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543" r:id="rId2"/>
    <p:sldId id="984" r:id="rId3"/>
    <p:sldId id="946" r:id="rId4"/>
    <p:sldId id="1044" r:id="rId5"/>
    <p:sldId id="277" r:id="rId6"/>
    <p:sldId id="278" r:id="rId7"/>
    <p:sldId id="279" r:id="rId8"/>
    <p:sldId id="280" r:id="rId9"/>
    <p:sldId id="281" r:id="rId10"/>
    <p:sldId id="283" r:id="rId11"/>
    <p:sldId id="313" r:id="rId12"/>
    <p:sldId id="959" r:id="rId13"/>
    <p:sldId id="354" r:id="rId14"/>
    <p:sldId id="1045" r:id="rId15"/>
    <p:sldId id="1005" r:id="rId16"/>
    <p:sldId id="1032" r:id="rId17"/>
    <p:sldId id="1033" r:id="rId18"/>
    <p:sldId id="1046" r:id="rId19"/>
    <p:sldId id="968" r:id="rId20"/>
    <p:sldId id="961" r:id="rId21"/>
    <p:sldId id="969" r:id="rId22"/>
    <p:sldId id="970" r:id="rId23"/>
    <p:sldId id="1041" r:id="rId24"/>
    <p:sldId id="1006" r:id="rId25"/>
    <p:sldId id="962" r:id="rId26"/>
    <p:sldId id="1018" r:id="rId27"/>
    <p:sldId id="1007" r:id="rId28"/>
    <p:sldId id="1008" r:id="rId29"/>
    <p:sldId id="1034" r:id="rId30"/>
    <p:sldId id="1010" r:id="rId31"/>
    <p:sldId id="1011" r:id="rId32"/>
    <p:sldId id="1012" r:id="rId33"/>
    <p:sldId id="1009" r:id="rId34"/>
    <p:sldId id="1013" r:id="rId35"/>
    <p:sldId id="1014" r:id="rId36"/>
    <p:sldId id="1015" r:id="rId37"/>
    <p:sldId id="1016" r:id="rId38"/>
    <p:sldId id="1019" r:id="rId39"/>
    <p:sldId id="1020" r:id="rId40"/>
    <p:sldId id="1022" r:id="rId41"/>
    <p:sldId id="1023" r:id="rId42"/>
    <p:sldId id="1029" r:id="rId43"/>
    <p:sldId id="1030" r:id="rId44"/>
    <p:sldId id="1031" r:id="rId45"/>
    <p:sldId id="1024" r:id="rId46"/>
    <p:sldId id="1025" r:id="rId47"/>
    <p:sldId id="1026" r:id="rId48"/>
    <p:sldId id="1027" r:id="rId49"/>
    <p:sldId id="1028" r:id="rId50"/>
    <p:sldId id="1017" r:id="rId51"/>
    <p:sldId id="1042" r:id="rId52"/>
    <p:sldId id="1035" r:id="rId53"/>
    <p:sldId id="1036" r:id="rId54"/>
    <p:sldId id="1037" r:id="rId55"/>
    <p:sldId id="1043" r:id="rId56"/>
    <p:sldId id="1038" r:id="rId57"/>
    <p:sldId id="1039" r:id="rId58"/>
    <p:sldId id="104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2" autoAdjust="0"/>
    <p:restoredTop sz="91076" autoAdjust="0"/>
  </p:normalViewPr>
  <p:slideViewPr>
    <p:cSldViewPr>
      <p:cViewPr varScale="1">
        <p:scale>
          <a:sx n="49" d="100"/>
          <a:sy n="49" d="100"/>
        </p:scale>
        <p:origin x="82" y="62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EDFAD3-29C5-8343-91BD-4B25CDB81A91}" type="datetimeFigureOut">
              <a:rPr lang="en-US" smtClean="0"/>
              <a:t>8/7/2024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55EACF-D8A6-5846-B2BC-EFDD548D99ED}" type="slidenum">
              <a:rPr lang="en-US" smtClean="0"/>
              <a:t>‹#›</a:t>
            </a:fld>
            <a:endParaRPr lang="en-US"/>
          </a:p>
        </p:txBody>
      </p:sp>
    </p:spTree>
    <p:extLst>
      <p:ext uri="{BB962C8B-B14F-4D97-AF65-F5344CB8AC3E}">
        <p14:creationId xmlns:p14="http://schemas.microsoft.com/office/powerpoint/2010/main" val="1880809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8EAD2-9C14-4BDC-B358-E8FEF525631B}" type="datetimeFigureOut">
              <a:rPr lang="en-GB" smtClean="0"/>
              <a:pPr/>
              <a:t>07/08/2024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26CD9-DF16-4ADC-9FEC-654C242D5DFE}" type="slidenum">
              <a:rPr lang="en-GB" smtClean="0"/>
              <a:pPr/>
              <a:t>‹#›</a:t>
            </a:fld>
            <a:endParaRPr lang="en-GB"/>
          </a:p>
        </p:txBody>
      </p:sp>
    </p:spTree>
    <p:extLst>
      <p:ext uri="{BB962C8B-B14F-4D97-AF65-F5344CB8AC3E}">
        <p14:creationId xmlns:p14="http://schemas.microsoft.com/office/powerpoint/2010/main" val="21337705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826CD9-DF16-4ADC-9FEC-654C242D5DFE}" type="slidenum">
              <a:rPr lang="en-GB" smtClean="0"/>
              <a:pPr/>
              <a:t>2</a:t>
            </a:fld>
            <a:endParaRPr lang="en-GB"/>
          </a:p>
        </p:txBody>
      </p:sp>
    </p:spTree>
    <p:extLst>
      <p:ext uri="{BB962C8B-B14F-4D97-AF65-F5344CB8AC3E}">
        <p14:creationId xmlns:p14="http://schemas.microsoft.com/office/powerpoint/2010/main" val="293824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826CD9-DF16-4ADC-9FEC-654C242D5DFE}" type="slidenum">
              <a:rPr lang="en-GB" smtClean="0"/>
              <a:pPr/>
              <a:t>18</a:t>
            </a:fld>
            <a:endParaRPr lang="en-GB"/>
          </a:p>
        </p:txBody>
      </p:sp>
    </p:spTree>
    <p:extLst>
      <p:ext uri="{BB962C8B-B14F-4D97-AF65-F5344CB8AC3E}">
        <p14:creationId xmlns:p14="http://schemas.microsoft.com/office/powerpoint/2010/main" val="135904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826CD9-DF16-4ADC-9FEC-654C242D5DFE}" type="slidenum">
              <a:rPr lang="en-GB" smtClean="0"/>
              <a:pPr/>
              <a:t>24</a:t>
            </a:fld>
            <a:endParaRPr lang="en-GB"/>
          </a:p>
        </p:txBody>
      </p:sp>
    </p:spTree>
    <p:extLst>
      <p:ext uri="{BB962C8B-B14F-4D97-AF65-F5344CB8AC3E}">
        <p14:creationId xmlns:p14="http://schemas.microsoft.com/office/powerpoint/2010/main" val="67316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826CD9-DF16-4ADC-9FEC-654C242D5DFE}" type="slidenum">
              <a:rPr lang="en-GB" smtClean="0"/>
              <a:pPr/>
              <a:t>3</a:t>
            </a:fld>
            <a:endParaRPr lang="en-GB"/>
          </a:p>
        </p:txBody>
      </p:sp>
    </p:spTree>
    <p:extLst>
      <p:ext uri="{BB962C8B-B14F-4D97-AF65-F5344CB8AC3E}">
        <p14:creationId xmlns:p14="http://schemas.microsoft.com/office/powerpoint/2010/main" val="70994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14E84-EE8E-49DD-AB32-A7610A807A09}" type="slidenum">
              <a:rPr lang="en-US"/>
              <a:pPr/>
              <a:t>5</a:t>
            </a:fld>
            <a:endParaRPr lang="en-US"/>
          </a:p>
        </p:txBody>
      </p:sp>
      <p:sp>
        <p:nvSpPr>
          <p:cNvPr id="229378" name="Rectangle 2"/>
          <p:cNvSpPr>
            <a:spLocks noGrp="1" noRot="1" noChangeAspect="1" noChangeArrowheads="1" noTextEdit="1"/>
          </p:cNvSpPr>
          <p:nvPr>
            <p:ph type="sldImg"/>
          </p:nvPr>
        </p:nvSpPr>
        <p:spPr>
          <a:xfrm>
            <a:off x="381000" y="685800"/>
            <a:ext cx="6096000" cy="3429000"/>
          </a:xfrm>
          <a:ln/>
        </p:spPr>
      </p:sp>
      <p:sp>
        <p:nvSpPr>
          <p:cNvPr id="229379" name="Rectangle 3"/>
          <p:cNvSpPr>
            <a:spLocks noGrp="1" noChangeArrowheads="1"/>
          </p:cNvSpPr>
          <p:nvPr>
            <p:ph type="body" idx="1"/>
          </p:nvPr>
        </p:nvSpPr>
        <p:spPr>
          <a:xfrm>
            <a:off x="686098" y="4343704"/>
            <a:ext cx="5485805" cy="4113892"/>
          </a:xfrm>
        </p:spPr>
        <p:txBody>
          <a:bodyPr/>
          <a:lstStyle/>
          <a:p>
            <a:endParaRPr lang="en-US"/>
          </a:p>
        </p:txBody>
      </p:sp>
      <p:sp>
        <p:nvSpPr>
          <p:cNvPr id="6" name="Footer Placeholder 5"/>
          <p:cNvSpPr>
            <a:spLocks noGrp="1"/>
          </p:cNvSpPr>
          <p:nvPr>
            <p:ph type="ftr" sz="quarter" idx="11"/>
          </p:nvPr>
        </p:nvSpPr>
        <p:spPr/>
        <p:txBody>
          <a:bodyPr/>
          <a:lstStyle/>
          <a:p>
            <a:r>
              <a:rPr lang="en-US"/>
              <a:t>Chapter 12 - Dependability Assessment</a:t>
            </a:r>
          </a:p>
        </p:txBody>
      </p:sp>
      <p:sp>
        <p:nvSpPr>
          <p:cNvPr id="8" name="Header Placeholder 7"/>
          <p:cNvSpPr>
            <a:spLocks noGrp="1"/>
          </p:cNvSpPr>
          <p:nvPr>
            <p:ph type="hdr" sz="quarter" idx="12"/>
          </p:nvPr>
        </p:nvSpPr>
        <p:spPr/>
        <p:txBody>
          <a:bodyPr/>
          <a:lstStyle/>
          <a:p>
            <a:r>
              <a:rPr lang="en-US"/>
              <a:t>Fundamentals of Dependable Computing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D930B-CB5C-434A-A834-79048628B055}" type="slidenum">
              <a:rPr lang="en-US"/>
              <a:pPr/>
              <a:t>6</a:t>
            </a:fld>
            <a:endParaRPr lang="en-US"/>
          </a:p>
        </p:txBody>
      </p:sp>
      <p:sp>
        <p:nvSpPr>
          <p:cNvPr id="231426" name="Rectangle 2"/>
          <p:cNvSpPr>
            <a:spLocks noGrp="1" noRot="1" noChangeAspect="1" noChangeArrowheads="1" noTextEdit="1"/>
          </p:cNvSpPr>
          <p:nvPr>
            <p:ph type="sldImg"/>
          </p:nvPr>
        </p:nvSpPr>
        <p:spPr>
          <a:xfrm>
            <a:off x="381000" y="685800"/>
            <a:ext cx="6096000" cy="3429000"/>
          </a:xfrm>
          <a:ln/>
        </p:spPr>
      </p:sp>
      <p:sp>
        <p:nvSpPr>
          <p:cNvPr id="231427" name="Rectangle 3"/>
          <p:cNvSpPr>
            <a:spLocks noGrp="1" noChangeArrowheads="1"/>
          </p:cNvSpPr>
          <p:nvPr>
            <p:ph type="body" idx="1"/>
          </p:nvPr>
        </p:nvSpPr>
        <p:spPr>
          <a:xfrm>
            <a:off x="686098" y="4343704"/>
            <a:ext cx="5485805" cy="4113892"/>
          </a:xfrm>
        </p:spPr>
        <p:txBody>
          <a:bodyPr/>
          <a:lstStyle/>
          <a:p>
            <a:endParaRPr lang="en-US"/>
          </a:p>
        </p:txBody>
      </p:sp>
      <p:sp>
        <p:nvSpPr>
          <p:cNvPr id="6" name="Footer Placeholder 5"/>
          <p:cNvSpPr>
            <a:spLocks noGrp="1"/>
          </p:cNvSpPr>
          <p:nvPr>
            <p:ph type="ftr" sz="quarter" idx="11"/>
          </p:nvPr>
        </p:nvSpPr>
        <p:spPr/>
        <p:txBody>
          <a:bodyPr/>
          <a:lstStyle/>
          <a:p>
            <a:r>
              <a:rPr lang="en-US"/>
              <a:t>Chapter 12 - Dependability Assessment</a:t>
            </a:r>
          </a:p>
        </p:txBody>
      </p:sp>
      <p:sp>
        <p:nvSpPr>
          <p:cNvPr id="8" name="Header Placeholder 7"/>
          <p:cNvSpPr>
            <a:spLocks noGrp="1"/>
          </p:cNvSpPr>
          <p:nvPr>
            <p:ph type="hdr" sz="quarter" idx="12"/>
          </p:nvPr>
        </p:nvSpPr>
        <p:spPr/>
        <p:txBody>
          <a:bodyPr/>
          <a:lstStyle/>
          <a:p>
            <a:r>
              <a:rPr lang="en-US"/>
              <a:t>Fundamentals of Dependable Computing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6D781-B73F-4BEE-B4F7-EFAAE63A88CD}" type="slidenum">
              <a:rPr lang="en-US"/>
              <a:pPr/>
              <a:t>7</a:t>
            </a:fld>
            <a:endParaRPr lang="en-US"/>
          </a:p>
        </p:txBody>
      </p:sp>
      <p:sp>
        <p:nvSpPr>
          <p:cNvPr id="233474" name="Rectangle 2"/>
          <p:cNvSpPr>
            <a:spLocks noGrp="1" noRot="1" noChangeAspect="1" noChangeArrowheads="1" noTextEdit="1"/>
          </p:cNvSpPr>
          <p:nvPr>
            <p:ph type="sldImg"/>
          </p:nvPr>
        </p:nvSpPr>
        <p:spPr>
          <a:xfrm>
            <a:off x="381000" y="685800"/>
            <a:ext cx="6096000" cy="3429000"/>
          </a:xfrm>
          <a:ln/>
        </p:spPr>
      </p:sp>
      <p:sp>
        <p:nvSpPr>
          <p:cNvPr id="233475" name="Rectangle 3"/>
          <p:cNvSpPr>
            <a:spLocks noGrp="1" noChangeArrowheads="1"/>
          </p:cNvSpPr>
          <p:nvPr>
            <p:ph type="body" idx="1"/>
          </p:nvPr>
        </p:nvSpPr>
        <p:spPr>
          <a:xfrm>
            <a:off x="686098" y="4343704"/>
            <a:ext cx="5485805" cy="4113892"/>
          </a:xfrm>
        </p:spPr>
        <p:txBody>
          <a:bodyPr/>
          <a:lstStyle/>
          <a:p>
            <a:endParaRPr lang="en-US"/>
          </a:p>
        </p:txBody>
      </p:sp>
      <p:sp>
        <p:nvSpPr>
          <p:cNvPr id="6" name="Footer Placeholder 5"/>
          <p:cNvSpPr>
            <a:spLocks noGrp="1"/>
          </p:cNvSpPr>
          <p:nvPr>
            <p:ph type="ftr" sz="quarter" idx="11"/>
          </p:nvPr>
        </p:nvSpPr>
        <p:spPr/>
        <p:txBody>
          <a:bodyPr/>
          <a:lstStyle/>
          <a:p>
            <a:r>
              <a:rPr lang="en-US"/>
              <a:t>Chapter 12 - Dependability Assessment</a:t>
            </a:r>
          </a:p>
        </p:txBody>
      </p:sp>
      <p:sp>
        <p:nvSpPr>
          <p:cNvPr id="8" name="Header Placeholder 7"/>
          <p:cNvSpPr>
            <a:spLocks noGrp="1"/>
          </p:cNvSpPr>
          <p:nvPr>
            <p:ph type="hdr" sz="quarter" idx="12"/>
          </p:nvPr>
        </p:nvSpPr>
        <p:spPr/>
        <p:txBody>
          <a:bodyPr/>
          <a:lstStyle/>
          <a:p>
            <a:r>
              <a:rPr lang="en-US"/>
              <a:t>Fundamentals of Dependable Computing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AB2D9-ED38-4721-BA25-F35B734BA418}" type="slidenum">
              <a:rPr lang="en-US"/>
              <a:pPr/>
              <a:t>8</a:t>
            </a:fld>
            <a:endParaRPr lang="en-US"/>
          </a:p>
        </p:txBody>
      </p:sp>
      <p:sp>
        <p:nvSpPr>
          <p:cNvPr id="235522" name="Rectangle 2"/>
          <p:cNvSpPr>
            <a:spLocks noGrp="1" noRot="1" noChangeAspect="1" noChangeArrowheads="1" noTextEdit="1"/>
          </p:cNvSpPr>
          <p:nvPr>
            <p:ph type="sldImg"/>
          </p:nvPr>
        </p:nvSpPr>
        <p:spPr>
          <a:xfrm>
            <a:off x="381000" y="685800"/>
            <a:ext cx="6096000" cy="3429000"/>
          </a:xfrm>
          <a:ln/>
        </p:spPr>
      </p:sp>
      <p:sp>
        <p:nvSpPr>
          <p:cNvPr id="235523" name="Rectangle 3"/>
          <p:cNvSpPr>
            <a:spLocks noGrp="1" noChangeArrowheads="1"/>
          </p:cNvSpPr>
          <p:nvPr>
            <p:ph type="body" idx="1"/>
          </p:nvPr>
        </p:nvSpPr>
        <p:spPr>
          <a:xfrm>
            <a:off x="686098" y="4343704"/>
            <a:ext cx="5485805" cy="4113892"/>
          </a:xfrm>
        </p:spPr>
        <p:txBody>
          <a:bodyPr/>
          <a:lstStyle/>
          <a:p>
            <a:endParaRPr lang="en-US"/>
          </a:p>
        </p:txBody>
      </p:sp>
      <p:sp>
        <p:nvSpPr>
          <p:cNvPr id="6" name="Footer Placeholder 5"/>
          <p:cNvSpPr>
            <a:spLocks noGrp="1"/>
          </p:cNvSpPr>
          <p:nvPr>
            <p:ph type="ftr" sz="quarter" idx="11"/>
          </p:nvPr>
        </p:nvSpPr>
        <p:spPr/>
        <p:txBody>
          <a:bodyPr/>
          <a:lstStyle/>
          <a:p>
            <a:r>
              <a:rPr lang="en-US"/>
              <a:t>Chapter 12 - Dependability Assessment</a:t>
            </a:r>
          </a:p>
        </p:txBody>
      </p:sp>
      <p:sp>
        <p:nvSpPr>
          <p:cNvPr id="8" name="Header Placeholder 7"/>
          <p:cNvSpPr>
            <a:spLocks noGrp="1"/>
          </p:cNvSpPr>
          <p:nvPr>
            <p:ph type="hdr" sz="quarter" idx="12"/>
          </p:nvPr>
        </p:nvSpPr>
        <p:spPr/>
        <p:txBody>
          <a:bodyPr/>
          <a:lstStyle/>
          <a:p>
            <a:r>
              <a:rPr lang="en-US"/>
              <a:t>Fundamentals of Dependable Computing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24" tIns="45712" rIns="91424" bIns="45712"/>
          <a:lstStyle/>
          <a:p>
            <a:fld id="{6F50E8B4-28AB-4A90-AE65-65594B18D84D}" type="slidenum">
              <a:rPr lang="en-US"/>
              <a:pPr/>
              <a:t>9</a:t>
            </a:fld>
            <a:endParaRPr lang="en-US" dirty="0"/>
          </a:p>
        </p:txBody>
      </p:sp>
      <p:sp>
        <p:nvSpPr>
          <p:cNvPr id="362498" name="Rectangle 2"/>
          <p:cNvSpPr>
            <a:spLocks noGrp="1" noRot="1" noChangeAspect="1" noChangeArrowheads="1" noTextEdit="1"/>
          </p:cNvSpPr>
          <p:nvPr>
            <p:ph type="sldImg"/>
          </p:nvPr>
        </p:nvSpPr>
        <p:spPr>
          <a:xfrm>
            <a:off x="382588" y="687388"/>
            <a:ext cx="6094412" cy="3429000"/>
          </a:xfrm>
          <a:ln/>
        </p:spPr>
      </p:sp>
      <p:sp>
        <p:nvSpPr>
          <p:cNvPr id="362499" name="Rectangle 3"/>
          <p:cNvSpPr>
            <a:spLocks noGrp="1" noChangeArrowheads="1"/>
          </p:cNvSpPr>
          <p:nvPr>
            <p:ph type="body" idx="1"/>
          </p:nvPr>
        </p:nvSpPr>
        <p:spPr>
          <a:xfrm>
            <a:off x="685800" y="4343400"/>
            <a:ext cx="5486400" cy="4113213"/>
          </a:xfrm>
        </p:spPr>
        <p:txBody>
          <a:bodyPr/>
          <a:lstStyle/>
          <a:p>
            <a:endParaRPr lang="en-US" dirty="0"/>
          </a:p>
        </p:txBody>
      </p:sp>
      <p:sp>
        <p:nvSpPr>
          <p:cNvPr id="5" name="Footer Placeholder 4"/>
          <p:cNvSpPr>
            <a:spLocks noGrp="1"/>
          </p:cNvSpPr>
          <p:nvPr>
            <p:ph type="ftr" sz="quarter" idx="10"/>
          </p:nvPr>
        </p:nvSpPr>
        <p:spPr/>
        <p:txBody>
          <a:bodyPr/>
          <a:lstStyle/>
          <a:p>
            <a:r>
              <a:rPr lang="en-US"/>
              <a:t>Chapter 12 - Dependability Assessment</a:t>
            </a:r>
            <a:endParaRPr lang="en-US" dirty="0"/>
          </a:p>
        </p:txBody>
      </p:sp>
      <p:sp>
        <p:nvSpPr>
          <p:cNvPr id="6" name="Header Placeholder 5"/>
          <p:cNvSpPr>
            <a:spLocks noGrp="1"/>
          </p:cNvSpPr>
          <p:nvPr>
            <p:ph type="hdr" sz="quarter" idx="11"/>
          </p:nvPr>
        </p:nvSpPr>
        <p:spPr/>
        <p:txBody>
          <a:bodyPr/>
          <a:lstStyle/>
          <a:p>
            <a:r>
              <a:rPr lang="en-US"/>
              <a:t>Fundamentals of Dependable Computing</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1E100-DCF9-4E63-84FC-3A0113642F93}" type="slidenum">
              <a:rPr lang="en-US"/>
              <a:pPr/>
              <a:t>10</a:t>
            </a:fld>
            <a:endParaRPr lang="en-US"/>
          </a:p>
        </p:txBody>
      </p:sp>
      <p:sp>
        <p:nvSpPr>
          <p:cNvPr id="370690" name="Rectangle 2"/>
          <p:cNvSpPr>
            <a:spLocks noGrp="1" noRot="1" noChangeAspect="1" noChangeArrowheads="1" noTextEdit="1"/>
          </p:cNvSpPr>
          <p:nvPr>
            <p:ph type="sldImg"/>
          </p:nvPr>
        </p:nvSpPr>
        <p:spPr>
          <a:xfrm>
            <a:off x="381000" y="685800"/>
            <a:ext cx="6096000" cy="3429000"/>
          </a:xfrm>
          <a:ln/>
        </p:spPr>
      </p:sp>
      <p:sp>
        <p:nvSpPr>
          <p:cNvPr id="370691" name="Rectangle 3"/>
          <p:cNvSpPr>
            <a:spLocks noGrp="1" noChangeArrowheads="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a:t>Chapter 12 - Dependability Assessment</a:t>
            </a:r>
          </a:p>
        </p:txBody>
      </p:sp>
      <p:sp>
        <p:nvSpPr>
          <p:cNvPr id="8" name="Header Placeholder 7"/>
          <p:cNvSpPr>
            <a:spLocks noGrp="1"/>
          </p:cNvSpPr>
          <p:nvPr>
            <p:ph type="hdr" sz="quarter" idx="12"/>
          </p:nvPr>
        </p:nvSpPr>
        <p:spPr/>
        <p:txBody>
          <a:bodyPr/>
          <a:lstStyle/>
          <a:p>
            <a:r>
              <a:rPr lang="en-US"/>
              <a:t>Fundamentals of Dependable Computing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6DCD9-7C2B-4E5E-8B0E-2B90A78D1F15}" type="slidenum">
              <a:rPr lang="en-US"/>
              <a:pPr/>
              <a:t>11</a:t>
            </a:fld>
            <a:endParaRPr lang="en-US"/>
          </a:p>
        </p:txBody>
      </p:sp>
      <p:sp>
        <p:nvSpPr>
          <p:cNvPr id="372738" name="Rectangle 2"/>
          <p:cNvSpPr>
            <a:spLocks noGrp="1" noRot="1" noChangeAspect="1" noChangeArrowheads="1" noTextEdit="1"/>
          </p:cNvSpPr>
          <p:nvPr>
            <p:ph type="sldImg"/>
          </p:nvPr>
        </p:nvSpPr>
        <p:spPr>
          <a:xfrm>
            <a:off x="381000" y="685800"/>
            <a:ext cx="6096000" cy="3429000"/>
          </a:xfrm>
          <a:ln/>
        </p:spPr>
      </p:sp>
      <p:sp>
        <p:nvSpPr>
          <p:cNvPr id="372739" name="Rectangle 3"/>
          <p:cNvSpPr>
            <a:spLocks noGrp="1" noChangeArrowheads="1"/>
          </p:cNvSpPr>
          <p:nvPr>
            <p:ph type="body" idx="1"/>
          </p:nvPr>
        </p:nvSpPr>
        <p:spPr>
          <a:xfrm>
            <a:off x="686098" y="4343704"/>
            <a:ext cx="5485805" cy="4113892"/>
          </a:xfrm>
        </p:spPr>
        <p:txBody>
          <a:bodyPr/>
          <a:lstStyle/>
          <a:p>
            <a:endParaRPr lang="en-US"/>
          </a:p>
        </p:txBody>
      </p:sp>
      <p:sp>
        <p:nvSpPr>
          <p:cNvPr id="6" name="Footer Placeholder 5"/>
          <p:cNvSpPr>
            <a:spLocks noGrp="1"/>
          </p:cNvSpPr>
          <p:nvPr>
            <p:ph type="ftr" sz="quarter" idx="11"/>
          </p:nvPr>
        </p:nvSpPr>
        <p:spPr/>
        <p:txBody>
          <a:bodyPr/>
          <a:lstStyle/>
          <a:p>
            <a:r>
              <a:rPr lang="en-US"/>
              <a:t>Chapter 12 - Dependability Assessment</a:t>
            </a:r>
          </a:p>
        </p:txBody>
      </p:sp>
      <p:sp>
        <p:nvSpPr>
          <p:cNvPr id="8" name="Header Placeholder 7"/>
          <p:cNvSpPr>
            <a:spLocks noGrp="1"/>
          </p:cNvSpPr>
          <p:nvPr>
            <p:ph type="hdr" sz="quarter" idx="12"/>
          </p:nvPr>
        </p:nvSpPr>
        <p:spPr/>
        <p:txBody>
          <a:bodyPr/>
          <a:lstStyle/>
          <a:p>
            <a:r>
              <a:rPr lang="en-US"/>
              <a:t>Fundamentals of Dependable Computing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3000" b="1" i="0" baseline="0">
                <a:solidFill>
                  <a:srgbClr val="330066"/>
                </a:solidFill>
                <a:latin typeface="Arial" pitchFamily="34" charset="0"/>
              </a:defRPr>
            </a:lvl1pPr>
          </a:lstStyle>
          <a:p>
            <a:r>
              <a:rPr lang="en-US" dirty="0"/>
              <a:t>Title of presentation </a:t>
            </a:r>
            <a:endParaRPr lang="en-GB" dirty="0"/>
          </a:p>
        </p:txBody>
      </p:sp>
      <p:sp>
        <p:nvSpPr>
          <p:cNvPr id="3" name="Subtitle 2"/>
          <p:cNvSpPr>
            <a:spLocks noGrp="1"/>
          </p:cNvSpPr>
          <p:nvPr>
            <p:ph type="subTitle" idx="1" hasCustomPrompt="1"/>
          </p:nvPr>
        </p:nvSpPr>
        <p:spPr>
          <a:xfrm>
            <a:off x="911424" y="3886200"/>
            <a:ext cx="8534400" cy="1752600"/>
          </a:xfrm>
        </p:spPr>
        <p:txBody>
          <a:bodyPr>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endParaRPr lang="en-GB" dirty="0"/>
          </a:p>
        </p:txBody>
      </p:sp>
      <p:sp>
        <p:nvSpPr>
          <p:cNvPr id="4" name="Date Placeholder 3"/>
          <p:cNvSpPr>
            <a:spLocks noGrp="1"/>
          </p:cNvSpPr>
          <p:nvPr>
            <p:ph type="dt" sz="half" idx="10"/>
          </p:nvPr>
        </p:nvSpPr>
        <p:spPr/>
        <p:txBody>
          <a:bodyPr/>
          <a:lstStyle/>
          <a:p>
            <a:fld id="{FE56B90B-38C2-4086-9418-1E759E958D03}" type="datetime1">
              <a:rPr lang="en-GB" smtClean="0"/>
              <a:t>07/08/2024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62C3F8-564E-4093-A9E6-9DF4B8E45E1C}" type="slidenum">
              <a:rPr lang="en-GB" smtClean="0"/>
              <a:pPr/>
              <a:t>‹#›</a:t>
            </a:fld>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1371" y="404665"/>
            <a:ext cx="4512501" cy="1128125"/>
          </a:xfrm>
          <a:prstGeom prst="rect">
            <a:avLst/>
          </a:prstGeom>
        </p:spPr>
      </p:pic>
    </p:spTree>
    <p:extLst>
      <p:ext uri="{BB962C8B-B14F-4D97-AF65-F5344CB8AC3E}">
        <p14:creationId xmlns:p14="http://schemas.microsoft.com/office/powerpoint/2010/main" val="247947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7523" y="908720"/>
            <a:ext cx="10972800" cy="936104"/>
          </a:xfrm>
        </p:spPr>
        <p:txBody>
          <a:bodyPr>
            <a:normAutofit/>
          </a:bodyPr>
          <a:lstStyle>
            <a:lvl1pPr algn="l">
              <a:defRPr sz="2800" b="1" baseline="0">
                <a:latin typeface="Arial" pitchFamily="34" charset="0"/>
                <a:cs typeface="Arial" pitchFamily="34" charset="0"/>
              </a:defRPr>
            </a:lvl1pPr>
          </a:lstStyle>
          <a:p>
            <a:r>
              <a:rPr lang="en-US" dirty="0"/>
              <a:t>Title of slide</a:t>
            </a:r>
            <a:endParaRPr lang="en-GB" dirty="0"/>
          </a:p>
        </p:txBody>
      </p:sp>
      <p:sp>
        <p:nvSpPr>
          <p:cNvPr id="3" name="Content Placeholder 2"/>
          <p:cNvSpPr>
            <a:spLocks noGrp="1"/>
          </p:cNvSpPr>
          <p:nvPr>
            <p:ph idx="1"/>
          </p:nvPr>
        </p:nvSpPr>
        <p:spPr>
          <a:xfrm>
            <a:off x="609600" y="1844824"/>
            <a:ext cx="10972800" cy="4464496"/>
          </a:xfrm>
        </p:spPr>
        <p:txBody>
          <a:bodyPr/>
          <a:lstStyle>
            <a:lvl1pPr>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BAEF2BE-2C92-4CF9-88B1-D5B13E8D98A4}" type="datetime1">
              <a:rPr lang="en-GB" smtClean="0"/>
              <a:t>07/08/2024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62C3F8-564E-4093-A9E6-9DF4B8E45E1C}" type="slidenum">
              <a:rPr lang="en-GB" smtClean="0"/>
              <a:pPr/>
              <a:t>‹#›</a:t>
            </a:fld>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27382" y="260649"/>
            <a:ext cx="2974447" cy="74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601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772816"/>
            <a:ext cx="10972800" cy="1143000"/>
          </a:xfrm>
          <a:prstGeom prst="rect">
            <a:avLst/>
          </a:prstGeom>
        </p:spPr>
        <p:txBody>
          <a:bodyPr vert="horz" lIns="91440" tIns="45720" rIns="91440" bIns="45720" rtlCol="0" anchor="ctr">
            <a:normAutofit/>
          </a:bodyPr>
          <a:lstStyle/>
          <a:p>
            <a:r>
              <a:rPr lang="en-US" dirty="0"/>
              <a:t>Title of slide</a:t>
            </a:r>
            <a:endParaRPr lang="en-GB" dirty="0"/>
          </a:p>
        </p:txBody>
      </p:sp>
      <p:sp>
        <p:nvSpPr>
          <p:cNvPr id="3" name="Text Placeholder 2"/>
          <p:cNvSpPr>
            <a:spLocks noGrp="1"/>
          </p:cNvSpPr>
          <p:nvPr>
            <p:ph type="body" idx="1"/>
          </p:nvPr>
        </p:nvSpPr>
        <p:spPr>
          <a:xfrm>
            <a:off x="609600" y="3284985"/>
            <a:ext cx="10972800" cy="28411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2378B-C9C7-447F-B1CD-15278E41DAD2}" type="datetime1">
              <a:rPr lang="en-GB" smtClean="0"/>
              <a:t>07/08/2024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2C3F8-564E-4093-A9E6-9DF4B8E45E1C}" type="slidenum">
              <a:rPr lang="en-GB" smtClean="0"/>
              <a:pPr/>
              <a:t>‹#›</a:t>
            </a:fld>
            <a:endParaRPr lang="en-GB"/>
          </a:p>
        </p:txBody>
      </p:sp>
    </p:spTree>
    <p:extLst>
      <p:ext uri="{BB962C8B-B14F-4D97-AF65-F5344CB8AC3E}">
        <p14:creationId xmlns:p14="http://schemas.microsoft.com/office/powerpoint/2010/main" val="74723890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ebstore.ansi.org/standards/ul/ul4600ed202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obileye.com/technology/responsibility-sensitive-safe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k.video.search.yahoo.com/yhs/search?fr=yhs-tro-freshy&amp;ei=UTF-8&amp;hsimp=yhs-freshy&amp;hspart=tro&amp;p=tesla+collision+in+a+tunnel&amp;type=Y219_F163_204671_102220#id=5&amp;vid=e2162240e6eba0c9a122d7dd565d619e&amp;action=view"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nhtsa.gov/technology-innovation/automated-vehicles-safety"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ieeexplore.ieee.org/document/9922283"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levelxdata.com/highd-dataset/"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file:///c:\jck\Dependable.Computing\Library\Standards.documents\MoD.def.std.00.56.pt.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2422347"/>
            <a:ext cx="8064896" cy="1224136"/>
          </a:xfrm>
        </p:spPr>
        <p:txBody>
          <a:bodyPr>
            <a:normAutofit fontScale="90000"/>
          </a:bodyPr>
          <a:lstStyle/>
          <a:p>
            <a:pPr algn="ctr">
              <a:lnSpc>
                <a:spcPct val="150000"/>
              </a:lnSpc>
            </a:pPr>
            <a:r>
              <a:rPr lang="en-GB" dirty="0"/>
              <a:t>Role of Probabilistic Models in Designing Cyber-Resilient Safety-Critical Systems</a:t>
            </a:r>
            <a:br>
              <a:rPr lang="en-GB" dirty="0"/>
            </a:br>
            <a:endParaRPr lang="en-GB" sz="2000" dirty="0"/>
          </a:p>
        </p:txBody>
      </p:sp>
      <p:sp>
        <p:nvSpPr>
          <p:cNvPr id="3" name="Subtitle 2"/>
          <p:cNvSpPr>
            <a:spLocks noGrp="1"/>
          </p:cNvSpPr>
          <p:nvPr>
            <p:ph type="subTitle" idx="1"/>
          </p:nvPr>
        </p:nvSpPr>
        <p:spPr>
          <a:xfrm>
            <a:off x="4115780" y="4708146"/>
            <a:ext cx="3024336" cy="765884"/>
          </a:xfrm>
        </p:spPr>
        <p:txBody>
          <a:bodyPr>
            <a:noAutofit/>
          </a:bodyPr>
          <a:lstStyle/>
          <a:p>
            <a:pPr algn="ctr">
              <a:lnSpc>
                <a:spcPct val="150000"/>
              </a:lnSpc>
            </a:pPr>
            <a:r>
              <a:rPr lang="en-GB" sz="2000" dirty="0"/>
              <a:t>12</a:t>
            </a:r>
            <a:r>
              <a:rPr lang="en-GB" sz="2000" baseline="30000" dirty="0"/>
              <a:t>th</a:t>
            </a:r>
            <a:r>
              <a:rPr lang="en-GB" sz="2000" dirty="0"/>
              <a:t> September 2024 </a:t>
            </a:r>
          </a:p>
        </p:txBody>
      </p:sp>
      <p:sp>
        <p:nvSpPr>
          <p:cNvPr id="7" name="Title 1"/>
          <p:cNvSpPr txBox="1">
            <a:spLocks/>
          </p:cNvSpPr>
          <p:nvPr/>
        </p:nvSpPr>
        <p:spPr>
          <a:xfrm>
            <a:off x="3215680" y="3752044"/>
            <a:ext cx="4984752" cy="956102"/>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000" b="1" i="0" kern="1200" baseline="0">
                <a:solidFill>
                  <a:srgbClr val="330066"/>
                </a:solidFill>
                <a:latin typeface="Arial" pitchFamily="34" charset="0"/>
                <a:ea typeface="+mj-ea"/>
                <a:cs typeface="Arial" pitchFamily="34" charset="0"/>
              </a:defRPr>
            </a:lvl1pPr>
          </a:lstStyle>
          <a:p>
            <a:pPr algn="ctr">
              <a:lnSpc>
                <a:spcPct val="150000"/>
              </a:lnSpc>
            </a:pPr>
            <a:r>
              <a:rPr lang="en-GB" sz="2400" i="1" dirty="0"/>
              <a:t>Peter Popov, Aria Kosari</a:t>
            </a:r>
            <a:endParaRPr lang="en-GB" sz="2400" b="0" i="1" dirty="0"/>
          </a:p>
          <a:p>
            <a:pPr algn="ctr">
              <a:lnSpc>
                <a:spcPct val="150000"/>
              </a:lnSpc>
            </a:pPr>
            <a:r>
              <a:rPr lang="en-GB" sz="2000" b="0" dirty="0"/>
              <a:t>City, University of London, United Kingdom</a:t>
            </a:r>
          </a:p>
        </p:txBody>
      </p:sp>
    </p:spTree>
    <p:extLst>
      <p:ext uri="{BB962C8B-B14F-4D97-AF65-F5344CB8AC3E}">
        <p14:creationId xmlns:p14="http://schemas.microsoft.com/office/powerpoint/2010/main" val="350927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1972142" y="762000"/>
            <a:ext cx="8229600" cy="936104"/>
          </a:xfrm>
        </p:spPr>
        <p:txBody>
          <a:bodyPr/>
          <a:lstStyle/>
          <a:p>
            <a:r>
              <a:rPr lang="en-US" dirty="0"/>
              <a:t>The Safety Case</a:t>
            </a:r>
          </a:p>
        </p:txBody>
      </p:sp>
      <p:sp>
        <p:nvSpPr>
          <p:cNvPr id="369667" name="Rectangle 3"/>
          <p:cNvSpPr>
            <a:spLocks noGrp="1" noChangeArrowheads="1"/>
          </p:cNvSpPr>
          <p:nvPr>
            <p:ph idx="1"/>
          </p:nvPr>
        </p:nvSpPr>
        <p:spPr>
          <a:xfrm>
            <a:off x="2209800" y="1905000"/>
            <a:ext cx="8001000" cy="1524000"/>
          </a:xfrm>
        </p:spPr>
        <p:txBody>
          <a:bodyPr/>
          <a:lstStyle/>
          <a:p>
            <a:pPr>
              <a:buFont typeface="Wingdings" pitchFamily="2" charset="2"/>
              <a:buNone/>
            </a:pPr>
            <a:r>
              <a:rPr lang="en-US" dirty="0"/>
              <a:t>   “…</a:t>
            </a:r>
            <a:r>
              <a:rPr lang="en-US" b="1" i="1" dirty="0">
                <a:solidFill>
                  <a:srgbClr val="FF3300"/>
                </a:solidFill>
              </a:rPr>
              <a:t>comprehensive</a:t>
            </a:r>
            <a:r>
              <a:rPr lang="en-US" dirty="0"/>
              <a:t> and </a:t>
            </a:r>
            <a:r>
              <a:rPr lang="en-US" b="1" i="1" dirty="0">
                <a:solidFill>
                  <a:srgbClr val="FF3300"/>
                </a:solidFill>
              </a:rPr>
              <a:t>defensible</a:t>
            </a:r>
            <a:r>
              <a:rPr lang="en-US" dirty="0"/>
              <a:t> argument that a system is </a:t>
            </a:r>
            <a:r>
              <a:rPr lang="en-US" b="1" i="1" dirty="0">
                <a:solidFill>
                  <a:srgbClr val="FF3300"/>
                </a:solidFill>
              </a:rPr>
              <a:t>acceptably safe</a:t>
            </a:r>
            <a:r>
              <a:rPr lang="en-US" dirty="0"/>
              <a:t> to operate in a </a:t>
            </a:r>
            <a:r>
              <a:rPr lang="en-US" b="1" i="1" dirty="0">
                <a:solidFill>
                  <a:srgbClr val="FF3300"/>
                </a:solidFill>
              </a:rPr>
              <a:t>particular context</a:t>
            </a:r>
            <a:r>
              <a:rPr lang="en-US" dirty="0"/>
              <a:t>.” [T. Kelly]</a:t>
            </a:r>
          </a:p>
        </p:txBody>
      </p:sp>
      <p:sp>
        <p:nvSpPr>
          <p:cNvPr id="369668" name="Rectangle 4"/>
          <p:cNvSpPr>
            <a:spLocks noChangeArrowheads="1"/>
          </p:cNvSpPr>
          <p:nvPr/>
        </p:nvSpPr>
        <p:spPr bwMode="auto">
          <a:xfrm>
            <a:off x="2133600" y="2971800"/>
            <a:ext cx="8001000" cy="3276600"/>
          </a:xfrm>
          <a:prstGeom prst="rect">
            <a:avLst/>
          </a:prstGeom>
          <a:noFill/>
          <a:ln w="9525">
            <a:noFill/>
            <a:miter lim="800000"/>
            <a:headEnd/>
            <a:tailEnd/>
          </a:ln>
          <a:effectLst/>
        </p:spPr>
        <p:txBody>
          <a:bodyPr/>
          <a:lstStyle/>
          <a:p>
            <a:pPr marL="342900" indent="-342900">
              <a:lnSpc>
                <a:spcPct val="90000"/>
              </a:lnSpc>
              <a:spcBef>
                <a:spcPct val="20000"/>
              </a:spcBef>
              <a:buClr>
                <a:schemeClr val="bg2"/>
              </a:buClr>
              <a:buSzPct val="75000"/>
              <a:buFont typeface="Wingdings" pitchFamily="2" charset="2"/>
              <a:buChar char="p"/>
            </a:pPr>
            <a:r>
              <a:rPr lang="en-US" sz="2400" dirty="0"/>
              <a:t>The safety case </a:t>
            </a:r>
            <a:r>
              <a:rPr lang="en-US" sz="2400" b="1" dirty="0"/>
              <a:t>communicates</a:t>
            </a:r>
            <a:r>
              <a:rPr lang="en-US" sz="2400" dirty="0"/>
              <a:t>:</a:t>
            </a:r>
          </a:p>
          <a:p>
            <a:pPr marL="742950" lvl="1" indent="-285750">
              <a:lnSpc>
                <a:spcPct val="90000"/>
              </a:lnSpc>
              <a:spcBef>
                <a:spcPct val="20000"/>
              </a:spcBef>
              <a:buClr>
                <a:schemeClr val="tx2"/>
              </a:buClr>
              <a:buSzPct val="75000"/>
              <a:buFont typeface="Wingdings" pitchFamily="2" charset="2"/>
              <a:buChar char="n"/>
            </a:pPr>
            <a:r>
              <a:rPr lang="en-US" sz="2000" dirty="0"/>
              <a:t>High-level safety objectives</a:t>
            </a:r>
          </a:p>
          <a:p>
            <a:pPr marL="742950" lvl="1" indent="-285750">
              <a:lnSpc>
                <a:spcPct val="90000"/>
              </a:lnSpc>
              <a:spcBef>
                <a:spcPct val="20000"/>
              </a:spcBef>
              <a:buClr>
                <a:schemeClr val="tx2"/>
              </a:buClr>
              <a:buSzPct val="75000"/>
              <a:buFont typeface="Wingdings" pitchFamily="2" charset="2"/>
              <a:buChar char="n"/>
            </a:pPr>
            <a:r>
              <a:rPr lang="en-US" sz="2000" dirty="0"/>
              <a:t>Evidence that objectives have been met</a:t>
            </a:r>
          </a:p>
          <a:p>
            <a:pPr marL="742950" lvl="1" indent="-285750">
              <a:lnSpc>
                <a:spcPct val="90000"/>
              </a:lnSpc>
              <a:spcBef>
                <a:spcPct val="20000"/>
              </a:spcBef>
              <a:buClr>
                <a:schemeClr val="tx2"/>
              </a:buClr>
              <a:buSzPct val="75000"/>
              <a:buFont typeface="Wingdings" pitchFamily="2" charset="2"/>
              <a:buChar char="n"/>
            </a:pPr>
            <a:r>
              <a:rPr lang="en-US" sz="2000" dirty="0"/>
              <a:t>Argument linking evidence to objectives</a:t>
            </a:r>
          </a:p>
          <a:p>
            <a:pPr marL="742950" lvl="1" indent="-285750">
              <a:lnSpc>
                <a:spcPct val="90000"/>
              </a:lnSpc>
              <a:spcBef>
                <a:spcPct val="20000"/>
              </a:spcBef>
              <a:buClr>
                <a:schemeClr val="tx2"/>
              </a:buClr>
              <a:buSzPct val="75000"/>
              <a:buFont typeface="Wingdings" pitchFamily="2" charset="2"/>
              <a:buChar char="n"/>
            </a:pPr>
            <a:r>
              <a:rPr lang="en-US" sz="2000" dirty="0"/>
              <a:t>Assumptions, justifications, and other context</a:t>
            </a:r>
          </a:p>
          <a:p>
            <a:pPr marL="342900" indent="-342900">
              <a:lnSpc>
                <a:spcPct val="90000"/>
              </a:lnSpc>
              <a:spcBef>
                <a:spcPct val="20000"/>
              </a:spcBef>
              <a:buClr>
                <a:schemeClr val="bg2"/>
              </a:buClr>
              <a:buSzPct val="75000"/>
              <a:buFont typeface="Wingdings" pitchFamily="2" charset="2"/>
              <a:buChar char="p"/>
            </a:pPr>
            <a:r>
              <a:rPr lang="en-US" sz="2400" dirty="0"/>
              <a:t>Does it always </a:t>
            </a:r>
            <a:r>
              <a:rPr lang="en-US" sz="2400" b="1" dirty="0"/>
              <a:t>communicate</a:t>
            </a:r>
            <a:r>
              <a:rPr lang="en-US" sz="2400" dirty="0"/>
              <a:t>:</a:t>
            </a:r>
          </a:p>
          <a:p>
            <a:pPr marL="742950" lvl="1" indent="-285750">
              <a:lnSpc>
                <a:spcPct val="90000"/>
              </a:lnSpc>
              <a:spcBef>
                <a:spcPct val="20000"/>
              </a:spcBef>
              <a:buClr>
                <a:schemeClr val="tx2"/>
              </a:buClr>
              <a:buSzPct val="75000"/>
              <a:buFont typeface="Wingdings" pitchFamily="2" charset="2"/>
              <a:buChar char="n"/>
            </a:pPr>
            <a:r>
              <a:rPr lang="en-US" sz="2000" dirty="0"/>
              <a:t>Accurately?</a:t>
            </a:r>
          </a:p>
          <a:p>
            <a:pPr marL="742950" lvl="1" indent="-285750">
              <a:lnSpc>
                <a:spcPct val="90000"/>
              </a:lnSpc>
              <a:spcBef>
                <a:spcPct val="20000"/>
              </a:spcBef>
              <a:buClr>
                <a:schemeClr val="tx2"/>
              </a:buClr>
              <a:buSzPct val="75000"/>
              <a:buFont typeface="Wingdings" pitchFamily="2" charset="2"/>
              <a:buChar char="n"/>
            </a:pPr>
            <a:r>
              <a:rPr lang="en-US" sz="2000" dirty="0"/>
              <a:t>Completely?</a:t>
            </a:r>
          </a:p>
        </p:txBody>
      </p:sp>
      <p:sp>
        <p:nvSpPr>
          <p:cNvPr id="10" name="Footer Placeholder 9"/>
          <p:cNvSpPr>
            <a:spLocks noGrp="1"/>
          </p:cNvSpPr>
          <p:nvPr>
            <p:ph type="ftr" sz="quarter" idx="11"/>
          </p:nvPr>
        </p:nvSpPr>
        <p:spPr/>
        <p:txBody>
          <a:bodyPr/>
          <a:lstStyle/>
          <a:p>
            <a:pPr>
              <a:defRPr/>
            </a:pPr>
            <a:r>
              <a:rPr lang="en-US">
                <a:solidFill>
                  <a:srgbClr val="000000"/>
                </a:solidFill>
              </a:rPr>
              <a:t>© John C. Knight 2012, All Rights Reserved</a:t>
            </a:r>
          </a:p>
        </p:txBody>
      </p:sp>
      <p:sp>
        <p:nvSpPr>
          <p:cNvPr id="2" name="Date Placeholder 6">
            <a:extLst>
              <a:ext uri="{FF2B5EF4-FFF2-40B4-BE49-F238E27FC236}">
                <a16:creationId xmlns:a16="http://schemas.microsoft.com/office/drawing/2014/main" id="{1465E434-B5F6-7275-ABCF-CA0A3E526786}"/>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D4574AF4-F1CD-92B0-0787-888BF817767D}"/>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10</a:t>
            </a:fld>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767408" y="836712"/>
            <a:ext cx="11017224" cy="936104"/>
          </a:xfrm>
        </p:spPr>
        <p:txBody>
          <a:bodyPr>
            <a:normAutofit/>
          </a:bodyPr>
          <a:lstStyle/>
          <a:p>
            <a:r>
              <a:rPr lang="en-US" dirty="0"/>
              <a:t>The Big Picture: Claim – Argument – Evidence (CAE) framework</a:t>
            </a:r>
          </a:p>
        </p:txBody>
      </p:sp>
      <p:sp>
        <p:nvSpPr>
          <p:cNvPr id="9" name="Footer Placeholder 8"/>
          <p:cNvSpPr>
            <a:spLocks noGrp="1"/>
          </p:cNvSpPr>
          <p:nvPr>
            <p:ph type="ftr" sz="quarter" idx="11"/>
          </p:nvPr>
        </p:nvSpPr>
        <p:spPr/>
        <p:txBody>
          <a:bodyPr/>
          <a:lstStyle/>
          <a:p>
            <a:pPr>
              <a:defRPr/>
            </a:pPr>
            <a:r>
              <a:rPr lang="en-US">
                <a:solidFill>
                  <a:srgbClr val="000000"/>
                </a:solidFill>
              </a:rPr>
              <a:t>© John C. Knight 2012, All Rights Reserved</a:t>
            </a:r>
          </a:p>
        </p:txBody>
      </p:sp>
      <p:grpSp>
        <p:nvGrpSpPr>
          <p:cNvPr id="11" name="Group 10"/>
          <p:cNvGrpSpPr/>
          <p:nvPr/>
        </p:nvGrpSpPr>
        <p:grpSpPr>
          <a:xfrm>
            <a:off x="3200400" y="1813520"/>
            <a:ext cx="5486400" cy="4495800"/>
            <a:chOff x="1828800" y="1828800"/>
            <a:chExt cx="5486400" cy="4495800"/>
          </a:xfrm>
        </p:grpSpPr>
        <p:sp>
          <p:nvSpPr>
            <p:cNvPr id="12" name="Rectangle 11"/>
            <p:cNvSpPr/>
            <p:nvPr/>
          </p:nvSpPr>
          <p:spPr bwMode="auto">
            <a:xfrm>
              <a:off x="2743200" y="1828800"/>
              <a:ext cx="3657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Verdana" pitchFamily="34" charset="0"/>
                </a:rPr>
                <a:t>Claim</a:t>
              </a:r>
              <a:endParaRPr lang="en-US" sz="4000" dirty="0">
                <a:latin typeface="Verdana" pitchFamily="34" charset="0"/>
              </a:endParaRPr>
            </a:p>
          </p:txBody>
        </p:sp>
        <p:sp>
          <p:nvSpPr>
            <p:cNvPr id="13" name="Rectangle 12"/>
            <p:cNvSpPr/>
            <p:nvPr/>
          </p:nvSpPr>
          <p:spPr bwMode="auto">
            <a:xfrm>
              <a:off x="1828800" y="3429000"/>
              <a:ext cx="5486400" cy="1371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4000" b="1" dirty="0">
                  <a:latin typeface="Verdana" pitchFamily="34" charset="0"/>
                </a:rPr>
                <a:t>Argument</a:t>
              </a:r>
            </a:p>
          </p:txBody>
        </p:sp>
        <p:sp>
          <p:nvSpPr>
            <p:cNvPr id="14" name="Rectangle 13"/>
            <p:cNvSpPr/>
            <p:nvPr/>
          </p:nvSpPr>
          <p:spPr bwMode="auto">
            <a:xfrm>
              <a:off x="2743200" y="5334000"/>
              <a:ext cx="3657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Verdana" pitchFamily="34" charset="0"/>
                </a:rPr>
                <a:t>Evidence</a:t>
              </a:r>
              <a:endParaRPr lang="en-US" sz="4000" dirty="0">
                <a:latin typeface="Verdana" pitchFamily="34" charset="0"/>
              </a:endParaRPr>
            </a:p>
          </p:txBody>
        </p:sp>
        <p:cxnSp>
          <p:nvCxnSpPr>
            <p:cNvPr id="15" name="Straight Arrow Connector 14"/>
            <p:cNvCxnSpPr>
              <a:stCxn id="14" idx="0"/>
              <a:endCxn id="13" idx="2"/>
            </p:cNvCxnSpPr>
            <p:nvPr/>
          </p:nvCxnSpPr>
          <p:spPr bwMode="auto">
            <a:xfrm flipV="1">
              <a:off x="4572000" y="4800600"/>
              <a:ext cx="0" cy="533400"/>
            </a:xfrm>
            <a:prstGeom prst="straightConnector1">
              <a:avLst/>
            </a:prstGeom>
            <a:solidFill>
              <a:schemeClr val="accent1"/>
            </a:solidFill>
            <a:ln w="76200" cap="flat" cmpd="sng" algn="ctr">
              <a:solidFill>
                <a:schemeClr val="tx1"/>
              </a:solidFill>
              <a:prstDash val="solid"/>
              <a:round/>
              <a:headEnd type="none" w="med" len="med"/>
              <a:tailEnd type="arrow"/>
            </a:ln>
            <a:effectLst/>
          </p:spPr>
        </p:cxnSp>
        <p:cxnSp>
          <p:nvCxnSpPr>
            <p:cNvPr id="16" name="Straight Arrow Connector 15"/>
            <p:cNvCxnSpPr>
              <a:stCxn id="13" idx="0"/>
              <a:endCxn id="12" idx="2"/>
            </p:cNvCxnSpPr>
            <p:nvPr/>
          </p:nvCxnSpPr>
          <p:spPr bwMode="auto">
            <a:xfrm flipV="1">
              <a:off x="4572000" y="2819400"/>
              <a:ext cx="0" cy="609600"/>
            </a:xfrm>
            <a:prstGeom prst="straightConnector1">
              <a:avLst/>
            </a:prstGeom>
            <a:solidFill>
              <a:schemeClr val="accent1"/>
            </a:solidFill>
            <a:ln w="76200" cap="flat" cmpd="sng" algn="ctr">
              <a:solidFill>
                <a:schemeClr val="tx1"/>
              </a:solidFill>
              <a:prstDash val="solid"/>
              <a:round/>
              <a:headEnd type="none" w="med" len="med"/>
              <a:tailEnd type="arrow"/>
            </a:ln>
            <a:effectLst/>
          </p:spPr>
        </p:cxnSp>
      </p:grpSp>
      <p:sp>
        <p:nvSpPr>
          <p:cNvPr id="2" name="Date Placeholder 6">
            <a:extLst>
              <a:ext uri="{FF2B5EF4-FFF2-40B4-BE49-F238E27FC236}">
                <a16:creationId xmlns:a16="http://schemas.microsoft.com/office/drawing/2014/main" id="{B8F62062-10C6-4048-5F5D-3B83212ACE22}"/>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953F5DBC-D498-0D2B-C31D-8AD796C6BA12}"/>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11</a:t>
            </a:fld>
            <a:endParaRPr lang="en-US"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314" y="136524"/>
            <a:ext cx="6774222" cy="936104"/>
          </a:xfrm>
        </p:spPr>
        <p:txBody>
          <a:bodyPr>
            <a:normAutofit/>
          </a:bodyPr>
          <a:lstStyle/>
          <a:p>
            <a:r>
              <a:rPr lang="en-GB" dirty="0"/>
              <a:t>General approach to Safety Assurance </a:t>
            </a:r>
          </a:p>
        </p:txBody>
      </p:sp>
      <p:sp>
        <p:nvSpPr>
          <p:cNvPr id="3" name="Content Placeholder 2"/>
          <p:cNvSpPr>
            <a:spLocks noGrp="1"/>
          </p:cNvSpPr>
          <p:nvPr>
            <p:ph idx="1"/>
          </p:nvPr>
        </p:nvSpPr>
        <p:spPr>
          <a:xfrm>
            <a:off x="335360" y="1144636"/>
            <a:ext cx="11521280" cy="5596732"/>
          </a:xfrm>
        </p:spPr>
        <p:txBody>
          <a:bodyPr>
            <a:normAutofit/>
          </a:bodyPr>
          <a:lstStyle/>
          <a:p>
            <a:pPr marL="0" indent="0">
              <a:buNone/>
            </a:pPr>
            <a:r>
              <a:rPr lang="en-GB" sz="2400" dirty="0"/>
              <a:t>Assurance case, e.g. based on the CAE framework:</a:t>
            </a:r>
          </a:p>
          <a:p>
            <a:pPr lvl="1"/>
            <a:r>
              <a:rPr lang="en-GB" sz="2200" dirty="0"/>
              <a:t>Top claim: e.g. “An AV in its Operational Design Domain (ODD) is safe enough”</a:t>
            </a:r>
          </a:p>
          <a:p>
            <a:pPr lvl="1"/>
            <a:r>
              <a:rPr lang="en-GB" sz="2200" b="1" i="1" dirty="0"/>
              <a:t>Assurance 2.0</a:t>
            </a:r>
            <a:r>
              <a:rPr lang="en-GB" sz="2200" dirty="0"/>
              <a:t> (Bloomfield and </a:t>
            </a:r>
            <a:r>
              <a:rPr lang="en-GB" sz="2200" dirty="0" err="1"/>
              <a:t>Rushby</a:t>
            </a:r>
            <a:r>
              <a:rPr lang="en-GB" sz="2200" dirty="0"/>
              <a:t>) gives more prominence in Safety Assurance to (probabilistic) models (see </a:t>
            </a:r>
            <a:r>
              <a:rPr lang="en-GB" sz="2200" dirty="0">
                <a:latin typeface="Segoe UI" panose="020B0502040204020203" pitchFamily="34" charset="0"/>
              </a:rPr>
              <a:t>R. Bloomfield and J. </a:t>
            </a:r>
            <a:r>
              <a:rPr lang="en-GB" sz="2200" dirty="0" err="1">
                <a:latin typeface="Segoe UI" panose="020B0502040204020203" pitchFamily="34" charset="0"/>
              </a:rPr>
              <a:t>Rushby</a:t>
            </a:r>
            <a:r>
              <a:rPr lang="en-GB" sz="2200" dirty="0">
                <a:latin typeface="Segoe UI" panose="020B0502040204020203" pitchFamily="34" charset="0"/>
              </a:rPr>
              <a:t> </a:t>
            </a:r>
            <a:r>
              <a:rPr lang="en-GB" sz="2200" i="1" dirty="0">
                <a:latin typeface="Segoe UI" panose="020B0502040204020203" pitchFamily="34" charset="0"/>
              </a:rPr>
              <a:t>Assurance 2.0: A Manifesto. 2020, arXiv:2004.10474v2 [cs.SE] 9 June 2020.</a:t>
            </a:r>
            <a:r>
              <a:rPr lang="en-GB" sz="2200" dirty="0"/>
              <a:t>). </a:t>
            </a:r>
          </a:p>
          <a:p>
            <a:pPr lvl="2"/>
            <a:r>
              <a:rPr lang="en-GB" dirty="0"/>
              <a:t>Keeps the structure of traditional assurance cases</a:t>
            </a:r>
          </a:p>
          <a:p>
            <a:pPr lvl="2"/>
            <a:r>
              <a:rPr lang="en-GB" dirty="0"/>
              <a:t>Strengthens focus on evidence and reasoning</a:t>
            </a:r>
          </a:p>
          <a:p>
            <a:pPr lvl="2"/>
            <a:r>
              <a:rPr lang="en-GB" dirty="0"/>
              <a:t>Brings assurance thinking forward </a:t>
            </a:r>
            <a:r>
              <a:rPr lang="en-GB" b="1" i="1" dirty="0"/>
              <a:t>within life-cycle</a:t>
            </a:r>
            <a:r>
              <a:rPr lang="en-GB" dirty="0"/>
              <a:t> </a:t>
            </a:r>
          </a:p>
          <a:p>
            <a:pPr lvl="3"/>
            <a:r>
              <a:rPr lang="en-GB" sz="1800" dirty="0"/>
              <a:t>makes it clear what must be done and makes you do it earlier</a:t>
            </a:r>
          </a:p>
          <a:p>
            <a:pPr lvl="2"/>
            <a:r>
              <a:rPr lang="en-GB" dirty="0"/>
              <a:t>Supports assurance with known best practices </a:t>
            </a:r>
          </a:p>
          <a:p>
            <a:pPr lvl="3"/>
            <a:r>
              <a:rPr lang="en-GB" sz="1800" dirty="0"/>
              <a:t>reduce the bewildering choice of free form cases with “pre-validated” blocks or templates</a:t>
            </a:r>
          </a:p>
          <a:p>
            <a:pPr lvl="2"/>
            <a:r>
              <a:rPr lang="en-GB" dirty="0"/>
              <a:t>Probabilistic models allow us to deal with various </a:t>
            </a:r>
            <a:r>
              <a:rPr lang="en-GB" i="1" dirty="0"/>
              <a:t>sources of uncertainty</a:t>
            </a:r>
            <a:r>
              <a:rPr lang="en-GB" dirty="0"/>
              <a:t> which affect AV safety.</a:t>
            </a:r>
          </a:p>
          <a:p>
            <a:pPr lvl="3"/>
            <a:r>
              <a:rPr lang="en-GB" sz="1800" dirty="0"/>
              <a:t>Including the “unknown Unknown” (malicious actors, legislation, etc.) also cause difficulties. </a:t>
            </a:r>
          </a:p>
        </p:txBody>
      </p:sp>
      <p:sp>
        <p:nvSpPr>
          <p:cNvPr id="5" name="Slide Number Placeholder 3"/>
          <p:cNvSpPr>
            <a:spLocks noGrp="1"/>
          </p:cNvSpPr>
          <p:nvPr>
            <p:ph type="sldNum" sz="quarter" idx="12"/>
          </p:nvPr>
        </p:nvSpPr>
        <p:spPr>
          <a:xfrm>
            <a:off x="10058400" y="6504852"/>
            <a:ext cx="2133600" cy="365125"/>
          </a:xfrm>
        </p:spPr>
        <p:txBody>
          <a:bodyPr/>
          <a:lstStyle/>
          <a:p>
            <a:fld id="{1C11A1AC-8522-4EC6-B7D7-05260BDB7B08}" type="slidenum">
              <a:rPr lang="en-GB" smtClean="0"/>
              <a:t>12</a:t>
            </a:fld>
            <a:endParaRPr lang="en-GB" dirty="0"/>
          </a:p>
        </p:txBody>
      </p:sp>
    </p:spTree>
    <p:extLst>
      <p:ext uri="{BB962C8B-B14F-4D97-AF65-F5344CB8AC3E}">
        <p14:creationId xmlns:p14="http://schemas.microsoft.com/office/powerpoint/2010/main" val="301443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8480-38FA-8964-C419-DAEC6A580C50}"/>
              </a:ext>
            </a:extLst>
          </p:cNvPr>
          <p:cNvSpPr>
            <a:spLocks noGrp="1"/>
          </p:cNvSpPr>
          <p:nvPr>
            <p:ph type="title"/>
          </p:nvPr>
        </p:nvSpPr>
        <p:spPr>
          <a:xfrm>
            <a:off x="3674368" y="44624"/>
            <a:ext cx="8614320" cy="936104"/>
          </a:xfrm>
        </p:spPr>
        <p:txBody>
          <a:bodyPr>
            <a:normAutofit fontScale="90000"/>
          </a:bodyPr>
          <a:lstStyle/>
          <a:p>
            <a:r>
              <a:rPr lang="en-GB" dirty="0"/>
              <a:t>Assurance 2.0 : TEMPATES for  Autonomous Vehicles</a:t>
            </a:r>
          </a:p>
        </p:txBody>
      </p:sp>
      <p:pic>
        <p:nvPicPr>
          <p:cNvPr id="5" name="Picture 4">
            <a:extLst>
              <a:ext uri="{FF2B5EF4-FFF2-40B4-BE49-F238E27FC236}">
                <a16:creationId xmlns:a16="http://schemas.microsoft.com/office/drawing/2014/main" id="{142DC4C6-E1AD-6963-6FA6-D3A90E142DC6}"/>
              </a:ext>
            </a:extLst>
          </p:cNvPr>
          <p:cNvPicPr>
            <a:picLocks noChangeAspect="1"/>
          </p:cNvPicPr>
          <p:nvPr/>
        </p:nvPicPr>
        <p:blipFill>
          <a:blip r:embed="rId2"/>
          <a:stretch>
            <a:fillRect/>
          </a:stretch>
        </p:blipFill>
        <p:spPr>
          <a:xfrm>
            <a:off x="152400" y="1281753"/>
            <a:ext cx="5791200" cy="5436378"/>
          </a:xfrm>
          <a:prstGeom prst="rect">
            <a:avLst/>
          </a:prstGeom>
        </p:spPr>
      </p:pic>
      <p:pic>
        <p:nvPicPr>
          <p:cNvPr id="7" name="Picture 6">
            <a:extLst>
              <a:ext uri="{FF2B5EF4-FFF2-40B4-BE49-F238E27FC236}">
                <a16:creationId xmlns:a16="http://schemas.microsoft.com/office/drawing/2014/main" id="{0A2F60D4-F358-C1FC-FFFD-B43B2CB92BAB}"/>
              </a:ext>
            </a:extLst>
          </p:cNvPr>
          <p:cNvPicPr>
            <a:picLocks noChangeAspect="1"/>
          </p:cNvPicPr>
          <p:nvPr/>
        </p:nvPicPr>
        <p:blipFill>
          <a:blip r:embed="rId3"/>
          <a:stretch>
            <a:fillRect/>
          </a:stretch>
        </p:blipFill>
        <p:spPr>
          <a:xfrm>
            <a:off x="5791200" y="852718"/>
            <a:ext cx="5562600" cy="6000929"/>
          </a:xfrm>
          <a:prstGeom prst="rect">
            <a:avLst/>
          </a:prstGeom>
        </p:spPr>
      </p:pic>
      <p:sp>
        <p:nvSpPr>
          <p:cNvPr id="9" name="Date Placeholder 6">
            <a:extLst>
              <a:ext uri="{FF2B5EF4-FFF2-40B4-BE49-F238E27FC236}">
                <a16:creationId xmlns:a16="http://schemas.microsoft.com/office/drawing/2014/main" id="{E1215075-0783-9854-43C5-FC3601F9D257}"/>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Assurance 2.0</a:t>
            </a:r>
          </a:p>
        </p:txBody>
      </p:sp>
      <p:sp>
        <p:nvSpPr>
          <p:cNvPr id="10" name="Slide Number Placeholder 7">
            <a:extLst>
              <a:ext uri="{FF2B5EF4-FFF2-40B4-BE49-F238E27FC236}">
                <a16:creationId xmlns:a16="http://schemas.microsoft.com/office/drawing/2014/main" id="{2BF7F690-3C1F-12B2-A083-1115733868CA}"/>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81608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C43D-B94B-0EC2-EAD5-A96B9A637ADF}"/>
              </a:ext>
            </a:extLst>
          </p:cNvPr>
          <p:cNvSpPr>
            <a:spLocks noGrp="1"/>
          </p:cNvSpPr>
          <p:nvPr>
            <p:ph type="title"/>
          </p:nvPr>
        </p:nvSpPr>
        <p:spPr>
          <a:xfrm>
            <a:off x="3791744" y="116633"/>
            <a:ext cx="8136904" cy="936104"/>
          </a:xfrm>
        </p:spPr>
        <p:txBody>
          <a:bodyPr>
            <a:normAutofit/>
          </a:bodyPr>
          <a:lstStyle/>
          <a:p>
            <a:r>
              <a:rPr lang="en-GB" dirty="0"/>
              <a:t>Assurance via compliance with standards</a:t>
            </a:r>
          </a:p>
        </p:txBody>
      </p:sp>
      <p:sp>
        <p:nvSpPr>
          <p:cNvPr id="3" name="Content Placeholder 2">
            <a:extLst>
              <a:ext uri="{FF2B5EF4-FFF2-40B4-BE49-F238E27FC236}">
                <a16:creationId xmlns:a16="http://schemas.microsoft.com/office/drawing/2014/main" id="{AA9E8C19-5B3E-C412-9FCA-9F32DFBC219D}"/>
              </a:ext>
            </a:extLst>
          </p:cNvPr>
          <p:cNvSpPr>
            <a:spLocks noGrp="1"/>
          </p:cNvSpPr>
          <p:nvPr>
            <p:ph idx="1"/>
          </p:nvPr>
        </p:nvSpPr>
        <p:spPr>
          <a:xfrm>
            <a:off x="263352" y="1085206"/>
            <a:ext cx="11665296" cy="5512146"/>
          </a:xfrm>
        </p:spPr>
        <p:txBody>
          <a:bodyPr>
            <a:normAutofit/>
          </a:bodyPr>
          <a:lstStyle/>
          <a:p>
            <a:r>
              <a:rPr lang="en-GB" dirty="0"/>
              <a:t>Safety Assurance of AV is a challenging task.</a:t>
            </a:r>
          </a:p>
          <a:p>
            <a:r>
              <a:rPr lang="en-GB" dirty="0"/>
              <a:t>Standards address some of the concerns:</a:t>
            </a:r>
          </a:p>
          <a:p>
            <a:pPr lvl="1"/>
            <a:r>
              <a:rPr lang="en-GB" dirty="0"/>
              <a:t>ISO 21448 “Safety of the Intended Functionality (SOTIF)”</a:t>
            </a:r>
          </a:p>
          <a:p>
            <a:pPr lvl="1"/>
            <a:r>
              <a:rPr lang="en-GB" dirty="0"/>
              <a:t>ISO 26262 Series of Standards (“Road Vehicles – Functional Safety”)</a:t>
            </a:r>
          </a:p>
          <a:p>
            <a:pPr lvl="2"/>
            <a:r>
              <a:rPr lang="en-GB" dirty="0"/>
              <a:t>Does not deal with an AV as a system and only look at “E/E components” (i.e., its parts).</a:t>
            </a:r>
          </a:p>
          <a:p>
            <a:pPr lvl="1"/>
            <a:r>
              <a:rPr lang="en-GB" dirty="0"/>
              <a:t>National Guidelines, e.g., in Germany, in the US, in the UK, etc. </a:t>
            </a:r>
          </a:p>
          <a:p>
            <a:pPr lvl="1"/>
            <a:r>
              <a:rPr lang="en-GB" dirty="0"/>
              <a:t>ANSI UL4600 “</a:t>
            </a:r>
            <a:r>
              <a:rPr lang="en-GB" b="1" dirty="0"/>
              <a:t>Evaluation of Autonomous Products</a:t>
            </a:r>
            <a:r>
              <a:rPr lang="en-GB" dirty="0"/>
              <a:t>” (</a:t>
            </a:r>
            <a:r>
              <a:rPr lang="en-GB" dirty="0">
                <a:hlinkClick r:id="rId2"/>
              </a:rPr>
              <a:t>https://webstore.ansi.org/standards/ul/ul4600ed2023</a:t>
            </a:r>
            <a:r>
              <a:rPr lang="en-GB" dirty="0"/>
              <a:t>)</a:t>
            </a:r>
          </a:p>
          <a:p>
            <a:pPr lvl="2"/>
            <a:r>
              <a:rPr lang="en-GB" dirty="0"/>
              <a:t>The standard itself adopts the “Safety cases” approach to assurance.</a:t>
            </a:r>
          </a:p>
        </p:txBody>
      </p:sp>
      <p:sp>
        <p:nvSpPr>
          <p:cNvPr id="4" name="Slide Number Placeholder 3">
            <a:extLst>
              <a:ext uri="{FF2B5EF4-FFF2-40B4-BE49-F238E27FC236}">
                <a16:creationId xmlns:a16="http://schemas.microsoft.com/office/drawing/2014/main" id="{52AEB6AE-F61C-9B46-05AB-5FDEDAADD47C}"/>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14</a:t>
            </a:fld>
            <a:endParaRPr lang="en-GB" dirty="0"/>
          </a:p>
        </p:txBody>
      </p:sp>
    </p:spTree>
    <p:extLst>
      <p:ext uri="{BB962C8B-B14F-4D97-AF65-F5344CB8AC3E}">
        <p14:creationId xmlns:p14="http://schemas.microsoft.com/office/powerpoint/2010/main" val="175968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C43D-B94B-0EC2-EAD5-A96B9A637ADF}"/>
              </a:ext>
            </a:extLst>
          </p:cNvPr>
          <p:cNvSpPr>
            <a:spLocks noGrp="1"/>
          </p:cNvSpPr>
          <p:nvPr>
            <p:ph type="title"/>
          </p:nvPr>
        </p:nvSpPr>
        <p:spPr>
          <a:xfrm>
            <a:off x="3791744" y="116633"/>
            <a:ext cx="8136904" cy="936104"/>
          </a:xfrm>
        </p:spPr>
        <p:txBody>
          <a:bodyPr>
            <a:normAutofit/>
          </a:bodyPr>
          <a:lstStyle/>
          <a:p>
            <a:r>
              <a:rPr lang="en-GB" dirty="0"/>
              <a:t>Alternative methods of demonstrating safety</a:t>
            </a:r>
          </a:p>
        </p:txBody>
      </p:sp>
      <p:sp>
        <p:nvSpPr>
          <p:cNvPr id="3" name="Content Placeholder 2">
            <a:extLst>
              <a:ext uri="{FF2B5EF4-FFF2-40B4-BE49-F238E27FC236}">
                <a16:creationId xmlns:a16="http://schemas.microsoft.com/office/drawing/2014/main" id="{AA9E8C19-5B3E-C412-9FCA-9F32DFBC219D}"/>
              </a:ext>
            </a:extLst>
          </p:cNvPr>
          <p:cNvSpPr>
            <a:spLocks noGrp="1"/>
          </p:cNvSpPr>
          <p:nvPr>
            <p:ph idx="1"/>
          </p:nvPr>
        </p:nvSpPr>
        <p:spPr>
          <a:xfrm>
            <a:off x="263352" y="908719"/>
            <a:ext cx="11665296" cy="5832647"/>
          </a:xfrm>
        </p:spPr>
        <p:txBody>
          <a:bodyPr>
            <a:normAutofit fontScale="92500" lnSpcReduction="10000"/>
          </a:bodyPr>
          <a:lstStyle/>
          <a:p>
            <a:r>
              <a:rPr lang="en-GB" sz="2600" dirty="0"/>
              <a:t>Empirical methods</a:t>
            </a:r>
          </a:p>
          <a:p>
            <a:pPr lvl="1"/>
            <a:r>
              <a:rPr lang="en-GB" sz="2200" dirty="0"/>
              <a:t>“Driving to safety”, proposed by researchers from RAND Corporation and further extended by colleagues at City</a:t>
            </a:r>
          </a:p>
          <a:p>
            <a:pPr lvl="2"/>
            <a:r>
              <a:rPr lang="en-GB" sz="1900" dirty="0"/>
              <a:t>Fundamentally: makes Bayesian predictions from operational data that AV is “safe enough” </a:t>
            </a:r>
          </a:p>
          <a:p>
            <a:pPr lvl="2"/>
            <a:r>
              <a:rPr lang="en-GB" sz="1900" dirty="0" err="1"/>
              <a:t>Weymo</a:t>
            </a:r>
            <a:r>
              <a:rPr lang="en-GB" sz="1900" dirty="0"/>
              <a:t>, the AV vendor owned by Alphabet (the Google’s parent company), have reported that their fleet of AVs have driven 7+ million miles already.</a:t>
            </a:r>
          </a:p>
          <a:p>
            <a:pPr lvl="1"/>
            <a:r>
              <a:rPr lang="en-GB" sz="2200" dirty="0"/>
              <a:t>Mobileye’s concept of “</a:t>
            </a:r>
            <a:r>
              <a:rPr lang="en-GB" sz="2200" b="1" i="1" dirty="0"/>
              <a:t>Responsibility-Sensitive Safety (RSS)</a:t>
            </a:r>
            <a:r>
              <a:rPr lang="en-GB" sz="2200" dirty="0"/>
              <a:t>” (</a:t>
            </a:r>
            <a:r>
              <a:rPr lang="en-GB" sz="2200" dirty="0">
                <a:hlinkClick r:id="rId2"/>
              </a:rPr>
              <a:t>https://www.mobileye.com/technology/responsibility-sensitive-safety/</a:t>
            </a:r>
            <a:r>
              <a:rPr lang="en-GB" sz="2200" dirty="0"/>
              <a:t>) has attracted serious interest in industry and in academia. </a:t>
            </a:r>
          </a:p>
          <a:p>
            <a:pPr lvl="2"/>
            <a:r>
              <a:rPr lang="en-GB" sz="1900" dirty="0"/>
              <a:t>Essentially, RSS defines a set of </a:t>
            </a:r>
            <a:r>
              <a:rPr lang="en-GB" sz="1900" b="1" i="1" dirty="0"/>
              <a:t>deterministic</a:t>
            </a:r>
            <a:r>
              <a:rPr lang="en-GB" sz="1900" dirty="0"/>
              <a:t> rules (using physics laws and geometry), which if followed by all participants in the road traffic should eliminate crashes (or at least allow for the “blame” for accidents to be decided more easily than is possible currently).</a:t>
            </a:r>
          </a:p>
          <a:p>
            <a:pPr lvl="1"/>
            <a:r>
              <a:rPr lang="en-GB" sz="2200" dirty="0"/>
              <a:t>Scenario – based testing of AV (adopted in an EU Directive on safety assessment). </a:t>
            </a:r>
          </a:p>
          <a:p>
            <a:pPr lvl="1"/>
            <a:r>
              <a:rPr lang="en-GB" sz="2200" dirty="0"/>
              <a:t>Many other alternative ways of arguing AV safety exist, too.</a:t>
            </a:r>
          </a:p>
          <a:p>
            <a:pPr marL="457200" lvl="1" indent="0">
              <a:buNone/>
            </a:pPr>
            <a:endParaRPr lang="en-GB" sz="2200" dirty="0"/>
          </a:p>
          <a:p>
            <a:r>
              <a:rPr lang="en-GB" sz="2600" dirty="0"/>
              <a:t>The problem that this talk addresses is:</a:t>
            </a:r>
          </a:p>
          <a:p>
            <a:pPr marL="0" indent="0" algn="ctr">
              <a:buNone/>
            </a:pPr>
            <a:r>
              <a:rPr lang="en-GB" sz="3000" dirty="0">
                <a:solidFill>
                  <a:srgbClr val="FF0000"/>
                </a:solidFill>
              </a:rPr>
              <a:t>How can one demonstrate that an AV is </a:t>
            </a:r>
            <a:r>
              <a:rPr lang="en-GB" sz="3000" u="sng" dirty="0">
                <a:solidFill>
                  <a:srgbClr val="FF0000"/>
                </a:solidFill>
              </a:rPr>
              <a:t>safe enough</a:t>
            </a:r>
            <a:r>
              <a:rPr lang="en-GB" sz="3000" dirty="0">
                <a:solidFill>
                  <a:srgbClr val="FF0000"/>
                </a:solidFill>
              </a:rPr>
              <a:t> to participate in regular traffic (i.e., to be certified as “safe” for use on the public roads)? </a:t>
            </a:r>
          </a:p>
        </p:txBody>
      </p:sp>
      <p:sp>
        <p:nvSpPr>
          <p:cNvPr id="4" name="Slide Number Placeholder 3">
            <a:extLst>
              <a:ext uri="{FF2B5EF4-FFF2-40B4-BE49-F238E27FC236}">
                <a16:creationId xmlns:a16="http://schemas.microsoft.com/office/drawing/2014/main" id="{52AEB6AE-F61C-9B46-05AB-5FDEDAADD47C}"/>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15</a:t>
            </a:fld>
            <a:endParaRPr lang="en-GB" dirty="0"/>
          </a:p>
        </p:txBody>
      </p:sp>
    </p:spTree>
    <p:extLst>
      <p:ext uri="{BB962C8B-B14F-4D97-AF65-F5344CB8AC3E}">
        <p14:creationId xmlns:p14="http://schemas.microsoft.com/office/powerpoint/2010/main" val="4434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AE2C-4DFF-F3F6-AFFE-5661435C4156}"/>
              </a:ext>
            </a:extLst>
          </p:cNvPr>
          <p:cNvSpPr>
            <a:spLocks noGrp="1"/>
          </p:cNvSpPr>
          <p:nvPr>
            <p:ph type="title"/>
          </p:nvPr>
        </p:nvSpPr>
        <p:spPr>
          <a:xfrm>
            <a:off x="3713323" y="245023"/>
            <a:ext cx="8190220" cy="936104"/>
          </a:xfrm>
        </p:spPr>
        <p:txBody>
          <a:bodyPr>
            <a:normAutofit/>
          </a:bodyPr>
          <a:lstStyle/>
          <a:p>
            <a:r>
              <a:rPr lang="en-GB" dirty="0"/>
              <a:t>Is the problem of AV safety assurance real? </a:t>
            </a:r>
            <a:br>
              <a:rPr lang="en-GB" dirty="0"/>
            </a:br>
            <a:r>
              <a:rPr lang="en-GB" sz="2200" dirty="0"/>
              <a:t>A few examples of AV failures</a:t>
            </a:r>
          </a:p>
        </p:txBody>
      </p:sp>
      <p:sp>
        <p:nvSpPr>
          <p:cNvPr id="3" name="Content Placeholder 2">
            <a:extLst>
              <a:ext uri="{FF2B5EF4-FFF2-40B4-BE49-F238E27FC236}">
                <a16:creationId xmlns:a16="http://schemas.microsoft.com/office/drawing/2014/main" id="{C3025880-8F36-3E90-91B6-E5539BADA4DA}"/>
              </a:ext>
            </a:extLst>
          </p:cNvPr>
          <p:cNvSpPr>
            <a:spLocks noGrp="1"/>
          </p:cNvSpPr>
          <p:nvPr>
            <p:ph idx="1"/>
          </p:nvPr>
        </p:nvSpPr>
        <p:spPr>
          <a:xfrm>
            <a:off x="238574" y="1196752"/>
            <a:ext cx="6949499" cy="2520280"/>
          </a:xfrm>
        </p:spPr>
        <p:txBody>
          <a:bodyPr/>
          <a:lstStyle/>
          <a:p>
            <a:r>
              <a:rPr lang="en-GB" dirty="0"/>
              <a:t>Tesla vehicle crashes in a tunnel:</a:t>
            </a:r>
          </a:p>
          <a:p>
            <a:pPr lvl="1"/>
            <a:r>
              <a:rPr lang="en-GB" dirty="0">
                <a:hlinkClick r:id="rId2"/>
              </a:rPr>
              <a:t>https://uk.video.search.yahoo.com/yhs/search?fr=yhs-tro-freshy&amp;ei=UTF-8&amp;hsimp=yhs-freshy&amp;hspart=tro&amp;p=tesla+collision+in+a+tunnel&amp;type=Y219_F163_204671_102220#id=5&amp;vid=e2162240e6eba0c9a122d7dd565d619e&amp;action=view</a:t>
            </a:r>
            <a:r>
              <a:rPr lang="en-GB" dirty="0"/>
              <a:t> </a:t>
            </a:r>
          </a:p>
          <a:p>
            <a:r>
              <a:rPr lang="en-GB" dirty="0"/>
              <a:t>In the news:</a:t>
            </a:r>
          </a:p>
          <a:p>
            <a:endParaRPr lang="en-GB" dirty="0"/>
          </a:p>
        </p:txBody>
      </p:sp>
      <p:sp>
        <p:nvSpPr>
          <p:cNvPr id="4" name="Slide Number Placeholder 3">
            <a:extLst>
              <a:ext uri="{FF2B5EF4-FFF2-40B4-BE49-F238E27FC236}">
                <a16:creationId xmlns:a16="http://schemas.microsoft.com/office/drawing/2014/main" id="{1BBDBD56-4BED-2D96-C783-3B6F92FF01DA}"/>
              </a:ext>
            </a:extLst>
          </p:cNvPr>
          <p:cNvSpPr>
            <a:spLocks noGrp="1"/>
          </p:cNvSpPr>
          <p:nvPr>
            <p:ph type="sldNum" sz="quarter" idx="12"/>
          </p:nvPr>
        </p:nvSpPr>
        <p:spPr>
          <a:xfrm>
            <a:off x="9347200" y="6474530"/>
            <a:ext cx="2844800" cy="365125"/>
          </a:xfrm>
        </p:spPr>
        <p:txBody>
          <a:bodyPr/>
          <a:lstStyle/>
          <a:p>
            <a:fld id="{0C62C3F8-564E-4093-A9E6-9DF4B8E45E1C}" type="slidenum">
              <a:rPr lang="en-GB" smtClean="0"/>
              <a:pPr/>
              <a:t>16</a:t>
            </a:fld>
            <a:endParaRPr lang="en-GB" dirty="0"/>
          </a:p>
        </p:txBody>
      </p:sp>
      <p:pic>
        <p:nvPicPr>
          <p:cNvPr id="5" name="Picture 4">
            <a:extLst>
              <a:ext uri="{FF2B5EF4-FFF2-40B4-BE49-F238E27FC236}">
                <a16:creationId xmlns:a16="http://schemas.microsoft.com/office/drawing/2014/main" id="{31F323DD-5B35-FEF1-85DE-0D936ED880D9}"/>
              </a:ext>
            </a:extLst>
          </p:cNvPr>
          <p:cNvPicPr>
            <a:picLocks noChangeAspect="1"/>
          </p:cNvPicPr>
          <p:nvPr/>
        </p:nvPicPr>
        <p:blipFill>
          <a:blip r:embed="rId3"/>
          <a:stretch>
            <a:fillRect/>
          </a:stretch>
        </p:blipFill>
        <p:spPr>
          <a:xfrm>
            <a:off x="7362831" y="1268759"/>
            <a:ext cx="4739899" cy="2436309"/>
          </a:xfrm>
          <a:prstGeom prst="rect">
            <a:avLst/>
          </a:prstGeom>
        </p:spPr>
      </p:pic>
      <p:pic>
        <p:nvPicPr>
          <p:cNvPr id="7" name="Picture 6" descr="A group of people next to a car&#10;&#10;Description automatically generated">
            <a:extLst>
              <a:ext uri="{FF2B5EF4-FFF2-40B4-BE49-F238E27FC236}">
                <a16:creationId xmlns:a16="http://schemas.microsoft.com/office/drawing/2014/main" id="{46AEFD67-4E4A-549D-A374-0AF2A52FD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020" y="3933056"/>
            <a:ext cx="4692414" cy="2639483"/>
          </a:xfrm>
          <a:prstGeom prst="rect">
            <a:avLst/>
          </a:prstGeom>
        </p:spPr>
      </p:pic>
      <p:pic>
        <p:nvPicPr>
          <p:cNvPr id="11" name="Picture 10">
            <a:extLst>
              <a:ext uri="{FF2B5EF4-FFF2-40B4-BE49-F238E27FC236}">
                <a16:creationId xmlns:a16="http://schemas.microsoft.com/office/drawing/2014/main" id="{D04B836A-EC52-EC07-AB29-166867FF30F4}"/>
              </a:ext>
            </a:extLst>
          </p:cNvPr>
          <p:cNvPicPr>
            <a:picLocks noChangeAspect="1"/>
          </p:cNvPicPr>
          <p:nvPr/>
        </p:nvPicPr>
        <p:blipFill>
          <a:blip r:embed="rId5"/>
          <a:stretch>
            <a:fillRect/>
          </a:stretch>
        </p:blipFill>
        <p:spPr>
          <a:xfrm>
            <a:off x="335360" y="3705069"/>
            <a:ext cx="3240360" cy="2964291"/>
          </a:xfrm>
          <a:prstGeom prst="rect">
            <a:avLst/>
          </a:prstGeom>
        </p:spPr>
      </p:pic>
      <p:pic>
        <p:nvPicPr>
          <p:cNvPr id="17" name="Picture 16">
            <a:extLst>
              <a:ext uri="{FF2B5EF4-FFF2-40B4-BE49-F238E27FC236}">
                <a16:creationId xmlns:a16="http://schemas.microsoft.com/office/drawing/2014/main" id="{A7552863-D849-87C9-6232-7B45F7369C78}"/>
              </a:ext>
            </a:extLst>
          </p:cNvPr>
          <p:cNvPicPr>
            <a:picLocks noChangeAspect="1"/>
          </p:cNvPicPr>
          <p:nvPr/>
        </p:nvPicPr>
        <p:blipFill>
          <a:blip r:embed="rId6"/>
          <a:stretch>
            <a:fillRect/>
          </a:stretch>
        </p:blipFill>
        <p:spPr>
          <a:xfrm>
            <a:off x="4027905" y="3292743"/>
            <a:ext cx="2964281" cy="3395531"/>
          </a:xfrm>
          <a:prstGeom prst="rect">
            <a:avLst/>
          </a:prstGeom>
        </p:spPr>
      </p:pic>
    </p:spTree>
    <p:extLst>
      <p:ext uri="{BB962C8B-B14F-4D97-AF65-F5344CB8AC3E}">
        <p14:creationId xmlns:p14="http://schemas.microsoft.com/office/powerpoint/2010/main" val="244576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03ED-594C-ADEB-4FA3-3F7F4ACFFF92}"/>
              </a:ext>
            </a:extLst>
          </p:cNvPr>
          <p:cNvSpPr>
            <a:spLocks noGrp="1"/>
          </p:cNvSpPr>
          <p:nvPr>
            <p:ph type="title"/>
          </p:nvPr>
        </p:nvSpPr>
        <p:spPr>
          <a:xfrm>
            <a:off x="3647728" y="188640"/>
            <a:ext cx="4357846" cy="936104"/>
          </a:xfrm>
        </p:spPr>
        <p:txBody>
          <a:bodyPr>
            <a:normAutofit fontScale="90000"/>
          </a:bodyPr>
          <a:lstStyle/>
          <a:p>
            <a:r>
              <a:rPr lang="en-GB" dirty="0"/>
              <a:t>Statistics on crashes with AVs (source: NHTSA in US)</a:t>
            </a:r>
          </a:p>
        </p:txBody>
      </p:sp>
      <p:pic>
        <p:nvPicPr>
          <p:cNvPr id="6" name="Content Placeholder 5">
            <a:extLst>
              <a:ext uri="{FF2B5EF4-FFF2-40B4-BE49-F238E27FC236}">
                <a16:creationId xmlns:a16="http://schemas.microsoft.com/office/drawing/2014/main" id="{B0AA57BE-D2E5-E7F7-B7E8-8E108FA8026B}"/>
              </a:ext>
            </a:extLst>
          </p:cNvPr>
          <p:cNvPicPr>
            <a:picLocks noGrp="1" noChangeAspect="1"/>
          </p:cNvPicPr>
          <p:nvPr>
            <p:ph idx="1"/>
          </p:nvPr>
        </p:nvPicPr>
        <p:blipFill>
          <a:blip r:embed="rId2"/>
          <a:stretch>
            <a:fillRect/>
          </a:stretch>
        </p:blipFill>
        <p:spPr>
          <a:xfrm>
            <a:off x="8005574" y="44624"/>
            <a:ext cx="4139098" cy="3120154"/>
          </a:xfrm>
        </p:spPr>
      </p:pic>
      <p:sp>
        <p:nvSpPr>
          <p:cNvPr id="4" name="Slide Number Placeholder 3">
            <a:extLst>
              <a:ext uri="{FF2B5EF4-FFF2-40B4-BE49-F238E27FC236}">
                <a16:creationId xmlns:a16="http://schemas.microsoft.com/office/drawing/2014/main" id="{C59BB662-72F5-9269-DFC2-E15C0429BF02}"/>
              </a:ext>
            </a:extLst>
          </p:cNvPr>
          <p:cNvSpPr>
            <a:spLocks noGrp="1"/>
          </p:cNvSpPr>
          <p:nvPr>
            <p:ph type="sldNum" sz="quarter" idx="12"/>
          </p:nvPr>
        </p:nvSpPr>
        <p:spPr>
          <a:xfrm>
            <a:off x="9347200" y="6479900"/>
            <a:ext cx="2844800" cy="365125"/>
          </a:xfrm>
        </p:spPr>
        <p:txBody>
          <a:bodyPr/>
          <a:lstStyle/>
          <a:p>
            <a:fld id="{0C62C3F8-564E-4093-A9E6-9DF4B8E45E1C}" type="slidenum">
              <a:rPr lang="en-GB" smtClean="0"/>
              <a:pPr/>
              <a:t>17</a:t>
            </a:fld>
            <a:endParaRPr lang="en-GB" dirty="0"/>
          </a:p>
        </p:txBody>
      </p:sp>
      <p:sp>
        <p:nvSpPr>
          <p:cNvPr id="7" name="Content Placeholder 2">
            <a:extLst>
              <a:ext uri="{FF2B5EF4-FFF2-40B4-BE49-F238E27FC236}">
                <a16:creationId xmlns:a16="http://schemas.microsoft.com/office/drawing/2014/main" id="{0DEBD8F4-8173-AA75-8D88-29E45F07F9A4}"/>
              </a:ext>
            </a:extLst>
          </p:cNvPr>
          <p:cNvSpPr txBox="1">
            <a:spLocks/>
          </p:cNvSpPr>
          <p:nvPr/>
        </p:nvSpPr>
        <p:spPr>
          <a:xfrm>
            <a:off x="300718" y="1196753"/>
            <a:ext cx="7704856" cy="309674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NHTSA (the National Highway Traffic Safety Administration) of the United States is responsible for collecting data and reporting on crashes of different vehicles (man driven and vehicles with different </a:t>
            </a:r>
            <a:r>
              <a:rPr lang="en-GB" b="1" i="1" dirty="0"/>
              <a:t>degrees of autonomy</a:t>
            </a:r>
            <a:r>
              <a:rPr lang="en-GB" dirty="0"/>
              <a:t>). </a:t>
            </a:r>
          </a:p>
          <a:p>
            <a:pPr lvl="1"/>
            <a:r>
              <a:rPr lang="en-GB" dirty="0"/>
              <a:t>SAE J3016 “Taxonomy and Definitions for Terms Related to Driving Automation Systems for On-Road Motor Vehicles,” April 2021 defines the different degrees of autonomy.  </a:t>
            </a:r>
          </a:p>
          <a:p>
            <a:r>
              <a:rPr lang="en-GB" dirty="0"/>
              <a:t>Standing General Order is the NHTSA initiative on safety of AVs. </a:t>
            </a:r>
          </a:p>
          <a:p>
            <a:pPr lvl="1"/>
            <a:r>
              <a:rPr lang="en-GB" dirty="0"/>
              <a:t>The report from June 2022 provides details on the crashes with vehicles equipped with ADS (Automated Driving Systems).  </a:t>
            </a:r>
          </a:p>
          <a:p>
            <a:pPr lvl="2"/>
            <a:r>
              <a:rPr lang="en-GB" dirty="0"/>
              <a:t>130 accidents (crashes) recorded within a year. </a:t>
            </a:r>
          </a:p>
        </p:txBody>
      </p:sp>
      <p:pic>
        <p:nvPicPr>
          <p:cNvPr id="11" name="Picture 10">
            <a:extLst>
              <a:ext uri="{FF2B5EF4-FFF2-40B4-BE49-F238E27FC236}">
                <a16:creationId xmlns:a16="http://schemas.microsoft.com/office/drawing/2014/main" id="{7A773696-3C70-D900-DEEA-7D5DCFFD15D9}"/>
              </a:ext>
            </a:extLst>
          </p:cNvPr>
          <p:cNvPicPr>
            <a:picLocks noChangeAspect="1"/>
          </p:cNvPicPr>
          <p:nvPr/>
        </p:nvPicPr>
        <p:blipFill>
          <a:blip r:embed="rId3">
            <a:alphaModFix/>
          </a:blip>
          <a:stretch>
            <a:fillRect/>
          </a:stretch>
        </p:blipFill>
        <p:spPr>
          <a:xfrm>
            <a:off x="7975180" y="3308392"/>
            <a:ext cx="4155818" cy="3144943"/>
          </a:xfrm>
          <a:prstGeom prst="rect">
            <a:avLst/>
          </a:prstGeom>
        </p:spPr>
      </p:pic>
      <p:pic>
        <p:nvPicPr>
          <p:cNvPr id="13" name="Picture 12">
            <a:extLst>
              <a:ext uri="{FF2B5EF4-FFF2-40B4-BE49-F238E27FC236}">
                <a16:creationId xmlns:a16="http://schemas.microsoft.com/office/drawing/2014/main" id="{0AA257B7-D2BD-61E4-BF94-9B18F7142A89}"/>
              </a:ext>
            </a:extLst>
          </p:cNvPr>
          <p:cNvPicPr>
            <a:picLocks noChangeAspect="1"/>
          </p:cNvPicPr>
          <p:nvPr/>
        </p:nvPicPr>
        <p:blipFill>
          <a:blip r:embed="rId4"/>
          <a:stretch>
            <a:fillRect/>
          </a:stretch>
        </p:blipFill>
        <p:spPr>
          <a:xfrm>
            <a:off x="3980098" y="4437112"/>
            <a:ext cx="4025476" cy="2332519"/>
          </a:xfrm>
          <a:prstGeom prst="rect">
            <a:avLst/>
          </a:prstGeom>
        </p:spPr>
      </p:pic>
      <p:pic>
        <p:nvPicPr>
          <p:cNvPr id="15" name="Picture 14">
            <a:extLst>
              <a:ext uri="{FF2B5EF4-FFF2-40B4-BE49-F238E27FC236}">
                <a16:creationId xmlns:a16="http://schemas.microsoft.com/office/drawing/2014/main" id="{0140204F-BCFC-71BE-8C92-3058BAB05941}"/>
              </a:ext>
            </a:extLst>
          </p:cNvPr>
          <p:cNvPicPr>
            <a:picLocks noChangeAspect="1"/>
          </p:cNvPicPr>
          <p:nvPr/>
        </p:nvPicPr>
        <p:blipFill>
          <a:blip r:embed="rId5"/>
          <a:stretch>
            <a:fillRect/>
          </a:stretch>
        </p:blipFill>
        <p:spPr>
          <a:xfrm>
            <a:off x="47328" y="4396677"/>
            <a:ext cx="3672408" cy="2344691"/>
          </a:xfrm>
          <a:prstGeom prst="rect">
            <a:avLst/>
          </a:prstGeom>
        </p:spPr>
      </p:pic>
      <p:sp>
        <p:nvSpPr>
          <p:cNvPr id="3" name="TextBox 2">
            <a:extLst>
              <a:ext uri="{FF2B5EF4-FFF2-40B4-BE49-F238E27FC236}">
                <a16:creationId xmlns:a16="http://schemas.microsoft.com/office/drawing/2014/main" id="{305FA7A4-B7FC-0531-F692-A54EF209D5BB}"/>
              </a:ext>
            </a:extLst>
          </p:cNvPr>
          <p:cNvSpPr txBox="1"/>
          <p:nvPr/>
        </p:nvSpPr>
        <p:spPr>
          <a:xfrm>
            <a:off x="3287689" y="2348880"/>
            <a:ext cx="7375134" cy="2677656"/>
          </a:xfrm>
          <a:prstGeom prst="rect">
            <a:avLst/>
          </a:prstGeom>
          <a:solidFill>
            <a:schemeClr val="bg1"/>
          </a:solidFill>
          <a:ln w="25400">
            <a:solidFill>
              <a:srgbClr val="FF0000"/>
            </a:solidFill>
          </a:ln>
        </p:spPr>
        <p:txBody>
          <a:bodyPr wrap="square" rtlCol="0">
            <a:spAutoFit/>
          </a:bodyPr>
          <a:lstStyle/>
          <a:p>
            <a:r>
              <a:rPr lang="en-GB" sz="2400" dirty="0">
                <a:solidFill>
                  <a:srgbClr val="FF0000"/>
                </a:solidFill>
              </a:rPr>
              <a:t>Vehicles with an automated driving system (ADS), which some refer to as "self-driving" cars, are a </a:t>
            </a:r>
            <a:r>
              <a:rPr lang="en-GB" sz="2400" b="1" i="1" dirty="0">
                <a:solidFill>
                  <a:srgbClr val="FF0000"/>
                </a:solidFill>
              </a:rPr>
              <a:t>future technology</a:t>
            </a:r>
            <a:r>
              <a:rPr lang="en-GB" sz="2400" dirty="0">
                <a:solidFill>
                  <a:srgbClr val="FF0000"/>
                </a:solidFill>
              </a:rPr>
              <a:t> – not a technology you’re able to purchase and use today.</a:t>
            </a:r>
          </a:p>
          <a:p>
            <a:endParaRPr lang="en-GB" sz="2400" dirty="0">
              <a:solidFill>
                <a:srgbClr val="FF0000"/>
              </a:solidFill>
            </a:endParaRPr>
          </a:p>
          <a:p>
            <a:r>
              <a:rPr lang="en-GB" sz="2400" dirty="0">
                <a:solidFill>
                  <a:srgbClr val="FF0000"/>
                </a:solidFill>
              </a:rPr>
              <a:t>Source NHTSA: </a:t>
            </a:r>
            <a:r>
              <a:rPr lang="en-GB" sz="2400" dirty="0">
                <a:solidFill>
                  <a:srgbClr val="FF0000"/>
                </a:solidFill>
                <a:hlinkClick r:id="rId6"/>
              </a:rPr>
              <a:t>https://www.nhtsa.gov/technology-innovation/automated-vehicles-safety</a:t>
            </a:r>
            <a:r>
              <a:rPr lang="en-GB" sz="2400" dirty="0">
                <a:solidFill>
                  <a:srgbClr val="FF0000"/>
                </a:solidFill>
              </a:rPr>
              <a:t> </a:t>
            </a:r>
          </a:p>
        </p:txBody>
      </p:sp>
    </p:spTree>
    <p:extLst>
      <p:ext uri="{BB962C8B-B14F-4D97-AF65-F5344CB8AC3E}">
        <p14:creationId xmlns:p14="http://schemas.microsoft.com/office/powerpoint/2010/main" val="10235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81D6-996A-C07C-9209-F9F3D93CFC00}"/>
              </a:ext>
            </a:extLst>
          </p:cNvPr>
          <p:cNvSpPr>
            <a:spLocks noGrp="1"/>
          </p:cNvSpPr>
          <p:nvPr>
            <p:ph type="title"/>
          </p:nvPr>
        </p:nvSpPr>
        <p:spPr/>
        <p:txBody>
          <a:bodyPr/>
          <a:lstStyle/>
          <a:p>
            <a:r>
              <a:rPr lang="en-GB" dirty="0" err="1"/>
              <a:t>Weymo’s</a:t>
            </a:r>
            <a:r>
              <a:rPr lang="en-GB" dirty="0"/>
              <a:t> </a:t>
            </a:r>
            <a:r>
              <a:rPr lang="en-GB" dirty="0" err="1"/>
              <a:t>Robotaxi</a:t>
            </a:r>
            <a:endParaRPr lang="en-GB" dirty="0"/>
          </a:p>
        </p:txBody>
      </p:sp>
      <p:pic>
        <p:nvPicPr>
          <p:cNvPr id="6" name="Content Placeholder 5">
            <a:extLst>
              <a:ext uri="{FF2B5EF4-FFF2-40B4-BE49-F238E27FC236}">
                <a16:creationId xmlns:a16="http://schemas.microsoft.com/office/drawing/2014/main" id="{E0FCA515-6BDA-A148-8F17-1112AAB9E42D}"/>
              </a:ext>
            </a:extLst>
          </p:cNvPr>
          <p:cNvPicPr>
            <a:picLocks noGrp="1" noChangeAspect="1"/>
          </p:cNvPicPr>
          <p:nvPr>
            <p:ph idx="1"/>
          </p:nvPr>
        </p:nvPicPr>
        <p:blipFill>
          <a:blip r:embed="rId3"/>
          <a:stretch>
            <a:fillRect/>
          </a:stretch>
        </p:blipFill>
        <p:spPr>
          <a:xfrm>
            <a:off x="6531890" y="345679"/>
            <a:ext cx="5474323" cy="6193234"/>
          </a:xfrm>
        </p:spPr>
      </p:pic>
      <p:sp>
        <p:nvSpPr>
          <p:cNvPr id="4" name="Slide Number Placeholder 3">
            <a:extLst>
              <a:ext uri="{FF2B5EF4-FFF2-40B4-BE49-F238E27FC236}">
                <a16:creationId xmlns:a16="http://schemas.microsoft.com/office/drawing/2014/main" id="{D8C1A14C-5501-D162-95CD-B11883007A59}"/>
              </a:ext>
            </a:extLst>
          </p:cNvPr>
          <p:cNvSpPr>
            <a:spLocks noGrp="1"/>
          </p:cNvSpPr>
          <p:nvPr>
            <p:ph type="sldNum" sz="quarter" idx="12"/>
          </p:nvPr>
        </p:nvSpPr>
        <p:spPr/>
        <p:txBody>
          <a:bodyPr/>
          <a:lstStyle/>
          <a:p>
            <a:fld id="{0C62C3F8-564E-4093-A9E6-9DF4B8E45E1C}" type="slidenum">
              <a:rPr lang="en-GB" smtClean="0"/>
              <a:pPr/>
              <a:t>18</a:t>
            </a:fld>
            <a:endParaRPr lang="en-GB"/>
          </a:p>
        </p:txBody>
      </p:sp>
      <p:pic>
        <p:nvPicPr>
          <p:cNvPr id="8" name="Picture 7">
            <a:extLst>
              <a:ext uri="{FF2B5EF4-FFF2-40B4-BE49-F238E27FC236}">
                <a16:creationId xmlns:a16="http://schemas.microsoft.com/office/drawing/2014/main" id="{F6102DE6-20B2-6580-45F1-AD7A4F7A6C80}"/>
              </a:ext>
            </a:extLst>
          </p:cNvPr>
          <p:cNvPicPr>
            <a:picLocks noChangeAspect="1"/>
          </p:cNvPicPr>
          <p:nvPr/>
        </p:nvPicPr>
        <p:blipFill>
          <a:blip r:embed="rId4"/>
          <a:stretch>
            <a:fillRect/>
          </a:stretch>
        </p:blipFill>
        <p:spPr>
          <a:xfrm>
            <a:off x="171709" y="1964937"/>
            <a:ext cx="6565384" cy="4653136"/>
          </a:xfrm>
          <a:prstGeom prst="rect">
            <a:avLst/>
          </a:prstGeom>
        </p:spPr>
      </p:pic>
      <p:pic>
        <p:nvPicPr>
          <p:cNvPr id="10" name="Picture 9">
            <a:extLst>
              <a:ext uri="{FF2B5EF4-FFF2-40B4-BE49-F238E27FC236}">
                <a16:creationId xmlns:a16="http://schemas.microsoft.com/office/drawing/2014/main" id="{0DAF72BA-9582-1FFB-B792-E34CCE55A623}"/>
              </a:ext>
            </a:extLst>
          </p:cNvPr>
          <p:cNvPicPr>
            <a:picLocks noChangeAspect="1"/>
          </p:cNvPicPr>
          <p:nvPr/>
        </p:nvPicPr>
        <p:blipFill>
          <a:blip r:embed="rId5"/>
          <a:stretch>
            <a:fillRect/>
          </a:stretch>
        </p:blipFill>
        <p:spPr>
          <a:xfrm>
            <a:off x="613125" y="2645726"/>
            <a:ext cx="11120234" cy="2657937"/>
          </a:xfrm>
          <a:prstGeom prst="rect">
            <a:avLst/>
          </a:prstGeom>
          <a:ln w="28575">
            <a:solidFill>
              <a:srgbClr val="C00000"/>
            </a:solidFill>
          </a:ln>
        </p:spPr>
      </p:pic>
      <p:sp>
        <p:nvSpPr>
          <p:cNvPr id="11" name="Rectangle: Rounded Corners 10">
            <a:extLst>
              <a:ext uri="{FF2B5EF4-FFF2-40B4-BE49-F238E27FC236}">
                <a16:creationId xmlns:a16="http://schemas.microsoft.com/office/drawing/2014/main" id="{E0AA20AF-86D9-5974-E71C-334F9CF09CA9}"/>
              </a:ext>
            </a:extLst>
          </p:cNvPr>
          <p:cNvSpPr/>
          <p:nvPr/>
        </p:nvSpPr>
        <p:spPr>
          <a:xfrm>
            <a:off x="7392144" y="5805264"/>
            <a:ext cx="3728090" cy="216024"/>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08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0C88-CD17-4834-B411-E6D351C009E5}"/>
              </a:ext>
            </a:extLst>
          </p:cNvPr>
          <p:cNvSpPr>
            <a:spLocks noGrp="1"/>
          </p:cNvSpPr>
          <p:nvPr>
            <p:ph type="title"/>
          </p:nvPr>
        </p:nvSpPr>
        <p:spPr>
          <a:xfrm>
            <a:off x="3618413" y="151419"/>
            <a:ext cx="8094212" cy="936104"/>
          </a:xfrm>
        </p:spPr>
        <p:txBody>
          <a:bodyPr>
            <a:normAutofit/>
          </a:bodyPr>
          <a:lstStyle/>
          <a:p>
            <a:r>
              <a:rPr lang="en-GB" dirty="0"/>
              <a:t>Operational Design Domain (ODD) definitions</a:t>
            </a:r>
          </a:p>
        </p:txBody>
      </p:sp>
      <p:sp>
        <p:nvSpPr>
          <p:cNvPr id="3" name="Content Placeholder 2">
            <a:extLst>
              <a:ext uri="{FF2B5EF4-FFF2-40B4-BE49-F238E27FC236}">
                <a16:creationId xmlns:a16="http://schemas.microsoft.com/office/drawing/2014/main" id="{6D33BE28-A594-405E-8155-23AC59D94045}"/>
              </a:ext>
            </a:extLst>
          </p:cNvPr>
          <p:cNvSpPr>
            <a:spLocks noGrp="1"/>
          </p:cNvSpPr>
          <p:nvPr>
            <p:ph idx="1"/>
          </p:nvPr>
        </p:nvSpPr>
        <p:spPr>
          <a:xfrm>
            <a:off x="263352" y="1087523"/>
            <a:ext cx="7488832" cy="5619058"/>
          </a:xfrm>
        </p:spPr>
        <p:txBody>
          <a:bodyPr>
            <a:normAutofit fontScale="92500" lnSpcReduction="10000"/>
          </a:bodyPr>
          <a:lstStyle/>
          <a:p>
            <a:r>
              <a:rPr lang="en-GB" dirty="0"/>
              <a:t>PAS 1883 (a UK standard)</a:t>
            </a:r>
          </a:p>
          <a:p>
            <a:pPr lvl="1"/>
            <a:r>
              <a:rPr lang="en-GB" sz="1800" b="0" i="0" u="none" strike="noStrike" baseline="0" dirty="0">
                <a:solidFill>
                  <a:srgbClr val="000000"/>
                </a:solidFill>
                <a:latin typeface="Frutiger 55 Roman"/>
              </a:rPr>
              <a:t>operating conditions under which a given driving automation system or feature thereof is specifically designed to function </a:t>
            </a:r>
          </a:p>
          <a:p>
            <a:pPr lvl="1"/>
            <a:r>
              <a:rPr lang="en-GB" sz="1800" b="0" i="1" u="none" strike="noStrike" baseline="0" dirty="0">
                <a:solidFill>
                  <a:srgbClr val="008593"/>
                </a:solidFill>
                <a:latin typeface="Frutiger 55 Roman"/>
              </a:rPr>
              <a:t>This includes, but is not limited to: </a:t>
            </a:r>
          </a:p>
          <a:p>
            <a:pPr lvl="2"/>
            <a:r>
              <a:rPr lang="en-GB" sz="1800" b="0" i="1" u="none" strike="noStrike" baseline="0" dirty="0">
                <a:solidFill>
                  <a:srgbClr val="008593"/>
                </a:solidFill>
                <a:latin typeface="Frutiger 55 Roman"/>
              </a:rPr>
              <a:t>environmental, </a:t>
            </a:r>
          </a:p>
          <a:p>
            <a:pPr lvl="2"/>
            <a:r>
              <a:rPr lang="en-GB" sz="1800" b="0" i="1" u="none" strike="noStrike" baseline="0" dirty="0">
                <a:solidFill>
                  <a:srgbClr val="008593"/>
                </a:solidFill>
                <a:latin typeface="Frutiger 55 Roman"/>
              </a:rPr>
              <a:t>geographical, </a:t>
            </a:r>
          </a:p>
          <a:p>
            <a:pPr lvl="2"/>
            <a:r>
              <a:rPr lang="en-GB" sz="1800" b="0" i="1" u="none" strike="noStrike" baseline="0" dirty="0">
                <a:solidFill>
                  <a:srgbClr val="008593"/>
                </a:solidFill>
                <a:latin typeface="Frutiger 55 Roman"/>
              </a:rPr>
              <a:t>time-of-day restrictions, </a:t>
            </a:r>
          </a:p>
          <a:p>
            <a:pPr lvl="2"/>
            <a:r>
              <a:rPr lang="en-GB" sz="1800" b="0" i="1" u="none" strike="noStrike" baseline="0" dirty="0">
                <a:solidFill>
                  <a:srgbClr val="008593"/>
                </a:solidFill>
                <a:latin typeface="Frutiger 55 Roman"/>
              </a:rPr>
              <a:t>and/or the requisite presence or absence of certain traffic or roadway characteristics. </a:t>
            </a:r>
            <a:endParaRPr lang="en-GB" sz="1800" b="0" i="0" u="none" strike="noStrike" baseline="0" dirty="0">
              <a:solidFill>
                <a:srgbClr val="008593"/>
              </a:solidFill>
              <a:latin typeface="Frutiger 55 Roman"/>
            </a:endParaRPr>
          </a:p>
          <a:p>
            <a:pPr marL="457200" lvl="1" indent="0">
              <a:buNone/>
            </a:pPr>
            <a:r>
              <a:rPr lang="en-GB" dirty="0"/>
              <a:t>PAS defines a set of attributes which can/should be used to define the ODD.</a:t>
            </a:r>
          </a:p>
          <a:p>
            <a:pPr marL="457200" lvl="1" indent="0">
              <a:buNone/>
            </a:pPr>
            <a:endParaRPr lang="en-GB" dirty="0"/>
          </a:p>
          <a:p>
            <a:pPr marL="457200" lvl="1" indent="0">
              <a:buNone/>
            </a:pPr>
            <a:r>
              <a:rPr lang="en-GB" dirty="0"/>
              <a:t>The definition is taken verbatim from SAE J3016 (2018) </a:t>
            </a:r>
          </a:p>
          <a:p>
            <a:pPr marL="457200" lvl="1" indent="0">
              <a:buNone/>
            </a:pPr>
            <a:endParaRPr lang="en-GB" dirty="0"/>
          </a:p>
          <a:p>
            <a:pPr marL="457200" lvl="1" indent="0">
              <a:buNone/>
            </a:pPr>
            <a:r>
              <a:rPr lang="en-GB" dirty="0">
                <a:solidFill>
                  <a:srgbClr val="FF0000"/>
                </a:solidFill>
              </a:rPr>
              <a:t>ODD fundamentally constrains the </a:t>
            </a:r>
            <a:r>
              <a:rPr lang="en-GB" b="1" i="1" dirty="0">
                <a:solidFill>
                  <a:srgbClr val="FF0000"/>
                </a:solidFill>
              </a:rPr>
              <a:t>scope of a claim </a:t>
            </a:r>
            <a:r>
              <a:rPr lang="en-GB" dirty="0">
                <a:solidFill>
                  <a:srgbClr val="FF0000"/>
                </a:solidFill>
              </a:rPr>
              <a:t>that an AV is safe enough. </a:t>
            </a:r>
          </a:p>
          <a:p>
            <a:pPr marL="457200" lvl="1" indent="0">
              <a:buNone/>
            </a:pPr>
            <a:r>
              <a:rPr lang="en-GB" dirty="0">
                <a:solidFill>
                  <a:srgbClr val="FF0000"/>
                </a:solidFill>
              </a:rPr>
              <a:t>A claim of safe operation in ANY condition is </a:t>
            </a:r>
            <a:r>
              <a:rPr lang="en-GB" b="1" i="1" dirty="0">
                <a:solidFill>
                  <a:srgbClr val="FF0000"/>
                </a:solidFill>
              </a:rPr>
              <a:t>unjustifiable</a:t>
            </a:r>
            <a:r>
              <a:rPr lang="en-GB" dirty="0">
                <a:solidFill>
                  <a:srgbClr val="FF0000"/>
                </a:solidFill>
              </a:rPr>
              <a:t>. Justifying a safety claim for a given ODD, however, is feasible. </a:t>
            </a:r>
          </a:p>
        </p:txBody>
      </p:sp>
      <p:sp>
        <p:nvSpPr>
          <p:cNvPr id="4" name="Slide Number Placeholder 3">
            <a:extLst>
              <a:ext uri="{FF2B5EF4-FFF2-40B4-BE49-F238E27FC236}">
                <a16:creationId xmlns:a16="http://schemas.microsoft.com/office/drawing/2014/main" id="{D82487FC-0D04-4731-A358-CBC79C541629}"/>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19</a:t>
            </a:fld>
            <a:endParaRPr lang="en-GB"/>
          </a:p>
        </p:txBody>
      </p:sp>
      <p:pic>
        <p:nvPicPr>
          <p:cNvPr id="6" name="Picture 5">
            <a:extLst>
              <a:ext uri="{FF2B5EF4-FFF2-40B4-BE49-F238E27FC236}">
                <a16:creationId xmlns:a16="http://schemas.microsoft.com/office/drawing/2014/main" id="{C774B5E4-9424-4AAC-8FC3-A84CF209317E}"/>
              </a:ext>
            </a:extLst>
          </p:cNvPr>
          <p:cNvPicPr>
            <a:picLocks noChangeAspect="1"/>
          </p:cNvPicPr>
          <p:nvPr/>
        </p:nvPicPr>
        <p:blipFill>
          <a:blip r:embed="rId2"/>
          <a:stretch>
            <a:fillRect/>
          </a:stretch>
        </p:blipFill>
        <p:spPr>
          <a:xfrm>
            <a:off x="7908364" y="1180674"/>
            <a:ext cx="3424599" cy="4805712"/>
          </a:xfrm>
          <a:prstGeom prst="rect">
            <a:avLst/>
          </a:prstGeom>
          <a:ln>
            <a:solidFill>
              <a:schemeClr val="accent1">
                <a:shade val="50000"/>
              </a:schemeClr>
            </a:solidFill>
          </a:ln>
        </p:spPr>
      </p:pic>
    </p:spTree>
    <p:extLst>
      <p:ext uri="{BB962C8B-B14F-4D97-AF65-F5344CB8AC3E}">
        <p14:creationId xmlns:p14="http://schemas.microsoft.com/office/powerpoint/2010/main" val="391462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75CE-258C-49D6-A51D-865524A4D313}"/>
              </a:ext>
            </a:extLst>
          </p:cNvPr>
          <p:cNvSpPr>
            <a:spLocks noGrp="1"/>
          </p:cNvSpPr>
          <p:nvPr>
            <p:ph type="title"/>
          </p:nvPr>
        </p:nvSpPr>
        <p:spPr>
          <a:xfrm>
            <a:off x="4547828" y="392130"/>
            <a:ext cx="3096344" cy="660606"/>
          </a:xfrm>
        </p:spPr>
        <p:txBody>
          <a:bodyPr/>
          <a:lstStyle/>
          <a:p>
            <a:r>
              <a:rPr lang="en-GB" dirty="0"/>
              <a:t>Talk outline</a:t>
            </a:r>
          </a:p>
        </p:txBody>
      </p:sp>
      <p:sp>
        <p:nvSpPr>
          <p:cNvPr id="3" name="Content Placeholder 2">
            <a:extLst>
              <a:ext uri="{FF2B5EF4-FFF2-40B4-BE49-F238E27FC236}">
                <a16:creationId xmlns:a16="http://schemas.microsoft.com/office/drawing/2014/main" id="{53511225-5AF9-4269-8B70-8BCCAE851928}"/>
              </a:ext>
            </a:extLst>
          </p:cNvPr>
          <p:cNvSpPr>
            <a:spLocks noGrp="1"/>
          </p:cNvSpPr>
          <p:nvPr>
            <p:ph idx="1"/>
          </p:nvPr>
        </p:nvSpPr>
        <p:spPr>
          <a:xfrm>
            <a:off x="695400" y="1052736"/>
            <a:ext cx="11175032" cy="5805264"/>
          </a:xfrm>
        </p:spPr>
        <p:txBody>
          <a:bodyPr>
            <a:normAutofit fontScale="92500" lnSpcReduction="10000"/>
          </a:bodyPr>
          <a:lstStyle/>
          <a:p>
            <a:r>
              <a:rPr lang="en-GB" dirty="0"/>
              <a:t>Overview of Safety Assessment/Assurance of </a:t>
            </a:r>
            <a:r>
              <a:rPr lang="en-GB" b="1" i="1" dirty="0"/>
              <a:t>Autonomous Vehicles</a:t>
            </a:r>
            <a:r>
              <a:rPr lang="en-GB" dirty="0"/>
              <a:t> (AV) and Motivation </a:t>
            </a:r>
          </a:p>
          <a:p>
            <a:pPr lvl="1"/>
            <a:r>
              <a:rPr lang="en-GB" dirty="0"/>
              <a:t>Safety cases: a brief introduction of the concept and of the history which led to adoption</a:t>
            </a:r>
          </a:p>
          <a:p>
            <a:r>
              <a:rPr lang="en-GB" dirty="0"/>
              <a:t>An approach to safety assessment of AV based on road hazards</a:t>
            </a:r>
          </a:p>
          <a:p>
            <a:pPr lvl="1"/>
            <a:r>
              <a:rPr lang="en-GB" dirty="0"/>
              <a:t>Road hazards</a:t>
            </a:r>
          </a:p>
          <a:p>
            <a:pPr lvl="1"/>
            <a:r>
              <a:rPr lang="en-GB" dirty="0"/>
              <a:t>Operational Design Domain (ODD)</a:t>
            </a:r>
          </a:p>
          <a:p>
            <a:pPr lvl="1"/>
            <a:r>
              <a:rPr lang="en-GB" dirty="0"/>
              <a:t>Modelling the imperfection of </a:t>
            </a:r>
            <a:r>
              <a:rPr lang="en-GB" b="1" i="1" dirty="0"/>
              <a:t>AV perception</a:t>
            </a:r>
            <a:r>
              <a:rPr lang="en-GB" dirty="0"/>
              <a:t> (of road hazards) and of </a:t>
            </a:r>
            <a:r>
              <a:rPr lang="en-GB" b="1" i="1" dirty="0"/>
              <a:t>safety monitors</a:t>
            </a:r>
            <a:r>
              <a:rPr lang="en-GB" dirty="0"/>
              <a:t> and their effects on AV safety</a:t>
            </a:r>
          </a:p>
          <a:p>
            <a:pPr lvl="1"/>
            <a:r>
              <a:rPr lang="en-GB" dirty="0"/>
              <a:t>“Driving to safety” and related work</a:t>
            </a:r>
          </a:p>
          <a:p>
            <a:r>
              <a:rPr lang="en-GB" dirty="0"/>
              <a:t>Probabilistic model of AV safety in the presence of road hazards and perception failures</a:t>
            </a:r>
          </a:p>
          <a:p>
            <a:pPr lvl="1"/>
            <a:r>
              <a:rPr lang="en-GB" dirty="0"/>
              <a:t>The studies (in collaboration with Intel Labs, Germany)</a:t>
            </a:r>
          </a:p>
          <a:p>
            <a:pPr lvl="2"/>
            <a:r>
              <a:rPr lang="en-GB" dirty="0"/>
              <a:t>A </a:t>
            </a:r>
            <a:r>
              <a:rPr lang="en-GB" b="1" i="1" dirty="0"/>
              <a:t>basic</a:t>
            </a:r>
            <a:r>
              <a:rPr lang="en-GB" dirty="0"/>
              <a:t> model of road hazards (published at ITSE’2022 in partnership with Intel Labs)</a:t>
            </a:r>
          </a:p>
          <a:p>
            <a:pPr lvl="2"/>
            <a:r>
              <a:rPr lang="en-GB" dirty="0"/>
              <a:t>A model of road </a:t>
            </a:r>
            <a:r>
              <a:rPr lang="en-GB" b="1" i="1" dirty="0"/>
              <a:t>Intersection </a:t>
            </a:r>
            <a:r>
              <a:rPr lang="en-GB" dirty="0"/>
              <a:t>(work in progress, close to completion)</a:t>
            </a:r>
          </a:p>
          <a:p>
            <a:pPr lvl="1"/>
            <a:r>
              <a:rPr lang="en-GB" dirty="0"/>
              <a:t>Findings and next steps</a:t>
            </a:r>
          </a:p>
          <a:p>
            <a:r>
              <a:rPr lang="en-GB" dirty="0"/>
              <a:t>“</a:t>
            </a:r>
            <a:r>
              <a:rPr lang="en-GB" dirty="0">
                <a:solidFill>
                  <a:schemeClr val="bg1">
                    <a:lumMod val="65000"/>
                  </a:schemeClr>
                </a:solidFill>
              </a:rPr>
              <a:t>Driving to safety” and accounting for ODD</a:t>
            </a:r>
          </a:p>
          <a:p>
            <a:pPr lvl="1"/>
            <a:r>
              <a:rPr lang="en-GB" dirty="0">
                <a:solidFill>
                  <a:schemeClr val="bg1">
                    <a:lumMod val="65000"/>
                  </a:schemeClr>
                </a:solidFill>
              </a:rPr>
              <a:t>The model by RAND corporation</a:t>
            </a:r>
          </a:p>
          <a:p>
            <a:pPr lvl="1"/>
            <a:r>
              <a:rPr lang="en-GB" dirty="0">
                <a:solidFill>
                  <a:schemeClr val="bg1">
                    <a:lumMod val="65000"/>
                  </a:schemeClr>
                </a:solidFill>
              </a:rPr>
              <a:t>“conservative Bayesian inference” with a black-box safety model</a:t>
            </a:r>
          </a:p>
          <a:p>
            <a:pPr lvl="1"/>
            <a:r>
              <a:rPr lang="en-GB" dirty="0">
                <a:solidFill>
                  <a:schemeClr val="bg1">
                    <a:lumMod val="65000"/>
                  </a:schemeClr>
                </a:solidFill>
              </a:rPr>
              <a:t>Fixing the weakness of “black-box” models</a:t>
            </a:r>
          </a:p>
          <a:p>
            <a:r>
              <a:rPr lang="en-GB" dirty="0"/>
              <a:t>Conclusions and future work</a:t>
            </a:r>
          </a:p>
        </p:txBody>
      </p:sp>
      <p:sp>
        <p:nvSpPr>
          <p:cNvPr id="4" name="Slide Number Placeholder 3">
            <a:extLst>
              <a:ext uri="{FF2B5EF4-FFF2-40B4-BE49-F238E27FC236}">
                <a16:creationId xmlns:a16="http://schemas.microsoft.com/office/drawing/2014/main" id="{65EBA5EA-D5F8-42D0-B4C6-551FCA6F275F}"/>
              </a:ext>
            </a:extLst>
          </p:cNvPr>
          <p:cNvSpPr>
            <a:spLocks noGrp="1"/>
          </p:cNvSpPr>
          <p:nvPr>
            <p:ph type="sldNum" sz="quarter" idx="12"/>
          </p:nvPr>
        </p:nvSpPr>
        <p:spPr>
          <a:xfrm>
            <a:off x="9330305" y="6492875"/>
            <a:ext cx="2844800" cy="365125"/>
          </a:xfrm>
        </p:spPr>
        <p:txBody>
          <a:bodyPr/>
          <a:lstStyle/>
          <a:p>
            <a:fld id="{0C62C3F8-564E-4093-A9E6-9DF4B8E45E1C}" type="slidenum">
              <a:rPr lang="en-GB" smtClean="0"/>
              <a:pPr/>
              <a:t>2</a:t>
            </a:fld>
            <a:endParaRPr lang="en-GB" dirty="0"/>
          </a:p>
        </p:txBody>
      </p:sp>
    </p:spTree>
    <p:extLst>
      <p:ext uri="{BB962C8B-B14F-4D97-AF65-F5344CB8AC3E}">
        <p14:creationId xmlns:p14="http://schemas.microsoft.com/office/powerpoint/2010/main" val="309553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0C88-CD17-4834-B411-E6D351C009E5}"/>
              </a:ext>
            </a:extLst>
          </p:cNvPr>
          <p:cNvSpPr>
            <a:spLocks noGrp="1"/>
          </p:cNvSpPr>
          <p:nvPr>
            <p:ph type="title"/>
          </p:nvPr>
        </p:nvSpPr>
        <p:spPr>
          <a:xfrm>
            <a:off x="3612097" y="179230"/>
            <a:ext cx="8579903" cy="936104"/>
          </a:xfrm>
        </p:spPr>
        <p:txBody>
          <a:bodyPr>
            <a:normAutofit/>
          </a:bodyPr>
          <a:lstStyle/>
          <a:p>
            <a:r>
              <a:rPr lang="en-GB" dirty="0"/>
              <a:t>Modelling ODD (i.e., the operational environment)</a:t>
            </a:r>
          </a:p>
        </p:txBody>
      </p:sp>
      <p:sp>
        <p:nvSpPr>
          <p:cNvPr id="3" name="Content Placeholder 2">
            <a:extLst>
              <a:ext uri="{FF2B5EF4-FFF2-40B4-BE49-F238E27FC236}">
                <a16:creationId xmlns:a16="http://schemas.microsoft.com/office/drawing/2014/main" id="{6D33BE28-A594-405E-8155-23AC59D94045}"/>
              </a:ext>
            </a:extLst>
          </p:cNvPr>
          <p:cNvSpPr>
            <a:spLocks noGrp="1"/>
          </p:cNvSpPr>
          <p:nvPr>
            <p:ph idx="1"/>
          </p:nvPr>
        </p:nvSpPr>
        <p:spPr>
          <a:xfrm>
            <a:off x="248204" y="1484784"/>
            <a:ext cx="7215948" cy="4824536"/>
          </a:xfrm>
        </p:spPr>
        <p:txBody>
          <a:bodyPr>
            <a:normAutofit lnSpcReduction="10000"/>
          </a:bodyPr>
          <a:lstStyle/>
          <a:p>
            <a:pPr marL="457200" lvl="1" indent="0">
              <a:buNone/>
            </a:pPr>
            <a:r>
              <a:rPr lang="en-GB" b="1" dirty="0"/>
              <a:t>SAE’s view</a:t>
            </a:r>
          </a:p>
          <a:p>
            <a:pPr lvl="1"/>
            <a:r>
              <a:rPr lang="en-GB" dirty="0"/>
              <a:t>“The term ODD defines all conceivable overlapping conditions, use cases, restrictions and scenarios that an AV might encounter, even the most esoteric edge cases”.</a:t>
            </a:r>
          </a:p>
          <a:p>
            <a:pPr lvl="1"/>
            <a:r>
              <a:rPr lang="en-GB" dirty="0"/>
              <a:t>Common ODD factors are: </a:t>
            </a:r>
          </a:p>
          <a:p>
            <a:pPr lvl="2"/>
            <a:r>
              <a:rPr lang="en-GB" dirty="0"/>
              <a:t>time of day, </a:t>
            </a:r>
          </a:p>
          <a:p>
            <a:pPr lvl="2"/>
            <a:r>
              <a:rPr lang="en-GB" dirty="0"/>
              <a:t>weather, </a:t>
            </a:r>
          </a:p>
          <a:p>
            <a:pPr lvl="2"/>
            <a:r>
              <a:rPr lang="en-GB" dirty="0"/>
              <a:t>terrain and </a:t>
            </a:r>
          </a:p>
          <a:p>
            <a:pPr lvl="2"/>
            <a:r>
              <a:rPr lang="en-GB" dirty="0"/>
              <a:t>road features.</a:t>
            </a:r>
          </a:p>
          <a:p>
            <a:pPr marL="457200" lvl="1" indent="0">
              <a:buNone/>
            </a:pPr>
            <a:r>
              <a:rPr lang="en-GB" dirty="0"/>
              <a:t>But the list of ODD affecting factors gets very long, very fast </a:t>
            </a:r>
          </a:p>
          <a:p>
            <a:pPr marL="457200" lvl="1" indent="0">
              <a:buNone/>
            </a:pPr>
            <a:r>
              <a:rPr lang="en-GB" dirty="0"/>
              <a:t>	see </a:t>
            </a:r>
            <a:r>
              <a:rPr lang="en-GB" sz="1800" dirty="0">
                <a:latin typeface="Segoe UI" panose="020B0502040204020203" pitchFamily="34" charset="0"/>
              </a:rPr>
              <a:t>P.  Koopman, </a:t>
            </a:r>
            <a:r>
              <a:rPr lang="en-GB" sz="1800" i="1" dirty="0">
                <a:latin typeface="Segoe UI" panose="020B0502040204020203" pitchFamily="34" charset="0"/>
              </a:rPr>
              <a:t>How Safe Is Safe Enough?: Measuring and Predicting Autonomous Vehicle Safety. 2022: Independently published</a:t>
            </a:r>
            <a:r>
              <a:rPr lang="en-GB" dirty="0"/>
              <a:t>. </a:t>
            </a:r>
          </a:p>
        </p:txBody>
      </p:sp>
      <p:sp>
        <p:nvSpPr>
          <p:cNvPr id="4" name="Slide Number Placeholder 3">
            <a:extLst>
              <a:ext uri="{FF2B5EF4-FFF2-40B4-BE49-F238E27FC236}">
                <a16:creationId xmlns:a16="http://schemas.microsoft.com/office/drawing/2014/main" id="{D82487FC-0D04-4731-A358-CBC79C541629}"/>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20</a:t>
            </a:fld>
            <a:endParaRPr lang="en-GB" dirty="0"/>
          </a:p>
        </p:txBody>
      </p:sp>
      <p:pic>
        <p:nvPicPr>
          <p:cNvPr id="8" name="Picture 7">
            <a:extLst>
              <a:ext uri="{FF2B5EF4-FFF2-40B4-BE49-F238E27FC236}">
                <a16:creationId xmlns:a16="http://schemas.microsoft.com/office/drawing/2014/main" id="{1B9E0727-A38D-4D92-89A8-EE9B625EE204}"/>
              </a:ext>
            </a:extLst>
          </p:cNvPr>
          <p:cNvPicPr>
            <a:picLocks noChangeAspect="1"/>
          </p:cNvPicPr>
          <p:nvPr/>
        </p:nvPicPr>
        <p:blipFill>
          <a:blip r:embed="rId2"/>
          <a:stretch>
            <a:fillRect/>
          </a:stretch>
        </p:blipFill>
        <p:spPr>
          <a:xfrm>
            <a:off x="7536160" y="1115334"/>
            <a:ext cx="4536504" cy="3103923"/>
          </a:xfrm>
          <a:prstGeom prst="rect">
            <a:avLst/>
          </a:prstGeom>
        </p:spPr>
      </p:pic>
    </p:spTree>
    <p:extLst>
      <p:ext uri="{BB962C8B-B14F-4D97-AF65-F5344CB8AC3E}">
        <p14:creationId xmlns:p14="http://schemas.microsoft.com/office/powerpoint/2010/main" val="143036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0C88-CD17-4834-B411-E6D351C009E5}"/>
              </a:ext>
            </a:extLst>
          </p:cNvPr>
          <p:cNvSpPr>
            <a:spLocks noGrp="1"/>
          </p:cNvSpPr>
          <p:nvPr>
            <p:ph type="title"/>
          </p:nvPr>
        </p:nvSpPr>
        <p:spPr>
          <a:xfrm>
            <a:off x="3612097" y="244570"/>
            <a:ext cx="8579903" cy="936104"/>
          </a:xfrm>
        </p:spPr>
        <p:txBody>
          <a:bodyPr>
            <a:normAutofit/>
          </a:bodyPr>
          <a:lstStyle/>
          <a:p>
            <a:r>
              <a:rPr lang="en-GB" dirty="0"/>
              <a:t>Modelling ODD (i.e., the operational environment)</a:t>
            </a:r>
          </a:p>
        </p:txBody>
      </p:sp>
      <p:sp>
        <p:nvSpPr>
          <p:cNvPr id="3" name="Content Placeholder 2">
            <a:extLst>
              <a:ext uri="{FF2B5EF4-FFF2-40B4-BE49-F238E27FC236}">
                <a16:creationId xmlns:a16="http://schemas.microsoft.com/office/drawing/2014/main" id="{6D33BE28-A594-405E-8155-23AC59D94045}"/>
              </a:ext>
            </a:extLst>
          </p:cNvPr>
          <p:cNvSpPr>
            <a:spLocks noGrp="1"/>
          </p:cNvSpPr>
          <p:nvPr>
            <p:ph idx="1"/>
          </p:nvPr>
        </p:nvSpPr>
        <p:spPr>
          <a:xfrm>
            <a:off x="356216" y="1484784"/>
            <a:ext cx="7539984" cy="4464496"/>
          </a:xfrm>
        </p:spPr>
        <p:txBody>
          <a:bodyPr>
            <a:normAutofit/>
          </a:bodyPr>
          <a:lstStyle/>
          <a:p>
            <a:pPr marL="457200" lvl="1" indent="0">
              <a:buNone/>
            </a:pPr>
            <a:r>
              <a:rPr lang="en-GB" dirty="0"/>
              <a:t>ODD as a collection of use cases (UC)</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r>
              <a:rPr lang="en-GB" dirty="0"/>
              <a:t>Use Cases (UC) are seen as a collection of internal and external </a:t>
            </a:r>
            <a:r>
              <a:rPr lang="en-GB" i="1" dirty="0">
                <a:effectLst>
                  <a:outerShdw blurRad="38100" dist="38100" dir="2700000" algn="tl">
                    <a:srgbClr val="000000">
                      <a:alpha val="43137"/>
                    </a:srgbClr>
                  </a:outerShdw>
                </a:effectLst>
              </a:rPr>
              <a:t>Operating Conditions</a:t>
            </a:r>
            <a:r>
              <a:rPr lang="en-GB" dirty="0"/>
              <a:t> (OCs).</a:t>
            </a:r>
          </a:p>
          <a:p>
            <a:pPr marL="457200" lvl="1" indent="0">
              <a:buNone/>
            </a:pPr>
            <a:endParaRPr lang="en-GB" dirty="0"/>
          </a:p>
          <a:p>
            <a:pPr marL="457200" lvl="1" indent="0">
              <a:buNone/>
            </a:pPr>
            <a:endParaRPr lang="en-GB" dirty="0"/>
          </a:p>
        </p:txBody>
      </p:sp>
      <p:sp>
        <p:nvSpPr>
          <p:cNvPr id="4" name="Slide Number Placeholder 3">
            <a:extLst>
              <a:ext uri="{FF2B5EF4-FFF2-40B4-BE49-F238E27FC236}">
                <a16:creationId xmlns:a16="http://schemas.microsoft.com/office/drawing/2014/main" id="{D82487FC-0D04-4731-A358-CBC79C541629}"/>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21</a:t>
            </a:fld>
            <a:endParaRPr lang="en-GB" dirty="0"/>
          </a:p>
        </p:txBody>
      </p:sp>
      <p:pic>
        <p:nvPicPr>
          <p:cNvPr id="8" name="Picture 7">
            <a:extLst>
              <a:ext uri="{FF2B5EF4-FFF2-40B4-BE49-F238E27FC236}">
                <a16:creationId xmlns:a16="http://schemas.microsoft.com/office/drawing/2014/main" id="{1B9E0727-A38D-4D92-89A8-EE9B625EE204}"/>
              </a:ext>
            </a:extLst>
          </p:cNvPr>
          <p:cNvPicPr>
            <a:picLocks noChangeAspect="1"/>
          </p:cNvPicPr>
          <p:nvPr/>
        </p:nvPicPr>
        <p:blipFill>
          <a:blip r:embed="rId2"/>
          <a:stretch>
            <a:fillRect/>
          </a:stretch>
        </p:blipFill>
        <p:spPr>
          <a:xfrm>
            <a:off x="7896200" y="980728"/>
            <a:ext cx="4295800" cy="2939231"/>
          </a:xfrm>
          <a:prstGeom prst="rect">
            <a:avLst/>
          </a:prstGeom>
        </p:spPr>
      </p:pic>
      <p:pic>
        <p:nvPicPr>
          <p:cNvPr id="6" name="Picture 5">
            <a:extLst>
              <a:ext uri="{FF2B5EF4-FFF2-40B4-BE49-F238E27FC236}">
                <a16:creationId xmlns:a16="http://schemas.microsoft.com/office/drawing/2014/main" id="{DE6CB47D-87F0-4DA1-83B9-44B556D206C9}"/>
              </a:ext>
            </a:extLst>
          </p:cNvPr>
          <p:cNvPicPr>
            <a:picLocks noChangeAspect="1"/>
          </p:cNvPicPr>
          <p:nvPr/>
        </p:nvPicPr>
        <p:blipFill>
          <a:blip r:embed="rId3"/>
          <a:stretch>
            <a:fillRect/>
          </a:stretch>
        </p:blipFill>
        <p:spPr>
          <a:xfrm>
            <a:off x="201772" y="1916832"/>
            <a:ext cx="7848872" cy="2466007"/>
          </a:xfrm>
          <a:prstGeom prst="rect">
            <a:avLst/>
          </a:prstGeom>
        </p:spPr>
      </p:pic>
      <p:sp>
        <p:nvSpPr>
          <p:cNvPr id="9" name="TextBox 8">
            <a:extLst>
              <a:ext uri="{FF2B5EF4-FFF2-40B4-BE49-F238E27FC236}">
                <a16:creationId xmlns:a16="http://schemas.microsoft.com/office/drawing/2014/main" id="{CC9F499F-AE79-48A2-AB0E-9C3B904E9645}"/>
              </a:ext>
            </a:extLst>
          </p:cNvPr>
          <p:cNvSpPr txBox="1"/>
          <p:nvPr/>
        </p:nvSpPr>
        <p:spPr>
          <a:xfrm>
            <a:off x="373358" y="5330060"/>
            <a:ext cx="7700098" cy="923330"/>
          </a:xfrm>
          <a:prstGeom prst="rect">
            <a:avLst/>
          </a:prstGeom>
          <a:noFill/>
        </p:spPr>
        <p:txBody>
          <a:bodyPr wrap="square">
            <a:spAutoFit/>
          </a:bodyPr>
          <a:lstStyle/>
          <a:p>
            <a:pPr algn="l"/>
            <a:r>
              <a:rPr lang="en-GB" sz="1800" b="0" i="0" u="none" strike="noStrike" baseline="0" dirty="0">
                <a:latin typeface="LMRoman12-Regular-Identity-H"/>
              </a:rPr>
              <a:t>Gyllenhammar, M, et al. “</a:t>
            </a:r>
            <a:r>
              <a:rPr lang="en-GB" dirty="0"/>
              <a:t>Towards an Operational Design Domain That Supports the Safety Argumentation of an Automated Driving System.</a:t>
            </a:r>
          </a:p>
          <a:p>
            <a:pPr algn="l"/>
            <a:r>
              <a:rPr lang="en-GB" sz="1800" b="1" i="0" u="none" strike="noStrike" baseline="0" dirty="0">
                <a:latin typeface="LMRoman12-Bold-Identity-H"/>
              </a:rPr>
              <a:t>HAL Id: hal-02456077, https://hal.archives-ouvertes.fr/hal-02456077</a:t>
            </a:r>
            <a:endParaRPr lang="en-GB" dirty="0"/>
          </a:p>
        </p:txBody>
      </p:sp>
    </p:spTree>
    <p:extLst>
      <p:ext uri="{BB962C8B-B14F-4D97-AF65-F5344CB8AC3E}">
        <p14:creationId xmlns:p14="http://schemas.microsoft.com/office/powerpoint/2010/main" val="137271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0C88-CD17-4834-B411-E6D351C009E5}"/>
              </a:ext>
            </a:extLst>
          </p:cNvPr>
          <p:cNvSpPr>
            <a:spLocks noGrp="1"/>
          </p:cNvSpPr>
          <p:nvPr>
            <p:ph type="title"/>
          </p:nvPr>
        </p:nvSpPr>
        <p:spPr>
          <a:xfrm>
            <a:off x="3776424" y="116632"/>
            <a:ext cx="8251247" cy="936104"/>
          </a:xfrm>
        </p:spPr>
        <p:txBody>
          <a:bodyPr>
            <a:normAutofit/>
          </a:bodyPr>
          <a:lstStyle/>
          <a:p>
            <a:r>
              <a:rPr lang="en-GB" dirty="0"/>
              <a:t>Modelling ODD as a stochastic state-machine</a:t>
            </a:r>
          </a:p>
        </p:txBody>
      </p:sp>
      <p:sp>
        <p:nvSpPr>
          <p:cNvPr id="3" name="Content Placeholder 2">
            <a:extLst>
              <a:ext uri="{FF2B5EF4-FFF2-40B4-BE49-F238E27FC236}">
                <a16:creationId xmlns:a16="http://schemas.microsoft.com/office/drawing/2014/main" id="{6D33BE28-A594-405E-8155-23AC59D94045}"/>
              </a:ext>
            </a:extLst>
          </p:cNvPr>
          <p:cNvSpPr>
            <a:spLocks noGrp="1"/>
          </p:cNvSpPr>
          <p:nvPr>
            <p:ph idx="1"/>
          </p:nvPr>
        </p:nvSpPr>
        <p:spPr>
          <a:xfrm>
            <a:off x="263352" y="1052736"/>
            <a:ext cx="7598045" cy="5684164"/>
          </a:xfrm>
        </p:spPr>
        <p:txBody>
          <a:bodyPr>
            <a:normAutofit lnSpcReduction="10000"/>
          </a:bodyPr>
          <a:lstStyle/>
          <a:p>
            <a:pPr marL="72000">
              <a:lnSpc>
                <a:spcPct val="110000"/>
              </a:lnSpc>
              <a:spcBef>
                <a:spcPts val="0"/>
              </a:spcBef>
            </a:pPr>
            <a:r>
              <a:rPr lang="en-GB" dirty="0">
                <a:latin typeface="Calibri" panose="020F0502020204030204" pitchFamily="34" charset="0"/>
                <a:cs typeface="Calibri" panose="020F0502020204030204" pitchFamily="34" charset="0"/>
              </a:rPr>
              <a:t>A particular ODD can be characterised by a </a:t>
            </a:r>
            <a:r>
              <a:rPr lang="en-GB"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 of states of the operational environment</a:t>
            </a:r>
            <a:r>
              <a:rPr lang="en-GB" dirty="0">
                <a:latin typeface="Calibri" panose="020F0502020204030204" pitchFamily="34" charset="0"/>
                <a:cs typeface="Calibri" panose="020F0502020204030204" pitchFamily="34" charset="0"/>
              </a:rPr>
              <a:t>, which characterise the operating conditions (OC).</a:t>
            </a:r>
          </a:p>
          <a:p>
            <a:pPr marL="72000">
              <a:lnSpc>
                <a:spcPct val="110000"/>
              </a:lnSpc>
              <a:spcBef>
                <a:spcPts val="0"/>
              </a:spcBef>
            </a:pPr>
            <a:r>
              <a:rPr lang="en-GB" dirty="0">
                <a:latin typeface="Calibri" panose="020F0502020204030204" pitchFamily="34" charset="0"/>
                <a:cs typeface="Calibri" panose="020F0502020204030204" pitchFamily="34" charset="0"/>
              </a:rPr>
              <a:t>An AV trip then can be characterised by a </a:t>
            </a:r>
            <a:r>
              <a:rPr lang="en-GB" b="1" i="1" dirty="0">
                <a:latin typeface="Calibri" panose="020F0502020204030204" pitchFamily="34" charset="0"/>
                <a:cs typeface="Calibri" panose="020F0502020204030204" pitchFamily="34" charset="0"/>
              </a:rPr>
              <a:t>trajectory</a:t>
            </a:r>
            <a:r>
              <a:rPr lang="en-GB" dirty="0">
                <a:latin typeface="Calibri" panose="020F0502020204030204" pitchFamily="34" charset="0"/>
                <a:cs typeface="Calibri" panose="020F0502020204030204" pitchFamily="34" charset="0"/>
              </a:rPr>
              <a:t> via the states:</a:t>
            </a:r>
          </a:p>
          <a:p>
            <a:pPr marL="929250" lvl="3">
              <a:lnSpc>
                <a:spcPct val="110000"/>
              </a:lnSpc>
              <a:spcBef>
                <a:spcPts val="0"/>
              </a:spcBef>
            </a:pPr>
            <a:r>
              <a:rPr lang="en-GB" dirty="0">
                <a:latin typeface="Calibri" panose="020F0502020204030204" pitchFamily="34" charset="0"/>
                <a:cs typeface="Calibri" panose="020F0502020204030204" pitchFamily="34" charset="0"/>
              </a:rPr>
              <a:t>Sojourn time in an OC would be a random variable </a:t>
            </a:r>
          </a:p>
          <a:p>
            <a:pPr marL="929250" lvl="3">
              <a:lnSpc>
                <a:spcPct val="110000"/>
              </a:lnSpc>
              <a:spcBef>
                <a:spcPts val="0"/>
              </a:spcBef>
            </a:pPr>
            <a:r>
              <a:rPr lang="en-GB" dirty="0">
                <a:latin typeface="Calibri" panose="020F0502020204030204" pitchFamily="34" charset="0"/>
                <a:cs typeface="Calibri" panose="020F0502020204030204" pitchFamily="34" charset="0"/>
              </a:rPr>
              <a:t>Moving from a state (i.e., a particular OC) to another is a </a:t>
            </a:r>
            <a:r>
              <a:rPr lang="en-GB" i="1" dirty="0">
                <a:latin typeface="Calibri" panose="020F0502020204030204" pitchFamily="34" charset="0"/>
                <a:cs typeface="Calibri" panose="020F0502020204030204" pitchFamily="34" charset="0"/>
              </a:rPr>
              <a:t>random</a:t>
            </a:r>
            <a:r>
              <a:rPr lang="en-GB" dirty="0">
                <a:latin typeface="Calibri" panose="020F0502020204030204" pitchFamily="34" charset="0"/>
                <a:cs typeface="Calibri" panose="020F0502020204030204" pitchFamily="34" charset="0"/>
              </a:rPr>
              <a:t> process. </a:t>
            </a:r>
          </a:p>
          <a:p>
            <a:pPr marL="929250" lvl="3">
              <a:lnSpc>
                <a:spcPct val="110000"/>
              </a:lnSpc>
              <a:spcBef>
                <a:spcPts val="0"/>
              </a:spcBef>
            </a:pPr>
            <a:r>
              <a:rPr lang="en-GB" dirty="0">
                <a:latin typeface="Calibri" panose="020F0502020204030204" pitchFamily="34" charset="0"/>
                <a:cs typeface="Calibri" panose="020F0502020204030204" pitchFamily="34" charset="0"/>
              </a:rPr>
              <a:t>Different trips will be </a:t>
            </a:r>
            <a:r>
              <a:rPr lang="en-GB" i="1" dirty="0">
                <a:latin typeface="Calibri" panose="020F0502020204030204" pitchFamily="34" charset="0"/>
                <a:cs typeface="Calibri" panose="020F0502020204030204" pitchFamily="34" charset="0"/>
              </a:rPr>
              <a:t>instances</a:t>
            </a:r>
            <a:r>
              <a:rPr lang="en-GB" dirty="0">
                <a:latin typeface="Calibri" panose="020F0502020204030204" pitchFamily="34" charset="0"/>
                <a:cs typeface="Calibri" panose="020F0502020204030204" pitchFamily="34" charset="0"/>
              </a:rPr>
              <a:t> of the </a:t>
            </a:r>
            <a:r>
              <a:rPr lang="en-GB" i="1" dirty="0">
                <a:latin typeface="Calibri" panose="020F0502020204030204" pitchFamily="34" charset="0"/>
                <a:cs typeface="Calibri" panose="020F0502020204030204" pitchFamily="34" charset="0"/>
              </a:rPr>
              <a:t>random</a:t>
            </a:r>
            <a:r>
              <a:rPr lang="en-GB" dirty="0">
                <a:latin typeface="Calibri" panose="020F0502020204030204" pitchFamily="34" charset="0"/>
                <a:cs typeface="Calibri" panose="020F0502020204030204" pitchFamily="34" charset="0"/>
              </a:rPr>
              <a:t> process.</a:t>
            </a:r>
          </a:p>
          <a:p>
            <a:pPr marL="72000">
              <a:lnSpc>
                <a:spcPct val="110000"/>
              </a:lnSpc>
              <a:spcBef>
                <a:spcPts val="0"/>
              </a:spcBef>
            </a:pPr>
            <a:r>
              <a:rPr lang="en-GB" dirty="0">
                <a:latin typeface="Calibri" panose="020F0502020204030204" pitchFamily="34" charset="0"/>
                <a:cs typeface="Calibri" panose="020F0502020204030204" pitchFamily="34" charset="0"/>
              </a:rPr>
              <a:t>The process can be characterised differently:</a:t>
            </a:r>
          </a:p>
          <a:p>
            <a:pPr marL="929250" lvl="3">
              <a:lnSpc>
                <a:spcPct val="110000"/>
              </a:lnSpc>
              <a:spcBef>
                <a:spcPts val="0"/>
              </a:spcBef>
            </a:pPr>
            <a:r>
              <a:rPr lang="en-GB" dirty="0">
                <a:latin typeface="Calibri" panose="020F0502020204030204" pitchFamily="34" charset="0"/>
                <a:cs typeface="Calibri" panose="020F0502020204030204" pitchFamily="34" charset="0"/>
              </a:rPr>
              <a:t>a Continuous Time Markov Chain </a:t>
            </a:r>
          </a:p>
          <a:p>
            <a:pPr marL="929250" lvl="3">
              <a:lnSpc>
                <a:spcPct val="110000"/>
              </a:lnSpc>
              <a:spcBef>
                <a:spcPts val="0"/>
              </a:spcBef>
            </a:pPr>
            <a:r>
              <a:rPr lang="en-GB" dirty="0">
                <a:latin typeface="Calibri" panose="020F0502020204030204" pitchFamily="34" charset="0"/>
                <a:cs typeface="Calibri" panose="020F0502020204030204" pitchFamily="34" charset="0"/>
              </a:rPr>
              <a:t>Semi-Markov process (sojourn time in states may have an arbitrary probability distribution), </a:t>
            </a:r>
          </a:p>
          <a:p>
            <a:pPr marL="929250" lvl="3">
              <a:lnSpc>
                <a:spcPct val="110000"/>
              </a:lnSpc>
              <a:spcBef>
                <a:spcPts val="0"/>
              </a:spcBef>
            </a:pPr>
            <a:r>
              <a:rPr lang="en-GB" dirty="0">
                <a:latin typeface="Calibri" panose="020F0502020204030204" pitchFamily="34" charset="0"/>
                <a:cs typeface="Calibri" panose="020F0502020204030204" pitchFamily="34" charset="0"/>
              </a:rPr>
              <a:t>Constructed from collected empirical data (datasets exist, which allow for such model construction, e.g., the </a:t>
            </a:r>
            <a:r>
              <a:rPr lang="en-GB" b="1" i="1" dirty="0" err="1">
                <a:latin typeface="Calibri" panose="020F0502020204030204" pitchFamily="34" charset="0"/>
                <a:cs typeface="Calibri" panose="020F0502020204030204" pitchFamily="34" charset="0"/>
              </a:rPr>
              <a:t>highD</a:t>
            </a:r>
            <a:r>
              <a:rPr lang="en-GB" dirty="0">
                <a:latin typeface="Calibri" panose="020F0502020204030204" pitchFamily="34" charset="0"/>
                <a:cs typeface="Calibri" panose="020F0502020204030204" pitchFamily="34" charset="0"/>
              </a:rPr>
              <a:t> dataset, referred to later in talk)</a:t>
            </a:r>
          </a:p>
          <a:p>
            <a:pPr marL="929250" lvl="3">
              <a:lnSpc>
                <a:spcPct val="110000"/>
              </a:lnSpc>
              <a:spcBef>
                <a:spcPts val="0"/>
              </a:spcBef>
            </a:pPr>
            <a:r>
              <a:rPr lang="en-GB" dirty="0">
                <a:latin typeface="Calibri" panose="020F0502020204030204" pitchFamily="34" charset="0"/>
                <a:cs typeface="Calibri" panose="020F0502020204030204" pitchFamily="34" charset="0"/>
              </a:rPr>
              <a:t>Etc. </a:t>
            </a:r>
          </a:p>
          <a:p>
            <a:pPr marL="72000">
              <a:lnSpc>
                <a:spcPct val="110000"/>
              </a:lnSpc>
              <a:spcBef>
                <a:spcPts val="0"/>
              </a:spcBef>
            </a:pPr>
            <a:r>
              <a:rPr lang="en-GB" dirty="0">
                <a:latin typeface="Calibri" panose="020F0502020204030204" pitchFamily="34" charset="0"/>
                <a:cs typeface="Calibri" panose="020F0502020204030204" pitchFamily="34" charset="0"/>
              </a:rPr>
              <a:t>Some of the trips will fall within the ODD, some will violate the ODD.</a:t>
            </a:r>
          </a:p>
          <a:p>
            <a:pPr marL="929250" lvl="3">
              <a:lnSpc>
                <a:spcPct val="110000"/>
              </a:lnSpc>
              <a:spcBef>
                <a:spcPts val="0"/>
              </a:spcBef>
            </a:pPr>
            <a:r>
              <a:rPr lang="en-GB" dirty="0">
                <a:latin typeface="Calibri" panose="020F0502020204030204" pitchFamily="34" charset="0"/>
                <a:cs typeface="Calibri" panose="020F0502020204030204" pitchFamily="34" charset="0"/>
              </a:rPr>
              <a:t>Detection of “out of ODD”  is a serious technical problem. </a:t>
            </a:r>
          </a:p>
        </p:txBody>
      </p:sp>
      <p:sp>
        <p:nvSpPr>
          <p:cNvPr id="4" name="Slide Number Placeholder 3">
            <a:extLst>
              <a:ext uri="{FF2B5EF4-FFF2-40B4-BE49-F238E27FC236}">
                <a16:creationId xmlns:a16="http://schemas.microsoft.com/office/drawing/2014/main" id="{D82487FC-0D04-4731-A358-CBC79C541629}"/>
              </a:ext>
            </a:extLst>
          </p:cNvPr>
          <p:cNvSpPr>
            <a:spLocks noGrp="1"/>
          </p:cNvSpPr>
          <p:nvPr>
            <p:ph type="sldNum" sz="quarter" idx="12"/>
          </p:nvPr>
        </p:nvSpPr>
        <p:spPr>
          <a:xfrm>
            <a:off x="9347200" y="6499084"/>
            <a:ext cx="2844800" cy="365125"/>
          </a:xfrm>
        </p:spPr>
        <p:txBody>
          <a:bodyPr/>
          <a:lstStyle/>
          <a:p>
            <a:fld id="{0C62C3F8-564E-4093-A9E6-9DF4B8E45E1C}" type="slidenum">
              <a:rPr lang="en-GB" smtClean="0"/>
              <a:pPr/>
              <a:t>22</a:t>
            </a:fld>
            <a:endParaRPr lang="en-GB" dirty="0"/>
          </a:p>
        </p:txBody>
      </p:sp>
      <p:grpSp>
        <p:nvGrpSpPr>
          <p:cNvPr id="7" name="Group 6">
            <a:extLst>
              <a:ext uri="{FF2B5EF4-FFF2-40B4-BE49-F238E27FC236}">
                <a16:creationId xmlns:a16="http://schemas.microsoft.com/office/drawing/2014/main" id="{AA9E4246-C8A1-6A67-AA45-9EF2FE7D9C8E}"/>
              </a:ext>
            </a:extLst>
          </p:cNvPr>
          <p:cNvGrpSpPr/>
          <p:nvPr/>
        </p:nvGrpSpPr>
        <p:grpSpPr>
          <a:xfrm>
            <a:off x="7943442" y="1844823"/>
            <a:ext cx="3956431" cy="3513049"/>
            <a:chOff x="6292658" y="993162"/>
            <a:chExt cx="5592709" cy="5069448"/>
          </a:xfrm>
        </p:grpSpPr>
        <p:sp>
          <p:nvSpPr>
            <p:cNvPr id="5" name="Oval 4">
              <a:extLst>
                <a:ext uri="{FF2B5EF4-FFF2-40B4-BE49-F238E27FC236}">
                  <a16:creationId xmlns:a16="http://schemas.microsoft.com/office/drawing/2014/main" id="{9E5002E2-2150-457B-BD5D-F874D54AF597}"/>
                </a:ext>
              </a:extLst>
            </p:cNvPr>
            <p:cNvSpPr/>
            <p:nvPr/>
          </p:nvSpPr>
          <p:spPr>
            <a:xfrm>
              <a:off x="6749920" y="1772816"/>
              <a:ext cx="1152128" cy="720080"/>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OC</a:t>
              </a:r>
              <a:r>
                <a:rPr lang="en-GB" baseline="-25000" dirty="0"/>
                <a:t>1</a:t>
              </a:r>
            </a:p>
          </p:txBody>
        </p:sp>
        <p:sp>
          <p:nvSpPr>
            <p:cNvPr id="6" name="Oval 5">
              <a:extLst>
                <a:ext uri="{FF2B5EF4-FFF2-40B4-BE49-F238E27FC236}">
                  <a16:creationId xmlns:a16="http://schemas.microsoft.com/office/drawing/2014/main" id="{C4A131D4-5BE3-41B4-959B-90F046EC7137}"/>
                </a:ext>
              </a:extLst>
            </p:cNvPr>
            <p:cNvSpPr/>
            <p:nvPr/>
          </p:nvSpPr>
          <p:spPr>
            <a:xfrm>
              <a:off x="9007872" y="1701842"/>
              <a:ext cx="1152128" cy="720080"/>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OC</a:t>
              </a:r>
              <a:r>
                <a:rPr lang="en-GB" baseline="-25000" dirty="0"/>
                <a:t>2</a:t>
              </a:r>
            </a:p>
          </p:txBody>
        </p:sp>
        <p:sp>
          <p:nvSpPr>
            <p:cNvPr id="10" name="Oval 9">
              <a:extLst>
                <a:ext uri="{FF2B5EF4-FFF2-40B4-BE49-F238E27FC236}">
                  <a16:creationId xmlns:a16="http://schemas.microsoft.com/office/drawing/2014/main" id="{10FEA37F-160D-411F-99D1-9A1873300263}"/>
                </a:ext>
              </a:extLst>
            </p:cNvPr>
            <p:cNvSpPr/>
            <p:nvPr/>
          </p:nvSpPr>
          <p:spPr>
            <a:xfrm>
              <a:off x="9912424" y="3344503"/>
              <a:ext cx="1152128" cy="720080"/>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OC</a:t>
              </a:r>
              <a:r>
                <a:rPr lang="en-GB" baseline="-25000" dirty="0"/>
                <a:t>3</a:t>
              </a:r>
            </a:p>
          </p:txBody>
        </p:sp>
        <p:sp>
          <p:nvSpPr>
            <p:cNvPr id="12" name="Oval 11">
              <a:extLst>
                <a:ext uri="{FF2B5EF4-FFF2-40B4-BE49-F238E27FC236}">
                  <a16:creationId xmlns:a16="http://schemas.microsoft.com/office/drawing/2014/main" id="{91A943A9-AD00-474B-97C5-F9E910A30E39}"/>
                </a:ext>
              </a:extLst>
            </p:cNvPr>
            <p:cNvSpPr/>
            <p:nvPr/>
          </p:nvSpPr>
          <p:spPr>
            <a:xfrm>
              <a:off x="7512753" y="4797152"/>
              <a:ext cx="1152128" cy="720080"/>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a:t>OC</a:t>
              </a:r>
              <a:r>
                <a:rPr lang="en-GB" baseline="-25000" dirty="0" err="1"/>
                <a:t>n</a:t>
              </a:r>
              <a:endParaRPr lang="en-GB" baseline="-25000" dirty="0"/>
            </a:p>
          </p:txBody>
        </p:sp>
        <p:sp>
          <p:nvSpPr>
            <p:cNvPr id="13" name="Freeform: Shape 12">
              <a:extLst>
                <a:ext uri="{FF2B5EF4-FFF2-40B4-BE49-F238E27FC236}">
                  <a16:creationId xmlns:a16="http://schemas.microsoft.com/office/drawing/2014/main" id="{D4C04E5B-6E2E-48B1-AD63-1E7579C81A4A}"/>
                </a:ext>
              </a:extLst>
            </p:cNvPr>
            <p:cNvSpPr/>
            <p:nvPr/>
          </p:nvSpPr>
          <p:spPr>
            <a:xfrm>
              <a:off x="6600004" y="1017597"/>
              <a:ext cx="1231260" cy="946114"/>
            </a:xfrm>
            <a:custGeom>
              <a:avLst/>
              <a:gdLst>
                <a:gd name="connsiteX0" fmla="*/ 205530 w 1231260"/>
                <a:gd name="connsiteY0" fmla="*/ 946114 h 946114"/>
                <a:gd name="connsiteX1" fmla="*/ 70619 w 1231260"/>
                <a:gd name="connsiteY1" fmla="*/ 91675 h 946114"/>
                <a:gd name="connsiteX2" fmla="*/ 1179891 w 1231260"/>
                <a:gd name="connsiteY2" fmla="*/ 106665 h 946114"/>
                <a:gd name="connsiteX3" fmla="*/ 1059970 w 1231260"/>
                <a:gd name="connsiteY3" fmla="*/ 826193 h 946114"/>
                <a:gd name="connsiteX4" fmla="*/ 1059970 w 1231260"/>
                <a:gd name="connsiteY4" fmla="*/ 826193 h 94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260" h="946114">
                  <a:moveTo>
                    <a:pt x="205530" y="946114"/>
                  </a:moveTo>
                  <a:cubicBezTo>
                    <a:pt x="56877" y="588848"/>
                    <a:pt x="-91775" y="231583"/>
                    <a:pt x="70619" y="91675"/>
                  </a:cubicBezTo>
                  <a:cubicBezTo>
                    <a:pt x="233013" y="-48233"/>
                    <a:pt x="1014999" y="-15755"/>
                    <a:pt x="1179891" y="106665"/>
                  </a:cubicBezTo>
                  <a:cubicBezTo>
                    <a:pt x="1344783" y="229085"/>
                    <a:pt x="1059970" y="826193"/>
                    <a:pt x="1059970" y="826193"/>
                  </a:cubicBezTo>
                  <a:lnTo>
                    <a:pt x="1059970" y="826193"/>
                  </a:ln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034ECA54-F59E-405B-B6A5-E05E41CF6CFE}"/>
                </a:ext>
              </a:extLst>
            </p:cNvPr>
            <p:cNvCxnSpPr>
              <a:stCxn id="5" idx="6"/>
              <a:endCxn id="6" idx="2"/>
            </p:cNvCxnSpPr>
            <p:nvPr/>
          </p:nvCxnSpPr>
          <p:spPr>
            <a:xfrm flipV="1">
              <a:off x="7902048" y="2061882"/>
              <a:ext cx="1105824" cy="7097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E5AAF4-3522-4CC4-8E8C-7FFBDB782B07}"/>
                </a:ext>
              </a:extLst>
            </p:cNvPr>
            <p:cNvCxnSpPr>
              <a:cxnSpLocks/>
            </p:cNvCxnSpPr>
            <p:nvPr/>
          </p:nvCxnSpPr>
          <p:spPr>
            <a:xfrm>
              <a:off x="7804281" y="2348363"/>
              <a:ext cx="2108143" cy="126117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99122F4-63B2-4344-808A-B77C62FFB44E}"/>
                </a:ext>
              </a:extLst>
            </p:cNvPr>
            <p:cNvCxnSpPr>
              <a:cxnSpLocks/>
              <a:endCxn id="12" idx="7"/>
            </p:cNvCxnSpPr>
            <p:nvPr/>
          </p:nvCxnSpPr>
          <p:spPr>
            <a:xfrm flipH="1">
              <a:off x="8496156" y="3927488"/>
              <a:ext cx="1416268" cy="97511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CAE45359-AB45-4E4C-89AB-DF60F50D9589}"/>
                </a:ext>
              </a:extLst>
            </p:cNvPr>
            <p:cNvSpPr/>
            <p:nvPr/>
          </p:nvSpPr>
          <p:spPr>
            <a:xfrm>
              <a:off x="8439462" y="2098623"/>
              <a:ext cx="3445905" cy="3963987"/>
            </a:xfrm>
            <a:custGeom>
              <a:avLst/>
              <a:gdLst>
                <a:gd name="connsiteX0" fmla="*/ 1738859 w 3445905"/>
                <a:gd name="connsiteY0" fmla="*/ 0 h 3963987"/>
                <a:gd name="connsiteX1" fmla="*/ 2578308 w 3445905"/>
                <a:gd name="connsiteY1" fmla="*/ 434715 h 3963987"/>
                <a:gd name="connsiteX2" fmla="*/ 3327817 w 3445905"/>
                <a:gd name="connsiteY2" fmla="*/ 1454046 h 3963987"/>
                <a:gd name="connsiteX3" fmla="*/ 3177915 w 3445905"/>
                <a:gd name="connsiteY3" fmla="*/ 3013023 h 3963987"/>
                <a:gd name="connsiteX4" fmla="*/ 839449 w 3445905"/>
                <a:gd name="connsiteY4" fmla="*/ 3957403 h 3963987"/>
                <a:gd name="connsiteX5" fmla="*/ 0 w 3445905"/>
                <a:gd name="connsiteY5" fmla="*/ 3357797 h 396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905" h="3963987">
                  <a:moveTo>
                    <a:pt x="1738859" y="0"/>
                  </a:moveTo>
                  <a:cubicBezTo>
                    <a:pt x="2026170" y="96187"/>
                    <a:pt x="2313482" y="192374"/>
                    <a:pt x="2578308" y="434715"/>
                  </a:cubicBezTo>
                  <a:cubicBezTo>
                    <a:pt x="2843134" y="677056"/>
                    <a:pt x="3227882" y="1024328"/>
                    <a:pt x="3327817" y="1454046"/>
                  </a:cubicBezTo>
                  <a:cubicBezTo>
                    <a:pt x="3427752" y="1883764"/>
                    <a:pt x="3592643" y="2595797"/>
                    <a:pt x="3177915" y="3013023"/>
                  </a:cubicBezTo>
                  <a:cubicBezTo>
                    <a:pt x="2763187" y="3430249"/>
                    <a:pt x="1369101" y="3899941"/>
                    <a:pt x="839449" y="3957403"/>
                  </a:cubicBezTo>
                  <a:cubicBezTo>
                    <a:pt x="309797" y="4014865"/>
                    <a:pt x="154898" y="3686331"/>
                    <a:pt x="0" y="335779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73014BF7-F1B7-4F8C-A7AF-0A235D221EA3}"/>
                </a:ext>
              </a:extLst>
            </p:cNvPr>
            <p:cNvSpPr/>
            <p:nvPr/>
          </p:nvSpPr>
          <p:spPr>
            <a:xfrm>
              <a:off x="7185206" y="2488367"/>
              <a:ext cx="2678322" cy="1224300"/>
            </a:xfrm>
            <a:custGeom>
              <a:avLst/>
              <a:gdLst>
                <a:gd name="connsiteX0" fmla="*/ 2678322 w 2678322"/>
                <a:gd name="connsiteY0" fmla="*/ 1214203 h 1224300"/>
                <a:gd name="connsiteX1" fmla="*/ 1359187 w 2678322"/>
                <a:gd name="connsiteY1" fmla="*/ 1214203 h 1224300"/>
                <a:gd name="connsiteX2" fmla="*/ 309876 w 2678322"/>
                <a:gd name="connsiteY2" fmla="*/ 1109272 h 1224300"/>
                <a:gd name="connsiteX3" fmla="*/ 10073 w 2678322"/>
                <a:gd name="connsiteY3" fmla="*/ 674558 h 1224300"/>
                <a:gd name="connsiteX4" fmla="*/ 100014 w 2678322"/>
                <a:gd name="connsiteY4" fmla="*/ 0 h 122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322" h="1224300">
                  <a:moveTo>
                    <a:pt x="2678322" y="1214203"/>
                  </a:moveTo>
                  <a:cubicBezTo>
                    <a:pt x="2216125" y="1222947"/>
                    <a:pt x="1753928" y="1231692"/>
                    <a:pt x="1359187" y="1214203"/>
                  </a:cubicBezTo>
                  <a:cubicBezTo>
                    <a:pt x="964446" y="1196714"/>
                    <a:pt x="534728" y="1199213"/>
                    <a:pt x="309876" y="1109272"/>
                  </a:cubicBezTo>
                  <a:cubicBezTo>
                    <a:pt x="85024" y="1019331"/>
                    <a:pt x="45050" y="859437"/>
                    <a:pt x="10073" y="674558"/>
                  </a:cubicBezTo>
                  <a:cubicBezTo>
                    <a:pt x="-24904" y="489679"/>
                    <a:pt x="37555" y="244839"/>
                    <a:pt x="100014" y="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59D4A2C-DEAE-49EC-9FBB-55AF5FB108C6}"/>
                </a:ext>
              </a:extLst>
            </p:cNvPr>
            <p:cNvCxnSpPr/>
            <p:nvPr/>
          </p:nvCxnSpPr>
          <p:spPr>
            <a:xfrm>
              <a:off x="9863528" y="2421922"/>
              <a:ext cx="408936" cy="92258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5586F885-6392-4A36-BDD0-8DF119DDCD4E}"/>
                </a:ext>
              </a:extLst>
            </p:cNvPr>
            <p:cNvSpPr/>
            <p:nvPr/>
          </p:nvSpPr>
          <p:spPr>
            <a:xfrm>
              <a:off x="9187459" y="993162"/>
              <a:ext cx="1446743" cy="985540"/>
            </a:xfrm>
            <a:custGeom>
              <a:avLst/>
              <a:gdLst>
                <a:gd name="connsiteX0" fmla="*/ 46482 w 1446743"/>
                <a:gd name="connsiteY0" fmla="*/ 775677 h 985540"/>
                <a:gd name="connsiteX1" fmla="*/ 31492 w 1446743"/>
                <a:gd name="connsiteY1" fmla="*/ 340963 h 985540"/>
                <a:gd name="connsiteX2" fmla="*/ 406246 w 1446743"/>
                <a:gd name="connsiteY2" fmla="*/ 26169 h 985540"/>
                <a:gd name="connsiteX3" fmla="*/ 1185734 w 1446743"/>
                <a:gd name="connsiteY3" fmla="*/ 101120 h 985540"/>
                <a:gd name="connsiteX4" fmla="*/ 1440567 w 1446743"/>
                <a:gd name="connsiteY4" fmla="*/ 760687 h 985540"/>
                <a:gd name="connsiteX5" fmla="*/ 975872 w 1446743"/>
                <a:gd name="connsiteY5" fmla="*/ 985540 h 98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743" h="985540">
                  <a:moveTo>
                    <a:pt x="46482" y="775677"/>
                  </a:moveTo>
                  <a:cubicBezTo>
                    <a:pt x="9006" y="620779"/>
                    <a:pt x="-28469" y="465881"/>
                    <a:pt x="31492" y="340963"/>
                  </a:cubicBezTo>
                  <a:cubicBezTo>
                    <a:pt x="91453" y="216045"/>
                    <a:pt x="213872" y="66143"/>
                    <a:pt x="406246" y="26169"/>
                  </a:cubicBezTo>
                  <a:cubicBezTo>
                    <a:pt x="598620" y="-13805"/>
                    <a:pt x="1013347" y="-21300"/>
                    <a:pt x="1185734" y="101120"/>
                  </a:cubicBezTo>
                  <a:cubicBezTo>
                    <a:pt x="1358121" y="223540"/>
                    <a:pt x="1475544" y="613284"/>
                    <a:pt x="1440567" y="760687"/>
                  </a:cubicBezTo>
                  <a:cubicBezTo>
                    <a:pt x="1405590" y="908090"/>
                    <a:pt x="1190731" y="946815"/>
                    <a:pt x="975872" y="9855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50675D0B-F58D-4EC3-9948-642695EF3FED}"/>
                </a:ext>
              </a:extLst>
            </p:cNvPr>
            <p:cNvSpPr/>
            <p:nvPr/>
          </p:nvSpPr>
          <p:spPr>
            <a:xfrm>
              <a:off x="9479846" y="3852472"/>
              <a:ext cx="2002064" cy="1271423"/>
            </a:xfrm>
            <a:custGeom>
              <a:avLst/>
              <a:gdLst>
                <a:gd name="connsiteX0" fmla="*/ 1522934 w 2002064"/>
                <a:gd name="connsiteY0" fmla="*/ 0 h 1271423"/>
                <a:gd name="connsiteX1" fmla="*/ 1972639 w 2002064"/>
                <a:gd name="connsiteY1" fmla="*/ 209862 h 1271423"/>
                <a:gd name="connsiteX2" fmla="*/ 1867708 w 2002064"/>
                <a:gd name="connsiteY2" fmla="*/ 719528 h 1271423"/>
                <a:gd name="connsiteX3" fmla="*/ 1133190 w 2002064"/>
                <a:gd name="connsiteY3" fmla="*/ 1259174 h 1271423"/>
                <a:gd name="connsiteX4" fmla="*/ 8928 w 2002064"/>
                <a:gd name="connsiteY4" fmla="*/ 1019331 h 1271423"/>
                <a:gd name="connsiteX5" fmla="*/ 698475 w 2002064"/>
                <a:gd name="connsiteY5" fmla="*/ 164892 h 127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064" h="1271423">
                  <a:moveTo>
                    <a:pt x="1522934" y="0"/>
                  </a:moveTo>
                  <a:cubicBezTo>
                    <a:pt x="1719055" y="44970"/>
                    <a:pt x="1915177" y="89941"/>
                    <a:pt x="1972639" y="209862"/>
                  </a:cubicBezTo>
                  <a:cubicBezTo>
                    <a:pt x="2030101" y="329783"/>
                    <a:pt x="2007616" y="544643"/>
                    <a:pt x="1867708" y="719528"/>
                  </a:cubicBezTo>
                  <a:cubicBezTo>
                    <a:pt x="1727800" y="894413"/>
                    <a:pt x="1442987" y="1209207"/>
                    <a:pt x="1133190" y="1259174"/>
                  </a:cubicBezTo>
                  <a:cubicBezTo>
                    <a:pt x="823393" y="1309141"/>
                    <a:pt x="81380" y="1201711"/>
                    <a:pt x="8928" y="1019331"/>
                  </a:cubicBezTo>
                  <a:cubicBezTo>
                    <a:pt x="-63525" y="836951"/>
                    <a:pt x="317475" y="500921"/>
                    <a:pt x="698475" y="164892"/>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4D1C6922-ECB4-4566-A1AA-7940DCF3278C}"/>
                </a:ext>
              </a:extLst>
            </p:cNvPr>
            <p:cNvSpPr/>
            <p:nvPr/>
          </p:nvSpPr>
          <p:spPr>
            <a:xfrm>
              <a:off x="6292658" y="4369415"/>
              <a:ext cx="1442267" cy="1491739"/>
            </a:xfrm>
            <a:custGeom>
              <a:avLst/>
              <a:gdLst>
                <a:gd name="connsiteX0" fmla="*/ 1427276 w 1442267"/>
                <a:gd name="connsiteY0" fmla="*/ 1057024 h 1491739"/>
                <a:gd name="connsiteX1" fmla="*/ 767709 w 1442267"/>
                <a:gd name="connsiteY1" fmla="*/ 1491739 h 1491739"/>
                <a:gd name="connsiteX2" fmla="*/ 78162 w 1442267"/>
                <a:gd name="connsiteY2" fmla="*/ 1057024 h 1491739"/>
                <a:gd name="connsiteX3" fmla="*/ 108142 w 1442267"/>
                <a:gd name="connsiteY3" fmla="*/ 262546 h 1491739"/>
                <a:gd name="connsiteX4" fmla="*/ 902621 w 1442267"/>
                <a:gd name="connsiteY4" fmla="*/ 7713 h 1491739"/>
                <a:gd name="connsiteX5" fmla="*/ 1442267 w 1442267"/>
                <a:gd name="connsiteY5" fmla="*/ 502388 h 14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2267" h="1491739">
                  <a:moveTo>
                    <a:pt x="1427276" y="1057024"/>
                  </a:moveTo>
                  <a:cubicBezTo>
                    <a:pt x="1209918" y="1274381"/>
                    <a:pt x="992561" y="1491739"/>
                    <a:pt x="767709" y="1491739"/>
                  </a:cubicBezTo>
                  <a:cubicBezTo>
                    <a:pt x="542857" y="1491739"/>
                    <a:pt x="188090" y="1261890"/>
                    <a:pt x="78162" y="1057024"/>
                  </a:cubicBezTo>
                  <a:cubicBezTo>
                    <a:pt x="-31766" y="852158"/>
                    <a:pt x="-29268" y="437431"/>
                    <a:pt x="108142" y="262546"/>
                  </a:cubicBezTo>
                  <a:cubicBezTo>
                    <a:pt x="245552" y="87661"/>
                    <a:pt x="680267" y="-32261"/>
                    <a:pt x="902621" y="7713"/>
                  </a:cubicBezTo>
                  <a:cubicBezTo>
                    <a:pt x="1124975" y="47687"/>
                    <a:pt x="1283621" y="275037"/>
                    <a:pt x="1442267" y="502388"/>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4879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2552-1034-4294-3C44-C871ED94D458}"/>
              </a:ext>
            </a:extLst>
          </p:cNvPr>
          <p:cNvSpPr>
            <a:spLocks noGrp="1"/>
          </p:cNvSpPr>
          <p:nvPr>
            <p:ph type="title"/>
          </p:nvPr>
        </p:nvSpPr>
        <p:spPr>
          <a:xfrm>
            <a:off x="407368" y="2708920"/>
            <a:ext cx="10972800" cy="936104"/>
          </a:xfrm>
        </p:spPr>
        <p:txBody>
          <a:bodyPr>
            <a:normAutofit/>
          </a:bodyPr>
          <a:lstStyle/>
          <a:p>
            <a:pPr algn="ctr"/>
            <a:r>
              <a:rPr lang="en-GB" dirty="0"/>
              <a:t>Probabilistic Models for AV Safety Assessment</a:t>
            </a:r>
          </a:p>
        </p:txBody>
      </p:sp>
      <p:sp>
        <p:nvSpPr>
          <p:cNvPr id="4" name="Slide Number Placeholder 3">
            <a:extLst>
              <a:ext uri="{FF2B5EF4-FFF2-40B4-BE49-F238E27FC236}">
                <a16:creationId xmlns:a16="http://schemas.microsoft.com/office/drawing/2014/main" id="{BAE410AC-BCA7-F4D9-50DF-3DCA0024F032}"/>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23</a:t>
            </a:fld>
            <a:endParaRPr lang="en-GB" dirty="0"/>
          </a:p>
        </p:txBody>
      </p:sp>
    </p:spTree>
    <p:extLst>
      <p:ext uri="{BB962C8B-B14F-4D97-AF65-F5344CB8AC3E}">
        <p14:creationId xmlns:p14="http://schemas.microsoft.com/office/powerpoint/2010/main" val="270203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A5DC-E7AC-A28D-F6F6-B389C790A5AD}"/>
              </a:ext>
            </a:extLst>
          </p:cNvPr>
          <p:cNvSpPr>
            <a:spLocks noGrp="1"/>
          </p:cNvSpPr>
          <p:nvPr>
            <p:ph type="title"/>
          </p:nvPr>
        </p:nvSpPr>
        <p:spPr>
          <a:xfrm>
            <a:off x="4151784" y="260648"/>
            <a:ext cx="6218557" cy="936104"/>
          </a:xfrm>
        </p:spPr>
        <p:txBody>
          <a:bodyPr/>
          <a:lstStyle/>
          <a:p>
            <a:r>
              <a:rPr lang="en-GB" dirty="0"/>
              <a:t>Approach to safety: Road Hazards</a:t>
            </a:r>
          </a:p>
        </p:txBody>
      </p:sp>
      <p:sp>
        <p:nvSpPr>
          <p:cNvPr id="3" name="Content Placeholder 2">
            <a:extLst>
              <a:ext uri="{FF2B5EF4-FFF2-40B4-BE49-F238E27FC236}">
                <a16:creationId xmlns:a16="http://schemas.microsoft.com/office/drawing/2014/main" id="{740CD1F5-FF48-7AEF-72C9-6FAE014F39B6}"/>
              </a:ext>
            </a:extLst>
          </p:cNvPr>
          <p:cNvSpPr>
            <a:spLocks noGrp="1"/>
          </p:cNvSpPr>
          <p:nvPr>
            <p:ph idx="1"/>
          </p:nvPr>
        </p:nvSpPr>
        <p:spPr>
          <a:xfrm>
            <a:off x="191344" y="1212776"/>
            <a:ext cx="11809312" cy="5384576"/>
          </a:xfrm>
        </p:spPr>
        <p:txBody>
          <a:bodyPr>
            <a:normAutofit fontScale="85000" lnSpcReduction="10000"/>
          </a:bodyPr>
          <a:lstStyle/>
          <a:p>
            <a:r>
              <a:rPr lang="en-GB" sz="2200" dirty="0">
                <a:latin typeface="Calibri" panose="020F0502020204030204" pitchFamily="34" charset="0"/>
                <a:cs typeface="Calibri" panose="020F0502020204030204" pitchFamily="34" charset="0"/>
              </a:rPr>
              <a:t>The view taken in the studies, presented in this talk, is that accidents are a consequence of road </a:t>
            </a:r>
            <a:r>
              <a:rPr lang="en-GB" sz="2200" b="1" i="1" dirty="0">
                <a:latin typeface="Calibri" panose="020F0502020204030204" pitchFamily="34" charset="0"/>
                <a:cs typeface="Calibri" panose="020F0502020204030204" pitchFamily="34" charset="0"/>
              </a:rPr>
              <a:t>hazards</a:t>
            </a:r>
            <a:r>
              <a:rPr lang="en-GB" sz="2200"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lvl="1"/>
            <a:r>
              <a:rPr lang="en-GB" sz="2200" dirty="0">
                <a:latin typeface="Calibri" panose="020F0502020204030204" pitchFamily="34" charset="0"/>
                <a:cs typeface="Calibri" panose="020F0502020204030204" pitchFamily="34" charset="0"/>
              </a:rPr>
              <a:t>Accidents on the road are much less likely without road hazards than with road hazards.</a:t>
            </a:r>
          </a:p>
          <a:p>
            <a:pPr lvl="1"/>
            <a:r>
              <a:rPr lang="en-GB" sz="2200" dirty="0">
                <a:latin typeface="Calibri" panose="020F0502020204030204" pitchFamily="34" charset="0"/>
                <a:cs typeface="Calibri" panose="020F0502020204030204" pitchFamily="34" charset="0"/>
              </a:rPr>
              <a:t>The AV perception system may </a:t>
            </a:r>
            <a:r>
              <a:rPr lang="en-GB" sz="2200" b="1" i="1" dirty="0">
                <a:latin typeface="Calibri" panose="020F0502020204030204" pitchFamily="34" charset="0"/>
                <a:cs typeface="Calibri" panose="020F0502020204030204" pitchFamily="34" charset="0"/>
              </a:rPr>
              <a:t>detect hazards</a:t>
            </a:r>
            <a:r>
              <a:rPr lang="en-GB" sz="2200" dirty="0">
                <a:latin typeface="Calibri" panose="020F0502020204030204" pitchFamily="34" charset="0"/>
                <a:cs typeface="Calibri" panose="020F0502020204030204" pitchFamily="34" charset="0"/>
              </a:rPr>
              <a:t> correctly or may fail to detect them. The presented studies look at several distinct </a:t>
            </a:r>
            <a:r>
              <a:rPr lang="en-GB" sz="2200" b="1" i="1" dirty="0">
                <a:latin typeface="Calibri" panose="020F0502020204030204" pitchFamily="34" charset="0"/>
                <a:cs typeface="Calibri" panose="020F0502020204030204" pitchFamily="34" charset="0"/>
              </a:rPr>
              <a:t>failure modes</a:t>
            </a:r>
            <a:r>
              <a:rPr lang="en-GB" sz="2200" dirty="0">
                <a:latin typeface="Calibri" panose="020F0502020204030204" pitchFamily="34" charset="0"/>
                <a:cs typeface="Calibri" panose="020F0502020204030204" pitchFamily="34" charset="0"/>
              </a:rPr>
              <a:t>:</a:t>
            </a:r>
          </a:p>
          <a:p>
            <a:pPr lvl="2"/>
            <a:r>
              <a:rPr lang="en-GB" sz="2200" dirty="0">
                <a:latin typeface="Calibri" panose="020F0502020204030204" pitchFamily="34" charset="0"/>
                <a:cs typeface="Calibri" panose="020F0502020204030204" pitchFamily="34" charset="0"/>
              </a:rPr>
              <a:t>Overlooking a road hazard when it occurs. Hazard may be detected </a:t>
            </a:r>
            <a:r>
              <a:rPr lang="en-GB" sz="2200" b="1" i="1" dirty="0">
                <a:latin typeface="Calibri" panose="020F0502020204030204" pitchFamily="34" charset="0"/>
                <a:cs typeface="Calibri" panose="020F0502020204030204" pitchFamily="34" charset="0"/>
              </a:rPr>
              <a:t>with a delay</a:t>
            </a:r>
            <a:r>
              <a:rPr lang="en-GB" sz="2200" dirty="0">
                <a:latin typeface="Calibri" panose="020F0502020204030204" pitchFamily="34" charset="0"/>
                <a:cs typeface="Calibri" panose="020F0502020204030204" pitchFamily="34" charset="0"/>
              </a:rPr>
              <a:t>.</a:t>
            </a:r>
          </a:p>
          <a:p>
            <a:pPr lvl="2"/>
            <a:r>
              <a:rPr lang="en-GB" sz="2200" dirty="0">
                <a:latin typeface="Calibri" panose="020F0502020204030204" pitchFamily="34" charset="0"/>
                <a:cs typeface="Calibri" panose="020F0502020204030204" pitchFamily="34" charset="0"/>
              </a:rPr>
              <a:t>“Safety monitors”, meant to guarantee AV safety may themselves fail. </a:t>
            </a:r>
          </a:p>
          <a:p>
            <a:pPr lvl="2"/>
            <a:r>
              <a:rPr lang="en-GB" sz="2200" dirty="0">
                <a:latin typeface="Calibri" panose="020F0502020204030204" pitchFamily="34" charset="0"/>
                <a:cs typeface="Calibri" panose="020F0502020204030204" pitchFamily="34" charset="0"/>
              </a:rPr>
              <a:t>“False alarms” – flagging a situation on the road as hazardous while there is no hazard. These create hazards for the other AVs and vehicles with drivers. </a:t>
            </a:r>
          </a:p>
          <a:p>
            <a:r>
              <a:rPr lang="en-GB" sz="2200" dirty="0">
                <a:latin typeface="Calibri" panose="020F0502020204030204" pitchFamily="34" charset="0"/>
                <a:cs typeface="Calibri" panose="020F0502020204030204" pitchFamily="34" charset="0"/>
              </a:rPr>
              <a:t>We study how these failure modes impact the AV safety.</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sz="2200" dirty="0">
                <a:solidFill>
                  <a:srgbClr val="FF0000"/>
                </a:solidFill>
                <a:latin typeface="Calibri" panose="020F0502020204030204" pitchFamily="34" charset="0"/>
                <a:cs typeface="Calibri" panose="020F0502020204030204" pitchFamily="34" charset="0"/>
              </a:rPr>
              <a:t>This view emphasises the importance of hazards. Traditional “functional safety” focusses on developing mechanisms to counter hazards and keep the process (chemical plan, nuclear plant, etc.) withing acceptable boundaries. Making the safety mechanisms fault-tolerant (e.g., using defence in depth) is an essential part of functional safety. </a:t>
            </a:r>
          </a:p>
        </p:txBody>
      </p:sp>
      <p:sp>
        <p:nvSpPr>
          <p:cNvPr id="4" name="Slide Number Placeholder 3">
            <a:extLst>
              <a:ext uri="{FF2B5EF4-FFF2-40B4-BE49-F238E27FC236}">
                <a16:creationId xmlns:a16="http://schemas.microsoft.com/office/drawing/2014/main" id="{6A32AE82-A4D0-783F-DED3-C575EF3E00F9}"/>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24</a:t>
            </a:fld>
            <a:endParaRPr lang="en-GB" dirty="0"/>
          </a:p>
        </p:txBody>
      </p:sp>
      <p:pic>
        <p:nvPicPr>
          <p:cNvPr id="5" name="Graphic 4">
            <a:extLst>
              <a:ext uri="{FF2B5EF4-FFF2-40B4-BE49-F238E27FC236}">
                <a16:creationId xmlns:a16="http://schemas.microsoft.com/office/drawing/2014/main" id="{48B5EC3A-2E1B-B966-2964-F67C44442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3179676" y="1484784"/>
            <a:ext cx="5832648" cy="1616258"/>
          </a:xfrm>
          <a:prstGeom prst="rect">
            <a:avLst/>
          </a:prstGeom>
        </p:spPr>
      </p:pic>
    </p:spTree>
    <p:extLst>
      <p:ext uri="{BB962C8B-B14F-4D97-AF65-F5344CB8AC3E}">
        <p14:creationId xmlns:p14="http://schemas.microsoft.com/office/powerpoint/2010/main" val="3399992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1DB4-FAA3-4132-AA0F-668672DD6988}"/>
              </a:ext>
            </a:extLst>
          </p:cNvPr>
          <p:cNvSpPr>
            <a:spLocks noGrp="1"/>
          </p:cNvSpPr>
          <p:nvPr>
            <p:ph type="title"/>
          </p:nvPr>
        </p:nvSpPr>
        <p:spPr>
          <a:xfrm>
            <a:off x="3688310" y="55394"/>
            <a:ext cx="4490366" cy="936104"/>
          </a:xfrm>
        </p:spPr>
        <p:txBody>
          <a:bodyPr/>
          <a:lstStyle/>
          <a:p>
            <a:r>
              <a:rPr lang="en-GB" dirty="0"/>
              <a:t>Modelling road Hazards</a:t>
            </a:r>
          </a:p>
        </p:txBody>
      </p:sp>
      <p:sp>
        <p:nvSpPr>
          <p:cNvPr id="3" name="Content Placeholder 2">
            <a:extLst>
              <a:ext uri="{FF2B5EF4-FFF2-40B4-BE49-F238E27FC236}">
                <a16:creationId xmlns:a16="http://schemas.microsoft.com/office/drawing/2014/main" id="{B4D40E65-CD1C-48A0-B025-5DA52626B95F}"/>
              </a:ext>
            </a:extLst>
          </p:cNvPr>
          <p:cNvSpPr>
            <a:spLocks noGrp="1"/>
          </p:cNvSpPr>
          <p:nvPr>
            <p:ph idx="1"/>
          </p:nvPr>
        </p:nvSpPr>
        <p:spPr>
          <a:xfrm>
            <a:off x="186633" y="1171781"/>
            <a:ext cx="6852107" cy="3049307"/>
          </a:xfrm>
        </p:spPr>
        <p:txBody>
          <a:bodyPr>
            <a:normAutofit/>
          </a:bodyPr>
          <a:lstStyle/>
          <a:p>
            <a:r>
              <a:rPr lang="en-GB" dirty="0"/>
              <a:t>External (exogenous) hazards can occur on the road</a:t>
            </a:r>
          </a:p>
          <a:p>
            <a:pPr lvl="1"/>
            <a:r>
              <a:rPr lang="en-GB" sz="1800" dirty="0"/>
              <a:t>ISO 26262 suggests that these are modelled by their:</a:t>
            </a:r>
          </a:p>
          <a:p>
            <a:pPr lvl="2"/>
            <a:r>
              <a:rPr lang="en-GB" sz="1800" i="1" dirty="0">
                <a:effectLst>
                  <a:outerShdw blurRad="38100" dist="38100" dir="2700000" algn="tl">
                    <a:srgbClr val="000000">
                      <a:alpha val="43137"/>
                    </a:srgbClr>
                  </a:outerShdw>
                </a:effectLst>
              </a:rPr>
              <a:t>Rate</a:t>
            </a:r>
            <a:r>
              <a:rPr lang="en-GB" sz="1800" dirty="0"/>
              <a:t> of hazard occurrence</a:t>
            </a:r>
          </a:p>
          <a:p>
            <a:pPr lvl="2"/>
            <a:r>
              <a:rPr lang="en-GB" sz="1800" i="1" dirty="0">
                <a:effectLst>
                  <a:outerShdw blurRad="38100" dist="38100" dir="2700000" algn="tl">
                    <a:srgbClr val="000000">
                      <a:alpha val="43137"/>
                    </a:srgbClr>
                  </a:outerShdw>
                </a:effectLst>
              </a:rPr>
              <a:t>Duration</a:t>
            </a:r>
            <a:r>
              <a:rPr lang="en-GB" sz="1800" dirty="0"/>
              <a:t> of hazard being present on the road (i.e., hazard length in time) </a:t>
            </a:r>
          </a:p>
          <a:p>
            <a:r>
              <a:rPr lang="en-GB" dirty="0"/>
              <a:t>We capture road hazards using a </a:t>
            </a:r>
            <a:r>
              <a:rPr lang="en-GB" i="1" dirty="0">
                <a:effectLst>
                  <a:outerShdw blurRad="38100" dist="38100" dir="2700000" algn="tl">
                    <a:srgbClr val="000000">
                      <a:alpha val="43137"/>
                    </a:srgbClr>
                  </a:outerShdw>
                </a:effectLst>
              </a:rPr>
              <a:t>stochastic state machine</a:t>
            </a:r>
            <a:r>
              <a:rPr lang="en-GB" dirty="0"/>
              <a:t>. </a:t>
            </a:r>
          </a:p>
          <a:p>
            <a:pPr lvl="1"/>
            <a:r>
              <a:rPr lang="en-GB" dirty="0"/>
              <a:t>We then consider the implications of AV </a:t>
            </a:r>
            <a:r>
              <a:rPr lang="en-GB" sz="1800" dirty="0"/>
              <a:t>components failures which occur simultaneously with hazards. </a:t>
            </a:r>
          </a:p>
        </p:txBody>
      </p:sp>
      <p:sp>
        <p:nvSpPr>
          <p:cNvPr id="4" name="Slide Number Placeholder 3">
            <a:extLst>
              <a:ext uri="{FF2B5EF4-FFF2-40B4-BE49-F238E27FC236}">
                <a16:creationId xmlns:a16="http://schemas.microsoft.com/office/drawing/2014/main" id="{74B9F457-31B0-48A5-BC5E-04F098C4650F}"/>
              </a:ext>
            </a:extLst>
          </p:cNvPr>
          <p:cNvSpPr>
            <a:spLocks noGrp="1"/>
          </p:cNvSpPr>
          <p:nvPr>
            <p:ph type="sldNum" sz="quarter" idx="12"/>
          </p:nvPr>
        </p:nvSpPr>
        <p:spPr>
          <a:xfrm>
            <a:off x="9330849" y="6492875"/>
            <a:ext cx="2844800" cy="365125"/>
          </a:xfrm>
        </p:spPr>
        <p:txBody>
          <a:bodyPr/>
          <a:lstStyle/>
          <a:p>
            <a:fld id="{0C62C3F8-564E-4093-A9E6-9DF4B8E45E1C}" type="slidenum">
              <a:rPr lang="en-GB" smtClean="0"/>
              <a:pPr/>
              <a:t>25</a:t>
            </a:fld>
            <a:endParaRPr lang="en-GB" dirty="0"/>
          </a:p>
        </p:txBody>
      </p:sp>
      <p:grpSp>
        <p:nvGrpSpPr>
          <p:cNvPr id="12" name="Group 11">
            <a:extLst>
              <a:ext uri="{FF2B5EF4-FFF2-40B4-BE49-F238E27FC236}">
                <a16:creationId xmlns:a16="http://schemas.microsoft.com/office/drawing/2014/main" id="{80635FF1-B061-C51B-399F-9B01AE15AFA8}"/>
              </a:ext>
            </a:extLst>
          </p:cNvPr>
          <p:cNvGrpSpPr/>
          <p:nvPr/>
        </p:nvGrpSpPr>
        <p:grpSpPr>
          <a:xfrm>
            <a:off x="7104112" y="44624"/>
            <a:ext cx="4968552" cy="4680520"/>
            <a:chOff x="7104112" y="548680"/>
            <a:chExt cx="4968552" cy="4680520"/>
          </a:xfrm>
        </p:grpSpPr>
        <p:sp>
          <p:nvSpPr>
            <p:cNvPr id="5" name="Oval 4">
              <a:extLst>
                <a:ext uri="{FF2B5EF4-FFF2-40B4-BE49-F238E27FC236}">
                  <a16:creationId xmlns:a16="http://schemas.microsoft.com/office/drawing/2014/main" id="{B2CA8D14-BAA2-43A2-9BF2-A6A8627F413E}"/>
                </a:ext>
              </a:extLst>
            </p:cNvPr>
            <p:cNvSpPr/>
            <p:nvPr/>
          </p:nvSpPr>
          <p:spPr>
            <a:xfrm>
              <a:off x="7104112" y="548680"/>
              <a:ext cx="4968552" cy="46805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322865D1-8464-4DD8-9EE2-54FD402CC1ED}"/>
                </a:ext>
              </a:extLst>
            </p:cNvPr>
            <p:cNvSpPr/>
            <p:nvPr/>
          </p:nvSpPr>
          <p:spPr>
            <a:xfrm>
              <a:off x="8071945" y="1986455"/>
              <a:ext cx="1775284" cy="614855"/>
            </a:xfrm>
            <a:custGeom>
              <a:avLst/>
              <a:gdLst>
                <a:gd name="connsiteX0" fmla="*/ 804041 w 1775284"/>
                <a:gd name="connsiteY0" fmla="*/ 0 h 614855"/>
                <a:gd name="connsiteX1" fmla="*/ 804041 w 1775284"/>
                <a:gd name="connsiteY1" fmla="*/ 0 h 614855"/>
                <a:gd name="connsiteX2" fmla="*/ 1481958 w 1775284"/>
                <a:gd name="connsiteY2" fmla="*/ 15766 h 614855"/>
                <a:gd name="connsiteX3" fmla="*/ 1497724 w 1775284"/>
                <a:gd name="connsiteY3" fmla="*/ 78828 h 614855"/>
                <a:gd name="connsiteX4" fmla="*/ 1576552 w 1775284"/>
                <a:gd name="connsiteY4" fmla="*/ 189186 h 614855"/>
                <a:gd name="connsiteX5" fmla="*/ 1592317 w 1775284"/>
                <a:gd name="connsiteY5" fmla="*/ 236483 h 614855"/>
                <a:gd name="connsiteX6" fmla="*/ 1608083 w 1775284"/>
                <a:gd name="connsiteY6" fmla="*/ 331076 h 614855"/>
                <a:gd name="connsiteX7" fmla="*/ 1655379 w 1775284"/>
                <a:gd name="connsiteY7" fmla="*/ 346842 h 614855"/>
                <a:gd name="connsiteX8" fmla="*/ 1702676 w 1775284"/>
                <a:gd name="connsiteY8" fmla="*/ 409904 h 614855"/>
                <a:gd name="connsiteX9" fmla="*/ 1734207 w 1775284"/>
                <a:gd name="connsiteY9" fmla="*/ 583324 h 614855"/>
                <a:gd name="connsiteX10" fmla="*/ 1671145 w 1775284"/>
                <a:gd name="connsiteY10" fmla="*/ 614855 h 614855"/>
                <a:gd name="connsiteX11" fmla="*/ 1198179 w 1775284"/>
                <a:gd name="connsiteY11" fmla="*/ 583324 h 614855"/>
                <a:gd name="connsiteX12" fmla="*/ 1166648 w 1775284"/>
                <a:gd name="connsiteY12" fmla="*/ 488731 h 614855"/>
                <a:gd name="connsiteX13" fmla="*/ 1135117 w 1775284"/>
                <a:gd name="connsiteY13" fmla="*/ 441435 h 614855"/>
                <a:gd name="connsiteX14" fmla="*/ 1119352 w 1775284"/>
                <a:gd name="connsiteY14" fmla="*/ 315311 h 614855"/>
                <a:gd name="connsiteX15" fmla="*/ 725214 w 1775284"/>
                <a:gd name="connsiteY15" fmla="*/ 346842 h 614855"/>
                <a:gd name="connsiteX16" fmla="*/ 31531 w 1775284"/>
                <a:gd name="connsiteY16" fmla="*/ 189186 h 614855"/>
                <a:gd name="connsiteX17" fmla="*/ 0 w 1775284"/>
                <a:gd name="connsiteY17" fmla="*/ 126124 h 614855"/>
                <a:gd name="connsiteX18" fmla="*/ 47296 w 1775284"/>
                <a:gd name="connsiteY18" fmla="*/ 94593 h 614855"/>
                <a:gd name="connsiteX19" fmla="*/ 141889 w 1775284"/>
                <a:gd name="connsiteY19" fmla="*/ 78828 h 614855"/>
                <a:gd name="connsiteX20" fmla="*/ 220717 w 1775284"/>
                <a:gd name="connsiteY20" fmla="*/ 63062 h 614855"/>
                <a:gd name="connsiteX21" fmla="*/ 331076 w 1775284"/>
                <a:gd name="connsiteY21" fmla="*/ 15766 h 614855"/>
                <a:gd name="connsiteX22" fmla="*/ 804041 w 1775284"/>
                <a:gd name="connsiteY22" fmla="*/ 0 h 6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5284" h="614855">
                  <a:moveTo>
                    <a:pt x="804041" y="0"/>
                  </a:moveTo>
                  <a:lnTo>
                    <a:pt x="804041" y="0"/>
                  </a:lnTo>
                  <a:lnTo>
                    <a:pt x="1481958" y="15766"/>
                  </a:lnTo>
                  <a:cubicBezTo>
                    <a:pt x="1503487" y="18212"/>
                    <a:pt x="1490116" y="58540"/>
                    <a:pt x="1497724" y="78828"/>
                  </a:cubicBezTo>
                  <a:cubicBezTo>
                    <a:pt x="1522626" y="145232"/>
                    <a:pt x="1528385" y="141020"/>
                    <a:pt x="1576552" y="189186"/>
                  </a:cubicBezTo>
                  <a:cubicBezTo>
                    <a:pt x="1581807" y="204952"/>
                    <a:pt x="1588712" y="220260"/>
                    <a:pt x="1592317" y="236483"/>
                  </a:cubicBezTo>
                  <a:cubicBezTo>
                    <a:pt x="1599251" y="267688"/>
                    <a:pt x="1592223" y="303322"/>
                    <a:pt x="1608083" y="331076"/>
                  </a:cubicBezTo>
                  <a:cubicBezTo>
                    <a:pt x="1616328" y="345505"/>
                    <a:pt x="1639614" y="341587"/>
                    <a:pt x="1655379" y="346842"/>
                  </a:cubicBezTo>
                  <a:cubicBezTo>
                    <a:pt x="1671145" y="367863"/>
                    <a:pt x="1684096" y="391324"/>
                    <a:pt x="1702676" y="409904"/>
                  </a:cubicBezTo>
                  <a:cubicBezTo>
                    <a:pt x="1765406" y="472634"/>
                    <a:pt x="1812744" y="410542"/>
                    <a:pt x="1734207" y="583324"/>
                  </a:cubicBezTo>
                  <a:cubicBezTo>
                    <a:pt x="1724482" y="604719"/>
                    <a:pt x="1692166" y="604345"/>
                    <a:pt x="1671145" y="614855"/>
                  </a:cubicBezTo>
                  <a:cubicBezTo>
                    <a:pt x="1513490" y="604345"/>
                    <a:pt x="1351467" y="621646"/>
                    <a:pt x="1198179" y="583324"/>
                  </a:cubicBezTo>
                  <a:cubicBezTo>
                    <a:pt x="1165935" y="575263"/>
                    <a:pt x="1185084" y="516385"/>
                    <a:pt x="1166648" y="488731"/>
                  </a:cubicBezTo>
                  <a:lnTo>
                    <a:pt x="1135117" y="441435"/>
                  </a:lnTo>
                  <a:cubicBezTo>
                    <a:pt x="1129862" y="399394"/>
                    <a:pt x="1158840" y="330667"/>
                    <a:pt x="1119352" y="315311"/>
                  </a:cubicBezTo>
                  <a:cubicBezTo>
                    <a:pt x="1079389" y="299770"/>
                    <a:pt x="812149" y="335975"/>
                    <a:pt x="725214" y="346842"/>
                  </a:cubicBezTo>
                  <a:cubicBezTo>
                    <a:pt x="-209731" y="325098"/>
                    <a:pt x="116353" y="556753"/>
                    <a:pt x="31531" y="189186"/>
                  </a:cubicBezTo>
                  <a:cubicBezTo>
                    <a:pt x="26246" y="166286"/>
                    <a:pt x="10510" y="147145"/>
                    <a:pt x="0" y="126124"/>
                  </a:cubicBezTo>
                  <a:cubicBezTo>
                    <a:pt x="15765" y="115614"/>
                    <a:pt x="29321" y="100585"/>
                    <a:pt x="47296" y="94593"/>
                  </a:cubicBezTo>
                  <a:cubicBezTo>
                    <a:pt x="77622" y="84485"/>
                    <a:pt x="110439" y="84546"/>
                    <a:pt x="141889" y="78828"/>
                  </a:cubicBezTo>
                  <a:cubicBezTo>
                    <a:pt x="168253" y="74035"/>
                    <a:pt x="194441" y="68317"/>
                    <a:pt x="220717" y="63062"/>
                  </a:cubicBezTo>
                  <a:cubicBezTo>
                    <a:pt x="263508" y="34535"/>
                    <a:pt x="275400" y="18947"/>
                    <a:pt x="331076" y="15766"/>
                  </a:cubicBezTo>
                  <a:cubicBezTo>
                    <a:pt x="493806" y="6467"/>
                    <a:pt x="819807" y="0"/>
                    <a:pt x="804041"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6D6C801B-C7A0-4FA2-AB46-3764575E022D}"/>
                </a:ext>
              </a:extLst>
            </p:cNvPr>
            <p:cNvSpPr/>
            <p:nvPr/>
          </p:nvSpPr>
          <p:spPr>
            <a:xfrm>
              <a:off x="7686812" y="1443786"/>
              <a:ext cx="4385851" cy="883179"/>
            </a:xfrm>
            <a:custGeom>
              <a:avLst/>
              <a:gdLst>
                <a:gd name="connsiteX0" fmla="*/ 0 w 3862552"/>
                <a:gd name="connsiteY0" fmla="*/ 0 h 835573"/>
                <a:gd name="connsiteX1" fmla="*/ 504496 w 3862552"/>
                <a:gd name="connsiteY1" fmla="*/ 457200 h 835573"/>
                <a:gd name="connsiteX2" fmla="*/ 977462 w 3862552"/>
                <a:gd name="connsiteY2" fmla="*/ 725214 h 835573"/>
                <a:gd name="connsiteX3" fmla="*/ 1545021 w 3862552"/>
                <a:gd name="connsiteY3" fmla="*/ 756745 h 835573"/>
                <a:gd name="connsiteX4" fmla="*/ 2207172 w 3862552"/>
                <a:gd name="connsiteY4" fmla="*/ 788276 h 835573"/>
                <a:gd name="connsiteX5" fmla="*/ 3862552 w 3862552"/>
                <a:gd name="connsiteY5" fmla="*/ 835573 h 8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2552" h="835573">
                  <a:moveTo>
                    <a:pt x="0" y="0"/>
                  </a:moveTo>
                  <a:cubicBezTo>
                    <a:pt x="170793" y="168165"/>
                    <a:pt x="341586" y="336331"/>
                    <a:pt x="504496" y="457200"/>
                  </a:cubicBezTo>
                  <a:cubicBezTo>
                    <a:pt x="667406" y="578069"/>
                    <a:pt x="804041" y="675290"/>
                    <a:pt x="977462" y="725214"/>
                  </a:cubicBezTo>
                  <a:cubicBezTo>
                    <a:pt x="1150883" y="775138"/>
                    <a:pt x="1545021" y="756745"/>
                    <a:pt x="1545021" y="756745"/>
                  </a:cubicBezTo>
                  <a:lnTo>
                    <a:pt x="2207172" y="788276"/>
                  </a:lnTo>
                  <a:lnTo>
                    <a:pt x="3862552" y="83557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BB7140EC-077A-49BD-A126-42CF39C99BE3}"/>
                </a:ext>
              </a:extLst>
            </p:cNvPr>
            <p:cNvCxnSpPr>
              <a:cxnSpLocks/>
            </p:cNvCxnSpPr>
            <p:nvPr/>
          </p:nvCxnSpPr>
          <p:spPr>
            <a:xfrm>
              <a:off x="8400256" y="1986455"/>
              <a:ext cx="0" cy="1010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2A41E1-0B1C-40EA-BF99-F5F2244F5365}"/>
                </a:ext>
              </a:extLst>
            </p:cNvPr>
            <p:cNvCxnSpPr>
              <a:cxnSpLocks/>
            </p:cNvCxnSpPr>
            <p:nvPr/>
          </p:nvCxnSpPr>
          <p:spPr>
            <a:xfrm>
              <a:off x="9696400" y="2333297"/>
              <a:ext cx="0" cy="663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52D0EA-9322-4DC8-A519-0A33E9894728}"/>
                </a:ext>
              </a:extLst>
            </p:cNvPr>
            <p:cNvCxnSpPr>
              <a:cxnSpLocks/>
            </p:cNvCxnSpPr>
            <p:nvPr/>
          </p:nvCxnSpPr>
          <p:spPr>
            <a:xfrm>
              <a:off x="8400256" y="2996952"/>
              <a:ext cx="1296144" cy="0"/>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64D2EC-E913-438E-BA16-7688840E4DDB}"/>
                </a:ext>
              </a:extLst>
            </p:cNvPr>
            <p:cNvSpPr txBox="1"/>
            <p:nvPr/>
          </p:nvSpPr>
          <p:spPr>
            <a:xfrm>
              <a:off x="8252817" y="3078006"/>
              <a:ext cx="1626920" cy="400110"/>
            </a:xfrm>
            <a:prstGeom prst="rect">
              <a:avLst/>
            </a:prstGeom>
            <a:noFill/>
          </p:spPr>
          <p:txBody>
            <a:bodyPr wrap="none" rtlCol="0">
              <a:spAutoFit/>
            </a:bodyPr>
            <a:lstStyle/>
            <a:p>
              <a:r>
                <a:rPr lang="en-GB" sz="2000" dirty="0"/>
                <a:t>Hazard length</a:t>
              </a:r>
            </a:p>
          </p:txBody>
        </p:sp>
        <p:sp>
          <p:nvSpPr>
            <p:cNvPr id="15" name="TextBox 14">
              <a:extLst>
                <a:ext uri="{FF2B5EF4-FFF2-40B4-BE49-F238E27FC236}">
                  <a16:creationId xmlns:a16="http://schemas.microsoft.com/office/drawing/2014/main" id="{34E7E0F5-D037-4D29-B25B-3E80C11A40D3}"/>
                </a:ext>
              </a:extLst>
            </p:cNvPr>
            <p:cNvSpPr txBox="1"/>
            <p:nvPr/>
          </p:nvSpPr>
          <p:spPr>
            <a:xfrm>
              <a:off x="8847979" y="1164924"/>
              <a:ext cx="1885453" cy="400110"/>
            </a:xfrm>
            <a:prstGeom prst="rect">
              <a:avLst/>
            </a:prstGeom>
            <a:noFill/>
          </p:spPr>
          <p:txBody>
            <a:bodyPr wrap="none" rtlCol="0">
              <a:spAutoFit/>
            </a:bodyPr>
            <a:lstStyle/>
            <a:p>
              <a:r>
                <a:rPr lang="en-GB" sz="2000" dirty="0"/>
                <a:t>An AV trajectory</a:t>
              </a:r>
              <a:endParaRPr lang="en-GB" sz="2000" baseline="-25000" dirty="0"/>
            </a:p>
          </p:txBody>
        </p:sp>
        <p:sp>
          <p:nvSpPr>
            <p:cNvPr id="16" name="TextBox 15">
              <a:extLst>
                <a:ext uri="{FF2B5EF4-FFF2-40B4-BE49-F238E27FC236}">
                  <a16:creationId xmlns:a16="http://schemas.microsoft.com/office/drawing/2014/main" id="{4E030A78-5F41-4BE7-907B-83F5E8FB66B6}"/>
                </a:ext>
              </a:extLst>
            </p:cNvPr>
            <p:cNvSpPr txBox="1"/>
            <p:nvPr/>
          </p:nvSpPr>
          <p:spPr>
            <a:xfrm>
              <a:off x="8061912" y="4240047"/>
              <a:ext cx="3136308" cy="523220"/>
            </a:xfrm>
            <a:prstGeom prst="rect">
              <a:avLst/>
            </a:prstGeom>
            <a:noFill/>
          </p:spPr>
          <p:txBody>
            <a:bodyPr wrap="none" rtlCol="0">
              <a:spAutoFit/>
            </a:bodyPr>
            <a:lstStyle/>
            <a:p>
              <a:r>
                <a:rPr lang="en-GB" sz="2800" dirty="0"/>
                <a:t>Operating Condition</a:t>
              </a:r>
              <a:endParaRPr lang="en-GB" sz="2800" baseline="-25000" dirty="0"/>
            </a:p>
          </p:txBody>
        </p:sp>
        <p:cxnSp>
          <p:nvCxnSpPr>
            <p:cNvPr id="11" name="Straight Arrow Connector 10">
              <a:extLst>
                <a:ext uri="{FF2B5EF4-FFF2-40B4-BE49-F238E27FC236}">
                  <a16:creationId xmlns:a16="http://schemas.microsoft.com/office/drawing/2014/main" id="{E2BFC2DB-D8D1-4644-8DE6-A69EAB93D1E1}"/>
                </a:ext>
              </a:extLst>
            </p:cNvPr>
            <p:cNvCxnSpPr/>
            <p:nvPr/>
          </p:nvCxnSpPr>
          <p:spPr>
            <a:xfrm flipH="1">
              <a:off x="7976047" y="1437454"/>
              <a:ext cx="856257" cy="29352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6A0343BA-7130-E3F8-9676-1DC285097EB3}"/>
              </a:ext>
            </a:extLst>
          </p:cNvPr>
          <p:cNvPicPr>
            <a:picLocks noChangeAspect="1"/>
          </p:cNvPicPr>
          <p:nvPr/>
        </p:nvPicPr>
        <p:blipFill>
          <a:blip r:embed="rId2"/>
          <a:stretch>
            <a:fillRect/>
          </a:stretch>
        </p:blipFill>
        <p:spPr>
          <a:xfrm>
            <a:off x="186633" y="4437112"/>
            <a:ext cx="6093173" cy="2232248"/>
          </a:xfrm>
          <a:prstGeom prst="rect">
            <a:avLst/>
          </a:prstGeom>
        </p:spPr>
      </p:pic>
      <p:sp>
        <p:nvSpPr>
          <p:cNvPr id="17" name="Content Placeholder 2">
            <a:extLst>
              <a:ext uri="{FF2B5EF4-FFF2-40B4-BE49-F238E27FC236}">
                <a16:creationId xmlns:a16="http://schemas.microsoft.com/office/drawing/2014/main" id="{2B4DE8E0-E91F-7FE9-9B05-66B219447F98}"/>
              </a:ext>
            </a:extLst>
          </p:cNvPr>
          <p:cNvSpPr txBox="1">
            <a:spLocks/>
          </p:cNvSpPr>
          <p:nvPr/>
        </p:nvSpPr>
        <p:spPr>
          <a:xfrm>
            <a:off x="6384033" y="4776624"/>
            <a:ext cx="5760640" cy="2036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i="1" dirty="0">
                <a:solidFill>
                  <a:srgbClr val="FF0000"/>
                </a:solidFill>
                <a:effectLst>
                  <a:outerShdw blurRad="38100" dist="38100" dir="2700000" algn="tl">
                    <a:srgbClr val="000000">
                      <a:alpha val="43137"/>
                    </a:srgbClr>
                  </a:outerShdw>
                </a:effectLst>
              </a:rPr>
              <a:t>In this work we use probabilistic models to study the implications of </a:t>
            </a:r>
            <a:r>
              <a:rPr lang="en-GB" sz="2400" i="1" u="sng" dirty="0">
                <a:solidFill>
                  <a:srgbClr val="FF0000"/>
                </a:solidFill>
                <a:effectLst>
                  <a:outerShdw blurRad="38100" dist="38100" dir="2700000" algn="tl">
                    <a:srgbClr val="000000">
                      <a:alpha val="43137"/>
                    </a:srgbClr>
                  </a:outerShdw>
                </a:effectLst>
              </a:rPr>
              <a:t>AV perception system failures</a:t>
            </a:r>
            <a:r>
              <a:rPr lang="en-GB" sz="2400" i="1" dirty="0">
                <a:solidFill>
                  <a:srgbClr val="FF0000"/>
                </a:solidFill>
                <a:effectLst>
                  <a:outerShdw blurRad="38100" dist="38100" dir="2700000" algn="tl">
                    <a:srgbClr val="000000">
                      <a:alpha val="43137"/>
                    </a:srgbClr>
                  </a:outerShdw>
                </a:effectLst>
              </a:rPr>
              <a:t> and failures of </a:t>
            </a:r>
            <a:r>
              <a:rPr lang="en-GB" sz="2400" i="1" u="sng" dirty="0">
                <a:solidFill>
                  <a:srgbClr val="FF0000"/>
                </a:solidFill>
                <a:effectLst>
                  <a:outerShdw blurRad="38100" dist="38100" dir="2700000" algn="tl">
                    <a:srgbClr val="000000">
                      <a:alpha val="43137"/>
                    </a:srgbClr>
                  </a:outerShdw>
                </a:effectLst>
              </a:rPr>
              <a:t>safety monitors</a:t>
            </a:r>
            <a:r>
              <a:rPr lang="en-GB" sz="2400" i="1" dirty="0">
                <a:solidFill>
                  <a:srgbClr val="FF0000"/>
                </a:solidFill>
                <a:effectLst>
                  <a:outerShdw blurRad="38100" dist="38100" dir="2700000" algn="tl">
                    <a:srgbClr val="000000">
                      <a:alpha val="43137"/>
                    </a:srgbClr>
                  </a:outerShdw>
                </a:effectLst>
              </a:rPr>
              <a:t> on AV safety in the presence of </a:t>
            </a:r>
            <a:r>
              <a:rPr lang="en-GB" sz="2400" i="1" u="sng" dirty="0">
                <a:solidFill>
                  <a:srgbClr val="FF0000"/>
                </a:solidFill>
                <a:effectLst>
                  <a:outerShdw blurRad="38100" dist="38100" dir="2700000" algn="tl">
                    <a:srgbClr val="000000">
                      <a:alpha val="43137"/>
                    </a:srgbClr>
                  </a:outerShdw>
                </a:effectLst>
              </a:rPr>
              <a:t>road hazards</a:t>
            </a:r>
            <a:r>
              <a:rPr lang="en-GB" sz="2400" i="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2111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4203-7205-F8A2-84F8-3ED9C9CC0C86}"/>
              </a:ext>
            </a:extLst>
          </p:cNvPr>
          <p:cNvSpPr>
            <a:spLocks noGrp="1"/>
          </p:cNvSpPr>
          <p:nvPr>
            <p:ph type="title"/>
          </p:nvPr>
        </p:nvSpPr>
        <p:spPr>
          <a:xfrm>
            <a:off x="3697661" y="391505"/>
            <a:ext cx="3896703" cy="692177"/>
          </a:xfrm>
        </p:spPr>
        <p:txBody>
          <a:bodyPr>
            <a:normAutofit fontScale="90000"/>
          </a:bodyPr>
          <a:lstStyle/>
          <a:p>
            <a:r>
              <a:rPr lang="en-GB" dirty="0"/>
              <a:t>Study 1: A Basic model of Road Hazards</a:t>
            </a:r>
          </a:p>
        </p:txBody>
      </p:sp>
      <p:sp>
        <p:nvSpPr>
          <p:cNvPr id="3" name="Content Placeholder 2">
            <a:extLst>
              <a:ext uri="{FF2B5EF4-FFF2-40B4-BE49-F238E27FC236}">
                <a16:creationId xmlns:a16="http://schemas.microsoft.com/office/drawing/2014/main" id="{20DCD2C6-F2C0-AC50-D328-69FF9BF7A75D}"/>
              </a:ext>
            </a:extLst>
          </p:cNvPr>
          <p:cNvSpPr>
            <a:spLocks noGrp="1"/>
          </p:cNvSpPr>
          <p:nvPr>
            <p:ph idx="1"/>
          </p:nvPr>
        </p:nvSpPr>
        <p:spPr>
          <a:xfrm>
            <a:off x="346195" y="1462407"/>
            <a:ext cx="7056783" cy="5004088"/>
          </a:xfrm>
        </p:spPr>
        <p:txBody>
          <a:bodyPr>
            <a:normAutofit/>
          </a:bodyPr>
          <a:lstStyle/>
          <a:p>
            <a:r>
              <a:rPr lang="en-GB" dirty="0">
                <a:latin typeface="Calibri" panose="020F0502020204030204" pitchFamily="34" charset="0"/>
                <a:cs typeface="Calibri" panose="020F0502020204030204" pitchFamily="34" charset="0"/>
              </a:rPr>
              <a:t>Operates at a relatively high level of abstraction</a:t>
            </a:r>
          </a:p>
          <a:p>
            <a:r>
              <a:rPr lang="en-GB" dirty="0">
                <a:latin typeface="Calibri" panose="020F0502020204030204" pitchFamily="34" charset="0"/>
                <a:cs typeface="Calibri" panose="020F0502020204030204" pitchFamily="34" charset="0"/>
              </a:rPr>
              <a:t>Does not discriminate between different types of road hazards (e.g., due too bad weather, or extreme congestion, etc.)</a:t>
            </a:r>
          </a:p>
          <a:p>
            <a:r>
              <a:rPr lang="en-GB" dirty="0">
                <a:latin typeface="Calibri" panose="020F0502020204030204" pitchFamily="34" charset="0"/>
                <a:cs typeface="Calibri" panose="020F0502020204030204" pitchFamily="34" charset="0"/>
              </a:rPr>
              <a:t>Accounts for:</a:t>
            </a:r>
          </a:p>
          <a:p>
            <a:pPr lvl="1"/>
            <a:r>
              <a:rPr lang="en-GB" dirty="0">
                <a:latin typeface="Calibri" panose="020F0502020204030204" pitchFamily="34" charset="0"/>
                <a:cs typeface="Calibri" panose="020F0502020204030204" pitchFamily="34" charset="0"/>
              </a:rPr>
              <a:t>Failures of perception system such as overlooking manoeuvres by other vehicles on the road</a:t>
            </a:r>
          </a:p>
          <a:p>
            <a:pPr lvl="2"/>
            <a:r>
              <a:rPr lang="en-GB" dirty="0">
                <a:latin typeface="Calibri" panose="020F0502020204030204" pitchFamily="34" charset="0"/>
                <a:cs typeface="Calibri" panose="020F0502020204030204" pitchFamily="34" charset="0"/>
              </a:rPr>
              <a:t>This failure may be temporal</a:t>
            </a:r>
          </a:p>
          <a:p>
            <a:pPr lvl="2"/>
            <a:r>
              <a:rPr lang="en-GB" dirty="0">
                <a:latin typeface="Calibri" panose="020F0502020204030204" pitchFamily="34" charset="0"/>
                <a:cs typeface="Calibri" panose="020F0502020204030204" pitchFamily="34" charset="0"/>
              </a:rPr>
              <a:t>Rate of accident when a road hazard is overlooked is likely </a:t>
            </a:r>
            <a:r>
              <a:rPr lang="en-GB" b="1" i="1" dirty="0">
                <a:latin typeface="Calibri" panose="020F0502020204030204" pitchFamily="34" charset="0"/>
                <a:cs typeface="Calibri" panose="020F0502020204030204" pitchFamily="34" charset="0"/>
              </a:rPr>
              <a:t>larger</a:t>
            </a:r>
            <a:r>
              <a:rPr lang="en-GB" dirty="0">
                <a:latin typeface="Calibri" panose="020F0502020204030204" pitchFamily="34" charset="0"/>
                <a:cs typeface="Calibri" panose="020F0502020204030204" pitchFamily="34" charset="0"/>
              </a:rPr>
              <a:t> than if the hazard is detected on time.</a:t>
            </a:r>
          </a:p>
          <a:p>
            <a:pPr lvl="1"/>
            <a:r>
              <a:rPr lang="en-GB" dirty="0">
                <a:latin typeface="Calibri" panose="020F0502020204030204" pitchFamily="34" charset="0"/>
                <a:cs typeface="Calibri" panose="020F0502020204030204" pitchFamily="34" charset="0"/>
              </a:rPr>
              <a:t>Failures of “safety monitors”. </a:t>
            </a:r>
          </a:p>
          <a:p>
            <a:pPr lvl="1"/>
            <a:r>
              <a:rPr lang="en-GB" dirty="0">
                <a:latin typeface="Calibri" panose="020F0502020204030204" pitchFamily="34" charset="0"/>
                <a:cs typeface="Calibri" panose="020F0502020204030204" pitchFamily="34" charset="0"/>
              </a:rPr>
              <a:t>False alarms, which may also cause accidents by “surprising” other participants in the road traffic. </a:t>
            </a:r>
          </a:p>
          <a:p>
            <a:pPr lvl="1"/>
            <a:endParaRPr lang="en-GB" dirty="0">
              <a:latin typeface="Calibri" panose="020F0502020204030204" pitchFamily="34" charset="0"/>
              <a:cs typeface="Calibri" panose="020F0502020204030204" pitchFamily="34" charset="0"/>
            </a:endParaRPr>
          </a:p>
          <a:p>
            <a:pPr marL="457200" lvl="1" indent="0">
              <a:buNone/>
            </a:pPr>
            <a:r>
              <a:rPr lang="en-GB" dirty="0">
                <a:latin typeface="Calibri" panose="020F0502020204030204" pitchFamily="34" charset="0"/>
                <a:cs typeface="Calibri" panose="020F0502020204030204" pitchFamily="34" charset="0"/>
                <a:hlinkClick r:id="rId2"/>
              </a:rPr>
              <a:t>https://ieeexplore.ieee.org/document/9922283</a:t>
            </a:r>
            <a:r>
              <a:rPr lang="en-GB"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EC02FFFF-F37B-FD4D-BC5D-7C06C08CC4A5}"/>
              </a:ext>
            </a:extLst>
          </p:cNvPr>
          <p:cNvSpPr>
            <a:spLocks noGrp="1"/>
          </p:cNvSpPr>
          <p:nvPr>
            <p:ph type="sldNum" sz="quarter" idx="12"/>
          </p:nvPr>
        </p:nvSpPr>
        <p:spPr>
          <a:xfrm>
            <a:off x="9318635" y="6492875"/>
            <a:ext cx="2844800" cy="365125"/>
          </a:xfrm>
        </p:spPr>
        <p:txBody>
          <a:bodyPr/>
          <a:lstStyle/>
          <a:p>
            <a:fld id="{0C62C3F8-564E-4093-A9E6-9DF4B8E45E1C}" type="slidenum">
              <a:rPr lang="en-GB" smtClean="0"/>
              <a:pPr/>
              <a:t>26</a:t>
            </a:fld>
            <a:endParaRPr lang="en-GB" dirty="0"/>
          </a:p>
        </p:txBody>
      </p:sp>
      <p:pic>
        <p:nvPicPr>
          <p:cNvPr id="8" name="Picture 7">
            <a:extLst>
              <a:ext uri="{FF2B5EF4-FFF2-40B4-BE49-F238E27FC236}">
                <a16:creationId xmlns:a16="http://schemas.microsoft.com/office/drawing/2014/main" id="{65781EB8-C994-52E8-3918-74C62E4CFE90}"/>
              </a:ext>
            </a:extLst>
          </p:cNvPr>
          <p:cNvPicPr>
            <a:picLocks noChangeAspect="1"/>
          </p:cNvPicPr>
          <p:nvPr/>
        </p:nvPicPr>
        <p:blipFill>
          <a:blip r:embed="rId3"/>
          <a:stretch>
            <a:fillRect/>
          </a:stretch>
        </p:blipFill>
        <p:spPr>
          <a:xfrm>
            <a:off x="7402978" y="126578"/>
            <a:ext cx="4741694" cy="4094510"/>
          </a:xfrm>
          <a:prstGeom prst="rect">
            <a:avLst/>
          </a:prstGeom>
        </p:spPr>
      </p:pic>
      <p:pic>
        <p:nvPicPr>
          <p:cNvPr id="6" name="Picture 5" descr="A diagram of a diagram&#10;&#10;Description automatically generated">
            <a:extLst>
              <a:ext uri="{FF2B5EF4-FFF2-40B4-BE49-F238E27FC236}">
                <a16:creationId xmlns:a16="http://schemas.microsoft.com/office/drawing/2014/main" id="{9DE6F1D1-ADF5-297A-6233-8C97E7427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64" y="4322411"/>
            <a:ext cx="4157702" cy="2535589"/>
          </a:xfrm>
          <a:prstGeom prst="rect">
            <a:avLst/>
          </a:prstGeom>
        </p:spPr>
      </p:pic>
    </p:spTree>
    <p:extLst>
      <p:ext uri="{BB962C8B-B14F-4D97-AF65-F5344CB8AC3E}">
        <p14:creationId xmlns:p14="http://schemas.microsoft.com/office/powerpoint/2010/main" val="122822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AF5D-FA76-4D1F-AF3A-DFE5A48C12BB}"/>
              </a:ext>
            </a:extLst>
          </p:cNvPr>
          <p:cNvSpPr>
            <a:spLocks noGrp="1"/>
          </p:cNvSpPr>
          <p:nvPr>
            <p:ph type="title"/>
          </p:nvPr>
        </p:nvSpPr>
        <p:spPr>
          <a:xfrm>
            <a:off x="1339248" y="1094036"/>
            <a:ext cx="3384376" cy="936104"/>
          </a:xfrm>
        </p:spPr>
        <p:txBody>
          <a:bodyPr>
            <a:normAutofit fontScale="90000"/>
          </a:bodyPr>
          <a:lstStyle/>
          <a:p>
            <a:r>
              <a:rPr lang="en-GB" dirty="0"/>
              <a:t>The probabilistic state-based model</a:t>
            </a:r>
          </a:p>
        </p:txBody>
      </p:sp>
      <p:sp>
        <p:nvSpPr>
          <p:cNvPr id="3" name="Content Placeholder 2">
            <a:extLst>
              <a:ext uri="{FF2B5EF4-FFF2-40B4-BE49-F238E27FC236}">
                <a16:creationId xmlns:a16="http://schemas.microsoft.com/office/drawing/2014/main" id="{C5EA9A46-493A-7A9F-A3B7-93BEE854A904}"/>
              </a:ext>
            </a:extLst>
          </p:cNvPr>
          <p:cNvSpPr>
            <a:spLocks noGrp="1"/>
          </p:cNvSpPr>
          <p:nvPr>
            <p:ph idx="1"/>
          </p:nvPr>
        </p:nvSpPr>
        <p:spPr>
          <a:xfrm>
            <a:off x="5447928" y="72009"/>
            <a:ext cx="6696744" cy="6785991"/>
          </a:xfrm>
        </p:spPr>
        <p:txBody>
          <a:bodyPr>
            <a:noAutofit/>
          </a:bodyPr>
          <a:lstStyle/>
          <a:p>
            <a:pPr>
              <a:spcBef>
                <a:spcPts val="0"/>
              </a:spcBef>
            </a:pPr>
            <a:r>
              <a:rPr lang="en-GB" sz="1800" dirty="0">
                <a:latin typeface="Calibri" panose="020F0502020204030204" pitchFamily="34" charset="0"/>
                <a:cs typeface="Calibri" panose="020F0502020204030204" pitchFamily="34" charset="0"/>
              </a:rPr>
              <a:t>The formalism of </a:t>
            </a:r>
            <a:r>
              <a:rPr lang="en-GB" sz="1800" b="1" i="1" dirty="0">
                <a:latin typeface="Calibri" panose="020F0502020204030204" pitchFamily="34" charset="0"/>
                <a:cs typeface="Calibri" panose="020F0502020204030204" pitchFamily="34" charset="0"/>
              </a:rPr>
              <a:t>stochastic activity networks</a:t>
            </a:r>
            <a:r>
              <a:rPr lang="en-GB" sz="1800" dirty="0">
                <a:latin typeface="Calibri" panose="020F0502020204030204" pitchFamily="34" charset="0"/>
                <a:cs typeface="Calibri" panose="020F0502020204030204" pitchFamily="34" charset="0"/>
              </a:rPr>
              <a:t> (SAN) is used to model AV safety in the presence of road hazards and failures of AV perception  and safety monitors:</a:t>
            </a:r>
          </a:p>
          <a:p>
            <a:pPr lvl="1">
              <a:spcBef>
                <a:spcPts val="0"/>
              </a:spcBef>
            </a:pPr>
            <a:r>
              <a:rPr lang="en-GB" sz="1800" dirty="0">
                <a:latin typeface="Calibri" panose="020F0502020204030204" pitchFamily="34" charset="0"/>
                <a:cs typeface="Calibri" panose="020F0502020204030204" pitchFamily="34" charset="0"/>
              </a:rPr>
              <a:t>The states of an AV in the model are:</a:t>
            </a:r>
          </a:p>
          <a:p>
            <a:pPr lvl="2">
              <a:spcBef>
                <a:spcPts val="0"/>
              </a:spcBef>
            </a:pPr>
            <a:r>
              <a:rPr lang="en-GB" sz="1800" dirty="0">
                <a:latin typeface="Calibri" panose="020F0502020204030204" pitchFamily="34" charset="0"/>
                <a:cs typeface="Calibri" panose="020F0502020204030204" pitchFamily="34" charset="0"/>
              </a:rPr>
              <a:t>Normal (OK)</a:t>
            </a:r>
          </a:p>
          <a:p>
            <a:pPr lvl="2">
              <a:spcBef>
                <a:spcPts val="0"/>
              </a:spcBef>
            </a:pPr>
            <a:r>
              <a:rPr lang="en-GB" sz="1800" dirty="0" err="1">
                <a:latin typeface="Calibri" panose="020F0502020204030204" pitchFamily="34" charset="0"/>
                <a:cs typeface="Calibri" panose="020F0502020204030204" pitchFamily="34" charset="0"/>
              </a:rPr>
              <a:t>FalselyPercievedHazard</a:t>
            </a:r>
            <a:endParaRPr lang="en-GB" sz="1800" dirty="0">
              <a:latin typeface="Calibri" panose="020F0502020204030204" pitchFamily="34" charset="0"/>
              <a:cs typeface="Calibri" panose="020F0502020204030204" pitchFamily="34" charset="0"/>
            </a:endParaRPr>
          </a:p>
          <a:p>
            <a:pPr lvl="2">
              <a:spcBef>
                <a:spcPts val="0"/>
              </a:spcBef>
            </a:pPr>
            <a:r>
              <a:rPr lang="en-GB" sz="1800" dirty="0" err="1">
                <a:latin typeface="Calibri" panose="020F0502020204030204" pitchFamily="34" charset="0"/>
                <a:cs typeface="Calibri" panose="020F0502020204030204" pitchFamily="34" charset="0"/>
              </a:rPr>
              <a:t>CorrectlyPercievedHazard</a:t>
            </a:r>
            <a:endParaRPr lang="en-GB" sz="1800" dirty="0">
              <a:latin typeface="Calibri" panose="020F0502020204030204" pitchFamily="34" charset="0"/>
              <a:cs typeface="Calibri" panose="020F0502020204030204" pitchFamily="34" charset="0"/>
            </a:endParaRPr>
          </a:p>
          <a:p>
            <a:pPr lvl="2">
              <a:spcBef>
                <a:spcPts val="0"/>
              </a:spcBef>
            </a:pPr>
            <a:r>
              <a:rPr lang="en-GB" sz="1800" dirty="0">
                <a:latin typeface="Calibri" panose="020F0502020204030204" pitchFamily="34" charset="0"/>
                <a:cs typeface="Calibri" panose="020F0502020204030204" pitchFamily="34" charset="0"/>
              </a:rPr>
              <a:t>OLH (</a:t>
            </a:r>
            <a:r>
              <a:rPr lang="en-GB" sz="1800" dirty="0" err="1">
                <a:latin typeface="Calibri" panose="020F0502020204030204" pitchFamily="34" charset="0"/>
                <a:cs typeface="Calibri" panose="020F0502020204030204" pitchFamily="34" charset="0"/>
              </a:rPr>
              <a:t>OverlookedHazard</a:t>
            </a:r>
            <a:r>
              <a:rPr lang="en-GB" sz="1800" dirty="0">
                <a:latin typeface="Calibri" panose="020F0502020204030204" pitchFamily="34" charset="0"/>
                <a:cs typeface="Calibri" panose="020F0502020204030204" pitchFamily="34" charset="0"/>
              </a:rPr>
              <a:t>)</a:t>
            </a:r>
          </a:p>
          <a:p>
            <a:pPr lvl="2">
              <a:spcBef>
                <a:spcPts val="0"/>
              </a:spcBef>
            </a:pPr>
            <a:r>
              <a:rPr lang="en-GB" sz="1800" dirty="0" err="1">
                <a:latin typeface="Calibri" panose="020F0502020204030204" pitchFamily="34" charset="0"/>
                <a:cs typeface="Calibri" panose="020F0502020204030204" pitchFamily="34" charset="0"/>
              </a:rPr>
              <a:t>CPH_Late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CorrectlyPercievedHazard_Late</a:t>
            </a:r>
            <a:r>
              <a:rPr lang="en-GB" sz="1800" dirty="0">
                <a:latin typeface="Calibri" panose="020F0502020204030204" pitchFamily="34" charset="0"/>
                <a:cs typeface="Calibri" panose="020F0502020204030204" pitchFamily="34" charset="0"/>
              </a:rPr>
              <a:t>)</a:t>
            </a:r>
          </a:p>
          <a:p>
            <a:pPr lvl="2">
              <a:spcBef>
                <a:spcPts val="0"/>
              </a:spcBef>
            </a:pPr>
            <a:r>
              <a:rPr lang="en-GB" sz="1800" dirty="0">
                <a:latin typeface="Calibri" panose="020F0502020204030204" pitchFamily="34" charset="0"/>
                <a:cs typeface="Calibri" panose="020F0502020204030204" pitchFamily="34" charset="0"/>
              </a:rPr>
              <a:t>Accident (an absorbing state)</a:t>
            </a:r>
          </a:p>
          <a:p>
            <a:pPr lvl="1">
              <a:spcBef>
                <a:spcPts val="0"/>
              </a:spcBef>
            </a:pPr>
            <a:r>
              <a:rPr lang="en-GB" sz="1800" dirty="0">
                <a:latin typeface="Calibri" panose="020F0502020204030204" pitchFamily="34" charset="0"/>
                <a:cs typeface="Calibri" panose="020F0502020204030204" pitchFamily="34" charset="0"/>
              </a:rPr>
              <a:t>Transitions between states are driven by </a:t>
            </a:r>
            <a:r>
              <a:rPr lang="en-GB" sz="1800" b="1" i="1" dirty="0">
                <a:latin typeface="Calibri" panose="020F0502020204030204" pitchFamily="34" charset="0"/>
                <a:cs typeface="Calibri" panose="020F0502020204030204" pitchFamily="34" charset="0"/>
              </a:rPr>
              <a:t>timed activities</a:t>
            </a:r>
            <a:r>
              <a:rPr lang="en-GB" sz="1800" dirty="0">
                <a:latin typeface="Calibri" panose="020F0502020204030204" pitchFamily="34" charset="0"/>
                <a:cs typeface="Calibri" panose="020F0502020204030204" pitchFamily="34" charset="0"/>
              </a:rPr>
              <a:t>. </a:t>
            </a:r>
          </a:p>
          <a:p>
            <a:pPr lvl="2">
              <a:spcBef>
                <a:spcPts val="0"/>
              </a:spcBef>
            </a:pPr>
            <a:r>
              <a:rPr lang="en-GB" sz="1800" dirty="0">
                <a:latin typeface="Calibri" panose="020F0502020204030204" pitchFamily="34" charset="0"/>
                <a:cs typeface="Calibri" panose="020F0502020204030204" pitchFamily="34" charset="0"/>
              </a:rPr>
              <a:t>We assume (for convenience) </a:t>
            </a:r>
            <a:r>
              <a:rPr lang="en-GB" sz="1800" b="1" i="1" dirty="0">
                <a:latin typeface="Calibri" panose="020F0502020204030204" pitchFamily="34" charset="0"/>
                <a:cs typeface="Calibri" panose="020F0502020204030204" pitchFamily="34" charset="0"/>
              </a:rPr>
              <a:t>exponential distributions</a:t>
            </a:r>
            <a:r>
              <a:rPr lang="en-GB" sz="1800" dirty="0">
                <a:latin typeface="Calibri" panose="020F0502020204030204" pitchFamily="34" charset="0"/>
                <a:cs typeface="Calibri" panose="020F0502020204030204" pitchFamily="34" charset="0"/>
              </a:rPr>
              <a:t> for all timed activities.  </a:t>
            </a:r>
          </a:p>
          <a:p>
            <a:pPr lvl="1">
              <a:spcBef>
                <a:spcPts val="0"/>
              </a:spcBef>
            </a:pPr>
            <a:r>
              <a:rPr lang="en-GB" sz="1800" dirty="0">
                <a:latin typeface="Calibri" panose="020F0502020204030204" pitchFamily="34" charset="0"/>
                <a:cs typeface="Calibri" panose="020F0502020204030204" pitchFamily="34" charset="0"/>
              </a:rPr>
              <a:t>The model starts in “OK” state and makes transitions to other states until AV enters the </a:t>
            </a:r>
            <a:r>
              <a:rPr lang="en-GB" sz="1800" b="1" i="1" dirty="0">
                <a:latin typeface="Calibri" panose="020F0502020204030204" pitchFamily="34" charset="0"/>
                <a:cs typeface="Calibri" panose="020F0502020204030204" pitchFamily="34" charset="0"/>
              </a:rPr>
              <a:t>absorbing</a:t>
            </a:r>
            <a:r>
              <a:rPr lang="en-GB" sz="1800" dirty="0">
                <a:latin typeface="Calibri" panose="020F0502020204030204" pitchFamily="34" charset="0"/>
                <a:cs typeface="Calibri" panose="020F0502020204030204" pitchFamily="34" charset="0"/>
              </a:rPr>
              <a:t> state (“Accident”). </a:t>
            </a:r>
          </a:p>
          <a:p>
            <a:pPr lvl="1">
              <a:spcBef>
                <a:spcPts val="0"/>
              </a:spcBef>
            </a:pPr>
            <a:r>
              <a:rPr lang="en-GB" sz="1800" dirty="0">
                <a:latin typeface="Calibri" panose="020F0502020204030204" pitchFamily="34" charset="0"/>
                <a:cs typeface="Calibri" panose="020F0502020204030204" pitchFamily="34" charset="0"/>
              </a:rPr>
              <a:t>Measure of interest (i.e., of AV safety) is the </a:t>
            </a:r>
            <a:r>
              <a:rPr lang="en-GB" sz="1800" b="1" i="1" dirty="0">
                <a:latin typeface="Calibri" panose="020F0502020204030204" pitchFamily="34" charset="0"/>
                <a:cs typeface="Calibri" panose="020F0502020204030204" pitchFamily="34" charset="0"/>
              </a:rPr>
              <a:t>probability of entering state “Accident” within predefined intervals</a:t>
            </a:r>
            <a:r>
              <a:rPr lang="en-GB" sz="1800" dirty="0">
                <a:latin typeface="Calibri" panose="020F0502020204030204" pitchFamily="34" charset="0"/>
                <a:cs typeface="Calibri" panose="020F0502020204030204" pitchFamily="34" charset="0"/>
              </a:rPr>
              <a:t> of operation (100, 1100, …, 9100 hours) since the start. </a:t>
            </a:r>
          </a:p>
          <a:p>
            <a:pPr lvl="2">
              <a:spcBef>
                <a:spcPts val="0"/>
              </a:spcBef>
            </a:pPr>
            <a:r>
              <a:rPr lang="en-GB" sz="1800" dirty="0">
                <a:latin typeface="Calibri" panose="020F0502020204030204" pitchFamily="34" charset="0"/>
                <a:cs typeface="Calibri" panose="020F0502020204030204" pitchFamily="34" charset="0"/>
              </a:rPr>
              <a:t>At speed of 100 km per hour 9100 hours of operation is almost </a:t>
            </a:r>
            <a:r>
              <a:rPr lang="en-GB" sz="1800" b="1" i="1" dirty="0">
                <a:latin typeface="Calibri" panose="020F0502020204030204" pitchFamily="34" charset="0"/>
                <a:cs typeface="Calibri" panose="020F0502020204030204" pitchFamily="34" charset="0"/>
              </a:rPr>
              <a:t>1 million km</a:t>
            </a:r>
            <a:r>
              <a:rPr lang="en-GB" sz="1800" dirty="0">
                <a:latin typeface="Calibri" panose="020F0502020204030204" pitchFamily="34" charset="0"/>
                <a:cs typeface="Calibri" panose="020F0502020204030204" pitchFamily="34" charset="0"/>
              </a:rPr>
              <a:t>. </a:t>
            </a:r>
          </a:p>
          <a:p>
            <a:pPr lvl="1">
              <a:spcBef>
                <a:spcPts val="0"/>
              </a:spcBef>
            </a:pPr>
            <a:r>
              <a:rPr lang="en-GB" sz="1800" b="1" i="1" dirty="0">
                <a:latin typeface="Calibri" panose="020F0502020204030204" pitchFamily="34" charset="0"/>
                <a:cs typeface="Calibri" panose="020F0502020204030204" pitchFamily="34" charset="0"/>
              </a:rPr>
              <a:t>Case probabilities</a:t>
            </a:r>
            <a:r>
              <a:rPr lang="en-GB" sz="1800" dirty="0">
                <a:latin typeface="Calibri" panose="020F0502020204030204" pitchFamily="34" charset="0"/>
                <a:cs typeface="Calibri" panose="020F0502020204030204" pitchFamily="34" charset="0"/>
              </a:rPr>
              <a:t> in the model represent branches in model behaviour, e.g., either AV perception detects a hazard correctly upon its occurrence or not. These are important model parameters.</a:t>
            </a:r>
          </a:p>
        </p:txBody>
      </p:sp>
      <p:sp>
        <p:nvSpPr>
          <p:cNvPr id="4" name="Slide Number Placeholder 3">
            <a:extLst>
              <a:ext uri="{FF2B5EF4-FFF2-40B4-BE49-F238E27FC236}">
                <a16:creationId xmlns:a16="http://schemas.microsoft.com/office/drawing/2014/main" id="{8ED2B2DF-31A4-0A40-C570-CB76243B7E81}"/>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27</a:t>
            </a:fld>
            <a:endParaRPr lang="en-GB" dirty="0"/>
          </a:p>
        </p:txBody>
      </p:sp>
      <p:pic>
        <p:nvPicPr>
          <p:cNvPr id="5" name="Picture 4" descr="Diagram&#10;&#10;Description automatically generated">
            <a:extLst>
              <a:ext uri="{FF2B5EF4-FFF2-40B4-BE49-F238E27FC236}">
                <a16:creationId xmlns:a16="http://schemas.microsoft.com/office/drawing/2014/main" id="{94F3543F-4A35-57F3-47E2-338723ED42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74383"/>
            <a:ext cx="6023991" cy="4234937"/>
          </a:xfrm>
          <a:prstGeom prst="rect">
            <a:avLst/>
          </a:prstGeom>
          <a:noFill/>
          <a:ln>
            <a:noFill/>
          </a:ln>
        </p:spPr>
      </p:pic>
    </p:spTree>
    <p:extLst>
      <p:ext uri="{BB962C8B-B14F-4D97-AF65-F5344CB8AC3E}">
        <p14:creationId xmlns:p14="http://schemas.microsoft.com/office/powerpoint/2010/main" val="163672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FBD9-5EEE-A897-4F77-EA84F3E690FF}"/>
              </a:ext>
            </a:extLst>
          </p:cNvPr>
          <p:cNvSpPr>
            <a:spLocks noGrp="1"/>
          </p:cNvSpPr>
          <p:nvPr>
            <p:ph type="title"/>
          </p:nvPr>
        </p:nvSpPr>
        <p:spPr>
          <a:xfrm>
            <a:off x="3827748" y="260648"/>
            <a:ext cx="4536504" cy="936104"/>
          </a:xfrm>
        </p:spPr>
        <p:txBody>
          <a:bodyPr>
            <a:normAutofit fontScale="90000"/>
          </a:bodyPr>
          <a:lstStyle/>
          <a:p>
            <a:r>
              <a:rPr lang="en-GB" dirty="0"/>
              <a:t>Model parameterisation: estimable from data  </a:t>
            </a:r>
          </a:p>
        </p:txBody>
      </p:sp>
      <p:sp>
        <p:nvSpPr>
          <p:cNvPr id="3" name="Content Placeholder 2">
            <a:extLst>
              <a:ext uri="{FF2B5EF4-FFF2-40B4-BE49-F238E27FC236}">
                <a16:creationId xmlns:a16="http://schemas.microsoft.com/office/drawing/2014/main" id="{B1017F22-76A1-038B-2936-981FC599690A}"/>
              </a:ext>
            </a:extLst>
          </p:cNvPr>
          <p:cNvSpPr>
            <a:spLocks noGrp="1"/>
          </p:cNvSpPr>
          <p:nvPr>
            <p:ph idx="1"/>
          </p:nvPr>
        </p:nvSpPr>
        <p:spPr>
          <a:xfrm>
            <a:off x="0" y="1340768"/>
            <a:ext cx="8498659" cy="4876652"/>
          </a:xfrm>
        </p:spPr>
        <p:txBody>
          <a:bodyPr>
            <a:normAutofit/>
          </a:bodyPr>
          <a:lstStyle/>
          <a:p>
            <a:r>
              <a:rPr lang="en-GB" dirty="0"/>
              <a:t>Some of model parameters are </a:t>
            </a:r>
            <a:r>
              <a:rPr lang="en-GB" b="1" i="1" dirty="0"/>
              <a:t>directly estimable</a:t>
            </a:r>
            <a:r>
              <a:rPr lang="en-GB" dirty="0"/>
              <a:t> from empirically collected datasets:</a:t>
            </a:r>
          </a:p>
          <a:p>
            <a:pPr lvl="1"/>
            <a:r>
              <a:rPr lang="en-GB" dirty="0"/>
              <a:t>Intervals between hazards (e.g., timed activity “OK2Hazard”)</a:t>
            </a:r>
          </a:p>
          <a:p>
            <a:pPr lvl="1"/>
            <a:r>
              <a:rPr lang="en-GB" dirty="0"/>
              <a:t>Duration of hazards (e.g., timed activity “CorHaz2Acc”, “</a:t>
            </a:r>
            <a:r>
              <a:rPr lang="en-GB" dirty="0" err="1"/>
              <a:t>sojournTime</a:t>
            </a:r>
            <a:r>
              <a:rPr lang="en-GB" dirty="0"/>
              <a:t>”, etc.)</a:t>
            </a:r>
          </a:p>
          <a:p>
            <a:r>
              <a:rPr lang="en-GB" dirty="0"/>
              <a:t>For the study these model parameters are estimated using two publicly available datasets:</a:t>
            </a:r>
          </a:p>
          <a:p>
            <a:pPr lvl="1"/>
            <a:r>
              <a:rPr lang="en-GB" b="1" i="1" dirty="0" err="1"/>
              <a:t>HighD</a:t>
            </a:r>
            <a:r>
              <a:rPr lang="en-GB" dirty="0"/>
              <a:t> dataset – a drone-recorded dataset for human driving behaviour on German highways. </a:t>
            </a:r>
          </a:p>
          <a:p>
            <a:pPr lvl="1"/>
            <a:r>
              <a:rPr lang="en-GB" b="1" i="1" dirty="0"/>
              <a:t>Lyft</a:t>
            </a:r>
            <a:r>
              <a:rPr lang="en-GB" dirty="0"/>
              <a:t> dataset </a:t>
            </a:r>
          </a:p>
          <a:p>
            <a:pPr lvl="2"/>
            <a:r>
              <a:rPr lang="en-GB" dirty="0"/>
              <a:t>was used to get a </a:t>
            </a:r>
            <a:r>
              <a:rPr lang="en-GB" b="1" i="1" dirty="0"/>
              <a:t>ball-park estimate</a:t>
            </a:r>
            <a:r>
              <a:rPr lang="en-GB" dirty="0"/>
              <a:t> of the duration of perception errors. </a:t>
            </a:r>
          </a:p>
          <a:p>
            <a:pPr lvl="1"/>
            <a:r>
              <a:rPr lang="en-GB" dirty="0"/>
              <a:t>Further details on datasets and how they were used to estimate model parameter are given in the paper.</a:t>
            </a:r>
          </a:p>
          <a:p>
            <a:pPr lvl="1"/>
            <a:endParaRPr lang="en-GB" dirty="0"/>
          </a:p>
        </p:txBody>
      </p:sp>
      <p:sp>
        <p:nvSpPr>
          <p:cNvPr id="4" name="Slide Number Placeholder 3">
            <a:extLst>
              <a:ext uri="{FF2B5EF4-FFF2-40B4-BE49-F238E27FC236}">
                <a16:creationId xmlns:a16="http://schemas.microsoft.com/office/drawing/2014/main" id="{00C2775E-F923-6F93-BFA4-A9135384E6A3}"/>
              </a:ext>
            </a:extLst>
          </p:cNvPr>
          <p:cNvSpPr>
            <a:spLocks noGrp="1"/>
          </p:cNvSpPr>
          <p:nvPr>
            <p:ph type="sldNum" sz="quarter" idx="12"/>
          </p:nvPr>
        </p:nvSpPr>
        <p:spPr>
          <a:xfrm>
            <a:off x="9347200" y="6507918"/>
            <a:ext cx="2844800" cy="365125"/>
          </a:xfrm>
        </p:spPr>
        <p:txBody>
          <a:bodyPr/>
          <a:lstStyle/>
          <a:p>
            <a:fld id="{0C62C3F8-564E-4093-A9E6-9DF4B8E45E1C}" type="slidenum">
              <a:rPr lang="en-GB" smtClean="0"/>
              <a:pPr/>
              <a:t>28</a:t>
            </a:fld>
            <a:endParaRPr lang="en-GB" dirty="0"/>
          </a:p>
        </p:txBody>
      </p:sp>
      <p:pic>
        <p:nvPicPr>
          <p:cNvPr id="5" name="Picture 4">
            <a:extLst>
              <a:ext uri="{FF2B5EF4-FFF2-40B4-BE49-F238E27FC236}">
                <a16:creationId xmlns:a16="http://schemas.microsoft.com/office/drawing/2014/main" id="{0037B05D-1630-DD37-210C-61D688FD1A6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545987" y="167519"/>
            <a:ext cx="3598685" cy="3384376"/>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1F2627B0-A1FE-DEAC-4EC6-3501667087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2960" y="3645024"/>
            <a:ext cx="3679040" cy="2848710"/>
          </a:xfrm>
          <a:prstGeom prst="rect">
            <a:avLst/>
          </a:prstGeom>
          <a:noFill/>
          <a:ln>
            <a:noFill/>
          </a:ln>
        </p:spPr>
      </p:pic>
    </p:spTree>
    <p:extLst>
      <p:ext uri="{BB962C8B-B14F-4D97-AF65-F5344CB8AC3E}">
        <p14:creationId xmlns:p14="http://schemas.microsoft.com/office/powerpoint/2010/main" val="1351783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FBD9-5EEE-A897-4F77-EA84F3E690FF}"/>
              </a:ext>
            </a:extLst>
          </p:cNvPr>
          <p:cNvSpPr>
            <a:spLocks noGrp="1"/>
          </p:cNvSpPr>
          <p:nvPr>
            <p:ph type="title"/>
          </p:nvPr>
        </p:nvSpPr>
        <p:spPr>
          <a:xfrm>
            <a:off x="597523" y="908720"/>
            <a:ext cx="4840213" cy="936104"/>
          </a:xfrm>
        </p:spPr>
        <p:txBody>
          <a:bodyPr/>
          <a:lstStyle/>
          <a:p>
            <a:r>
              <a:rPr lang="en-GB" dirty="0"/>
              <a:t>The </a:t>
            </a:r>
            <a:r>
              <a:rPr lang="en-GB" dirty="0" err="1"/>
              <a:t>highD</a:t>
            </a:r>
            <a:r>
              <a:rPr lang="en-GB" dirty="0"/>
              <a:t> dataset</a:t>
            </a:r>
          </a:p>
        </p:txBody>
      </p:sp>
      <p:sp>
        <p:nvSpPr>
          <p:cNvPr id="3" name="Content Placeholder 2">
            <a:extLst>
              <a:ext uri="{FF2B5EF4-FFF2-40B4-BE49-F238E27FC236}">
                <a16:creationId xmlns:a16="http://schemas.microsoft.com/office/drawing/2014/main" id="{B1017F22-76A1-038B-2936-981FC599690A}"/>
              </a:ext>
            </a:extLst>
          </p:cNvPr>
          <p:cNvSpPr>
            <a:spLocks noGrp="1"/>
          </p:cNvSpPr>
          <p:nvPr>
            <p:ph idx="1"/>
          </p:nvPr>
        </p:nvSpPr>
        <p:spPr>
          <a:xfrm>
            <a:off x="5173203" y="567745"/>
            <a:ext cx="6807001" cy="3437319"/>
          </a:xfrm>
        </p:spPr>
        <p:txBody>
          <a:bodyPr>
            <a:normAutofit fontScale="92500" lnSpcReduction="10000"/>
          </a:bodyPr>
          <a:lstStyle/>
          <a:p>
            <a:pPr marL="0" indent="0">
              <a:buNone/>
            </a:pPr>
            <a:r>
              <a:rPr lang="en-GB" dirty="0"/>
              <a:t>The </a:t>
            </a:r>
            <a:r>
              <a:rPr lang="en-GB" dirty="0" err="1"/>
              <a:t>highD</a:t>
            </a:r>
            <a:r>
              <a:rPr lang="en-GB" dirty="0"/>
              <a:t> dataset (</a:t>
            </a:r>
            <a:r>
              <a:rPr lang="en-GB" dirty="0">
                <a:hlinkClick r:id="rId2"/>
              </a:rPr>
              <a:t>https://levelxdata.com/highd-dataset/</a:t>
            </a:r>
            <a:r>
              <a:rPr lang="en-GB" dirty="0"/>
              <a:t>) is a dataset of naturalistic vehicle trajectories recorded on </a:t>
            </a:r>
            <a:r>
              <a:rPr lang="en-GB" b="1" i="1" dirty="0"/>
              <a:t>German highways </a:t>
            </a:r>
            <a:r>
              <a:rPr lang="en-GB" dirty="0"/>
              <a:t>collected with a drone. </a:t>
            </a:r>
          </a:p>
          <a:p>
            <a:pPr marL="0" indent="0">
              <a:buNone/>
            </a:pPr>
            <a:r>
              <a:rPr lang="en-GB" dirty="0"/>
              <a:t>Traffic was </a:t>
            </a:r>
            <a:r>
              <a:rPr lang="en-GB" b="1" i="1" dirty="0"/>
              <a:t>recorded</a:t>
            </a:r>
            <a:r>
              <a:rPr lang="en-GB" dirty="0"/>
              <a:t> at six different locations and includes more than 110 500 vehicles. Each vehicle’s trajectory, including vehicle type, size and manoeuvres, is automatically </a:t>
            </a:r>
            <a:r>
              <a:rPr lang="en-GB" b="1" i="1" dirty="0"/>
              <a:t>extracted</a:t>
            </a:r>
            <a:r>
              <a:rPr lang="en-GB" dirty="0"/>
              <a:t>. </a:t>
            </a:r>
          </a:p>
          <a:p>
            <a:pPr marL="0" indent="0">
              <a:buNone/>
            </a:pPr>
            <a:r>
              <a:rPr lang="en-GB" dirty="0"/>
              <a:t>The positioning error is typically less than ten centimetres. The dataset was created for the safety validation of highly automated vehicles. </a:t>
            </a:r>
          </a:p>
          <a:p>
            <a:pPr marL="0" indent="0">
              <a:buNone/>
            </a:pPr>
            <a:r>
              <a:rPr lang="en-GB" dirty="0"/>
              <a:t>It is also suitable for many other tasks such as the analysis of traffic patterns or the parameterization of driver models.</a:t>
            </a:r>
          </a:p>
        </p:txBody>
      </p:sp>
      <p:sp>
        <p:nvSpPr>
          <p:cNvPr id="4" name="Slide Number Placeholder 3">
            <a:extLst>
              <a:ext uri="{FF2B5EF4-FFF2-40B4-BE49-F238E27FC236}">
                <a16:creationId xmlns:a16="http://schemas.microsoft.com/office/drawing/2014/main" id="{00C2775E-F923-6F93-BFA4-A9135384E6A3}"/>
              </a:ext>
            </a:extLst>
          </p:cNvPr>
          <p:cNvSpPr>
            <a:spLocks noGrp="1"/>
          </p:cNvSpPr>
          <p:nvPr>
            <p:ph type="sldNum" sz="quarter" idx="12"/>
          </p:nvPr>
        </p:nvSpPr>
        <p:spPr>
          <a:xfrm>
            <a:off x="9347200" y="6479919"/>
            <a:ext cx="2844800" cy="365125"/>
          </a:xfrm>
        </p:spPr>
        <p:txBody>
          <a:bodyPr/>
          <a:lstStyle/>
          <a:p>
            <a:fld id="{0C62C3F8-564E-4093-A9E6-9DF4B8E45E1C}" type="slidenum">
              <a:rPr lang="en-GB" smtClean="0"/>
              <a:pPr/>
              <a:t>29</a:t>
            </a:fld>
            <a:endParaRPr lang="en-GB"/>
          </a:p>
        </p:txBody>
      </p:sp>
      <p:pic>
        <p:nvPicPr>
          <p:cNvPr id="10" name="Picture 9">
            <a:extLst>
              <a:ext uri="{FF2B5EF4-FFF2-40B4-BE49-F238E27FC236}">
                <a16:creationId xmlns:a16="http://schemas.microsoft.com/office/drawing/2014/main" id="{8C5E491F-9EC8-9665-F77C-6AFC5FA56CF8}"/>
              </a:ext>
            </a:extLst>
          </p:cNvPr>
          <p:cNvPicPr>
            <a:picLocks noChangeAspect="1"/>
          </p:cNvPicPr>
          <p:nvPr/>
        </p:nvPicPr>
        <p:blipFill>
          <a:blip r:embed="rId3"/>
          <a:stretch>
            <a:fillRect/>
          </a:stretch>
        </p:blipFill>
        <p:spPr>
          <a:xfrm>
            <a:off x="191344" y="4221087"/>
            <a:ext cx="11038480" cy="2500389"/>
          </a:xfrm>
          <a:prstGeom prst="rect">
            <a:avLst/>
          </a:prstGeom>
        </p:spPr>
      </p:pic>
      <p:pic>
        <p:nvPicPr>
          <p:cNvPr id="14" name="Picture 13">
            <a:extLst>
              <a:ext uri="{FF2B5EF4-FFF2-40B4-BE49-F238E27FC236}">
                <a16:creationId xmlns:a16="http://schemas.microsoft.com/office/drawing/2014/main" id="{F5285769-B998-A80A-1A53-A31B4BA67827}"/>
              </a:ext>
            </a:extLst>
          </p:cNvPr>
          <p:cNvPicPr>
            <a:picLocks noChangeAspect="1"/>
          </p:cNvPicPr>
          <p:nvPr/>
        </p:nvPicPr>
        <p:blipFill>
          <a:blip r:embed="rId4"/>
          <a:stretch>
            <a:fillRect/>
          </a:stretch>
        </p:blipFill>
        <p:spPr>
          <a:xfrm>
            <a:off x="191344" y="1764835"/>
            <a:ext cx="4840213" cy="2096213"/>
          </a:xfrm>
          <a:prstGeom prst="rect">
            <a:avLst/>
          </a:prstGeom>
        </p:spPr>
      </p:pic>
    </p:spTree>
    <p:extLst>
      <p:ext uri="{BB962C8B-B14F-4D97-AF65-F5344CB8AC3E}">
        <p14:creationId xmlns:p14="http://schemas.microsoft.com/office/powerpoint/2010/main" val="28318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314" y="136524"/>
            <a:ext cx="6846227" cy="936104"/>
          </a:xfrm>
        </p:spPr>
        <p:txBody>
          <a:bodyPr>
            <a:normAutofit fontScale="90000"/>
          </a:bodyPr>
          <a:lstStyle/>
          <a:p>
            <a:r>
              <a:rPr lang="en-GB" dirty="0"/>
              <a:t>General approach to AV Safety assurance </a:t>
            </a:r>
          </a:p>
        </p:txBody>
      </p:sp>
      <p:sp>
        <p:nvSpPr>
          <p:cNvPr id="5" name="Slide Number Placeholder 3"/>
          <p:cNvSpPr>
            <a:spLocks noGrp="1"/>
          </p:cNvSpPr>
          <p:nvPr>
            <p:ph type="sldNum" sz="quarter" idx="12"/>
          </p:nvPr>
        </p:nvSpPr>
        <p:spPr>
          <a:xfrm>
            <a:off x="10058400" y="6477670"/>
            <a:ext cx="2133600" cy="365125"/>
          </a:xfrm>
        </p:spPr>
        <p:txBody>
          <a:bodyPr/>
          <a:lstStyle/>
          <a:p>
            <a:fld id="{1C11A1AC-8522-4EC6-B7D7-05260BDB7B08}" type="slidenum">
              <a:rPr lang="en-GB" smtClean="0"/>
              <a:t>3</a:t>
            </a:fld>
            <a:endParaRPr lang="en-GB" dirty="0"/>
          </a:p>
        </p:txBody>
      </p:sp>
      <p:sp>
        <p:nvSpPr>
          <p:cNvPr id="32" name="Rectangle: Rounded Corners 31">
            <a:extLst>
              <a:ext uri="{FF2B5EF4-FFF2-40B4-BE49-F238E27FC236}">
                <a16:creationId xmlns:a16="http://schemas.microsoft.com/office/drawing/2014/main" id="{48D081B2-D3CC-4748-9BA2-190513508DDE}"/>
              </a:ext>
            </a:extLst>
          </p:cNvPr>
          <p:cNvSpPr/>
          <p:nvPr/>
        </p:nvSpPr>
        <p:spPr>
          <a:xfrm>
            <a:off x="767408" y="3231233"/>
            <a:ext cx="4835308" cy="34290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a:extLst>
              <a:ext uri="{FF2B5EF4-FFF2-40B4-BE49-F238E27FC236}">
                <a16:creationId xmlns:a16="http://schemas.microsoft.com/office/drawing/2014/main" id="{384780C2-C89C-4F3E-BA4E-4BA1EFE2A314}"/>
              </a:ext>
            </a:extLst>
          </p:cNvPr>
          <p:cNvGrpSpPr/>
          <p:nvPr/>
        </p:nvGrpSpPr>
        <p:grpSpPr>
          <a:xfrm>
            <a:off x="1082355" y="980728"/>
            <a:ext cx="10865243" cy="5429648"/>
            <a:chOff x="359203" y="-121006"/>
            <a:chExt cx="11344373" cy="6080339"/>
          </a:xfrm>
        </p:grpSpPr>
        <p:sp>
          <p:nvSpPr>
            <p:cNvPr id="70" name="Rectangle: Rounded Corners 69">
              <a:extLst>
                <a:ext uri="{FF2B5EF4-FFF2-40B4-BE49-F238E27FC236}">
                  <a16:creationId xmlns:a16="http://schemas.microsoft.com/office/drawing/2014/main" id="{4037B21C-1AB9-46A5-B262-4B59687A6121}"/>
                </a:ext>
              </a:extLst>
            </p:cNvPr>
            <p:cNvSpPr/>
            <p:nvPr/>
          </p:nvSpPr>
          <p:spPr>
            <a:xfrm>
              <a:off x="3153058" y="-121006"/>
              <a:ext cx="4730147" cy="5715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Claim “safety risk with an AV is tolerable”</a:t>
              </a:r>
            </a:p>
          </p:txBody>
        </p:sp>
        <p:sp>
          <p:nvSpPr>
            <p:cNvPr id="71" name="Rectangle: Rounded Corners 70">
              <a:extLst>
                <a:ext uri="{FF2B5EF4-FFF2-40B4-BE49-F238E27FC236}">
                  <a16:creationId xmlns:a16="http://schemas.microsoft.com/office/drawing/2014/main" id="{04986EE1-FFCA-4AE0-812F-2018D1B426A2}"/>
                </a:ext>
              </a:extLst>
            </p:cNvPr>
            <p:cNvSpPr/>
            <p:nvPr/>
          </p:nvSpPr>
          <p:spPr>
            <a:xfrm>
              <a:off x="3112886" y="766006"/>
              <a:ext cx="4730147" cy="57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Assurance case to explain and justify decision</a:t>
              </a:r>
            </a:p>
          </p:txBody>
        </p:sp>
        <p:sp>
          <p:nvSpPr>
            <p:cNvPr id="72" name="Rectangle: Rounded Corners 71">
              <a:extLst>
                <a:ext uri="{FF2B5EF4-FFF2-40B4-BE49-F238E27FC236}">
                  <a16:creationId xmlns:a16="http://schemas.microsoft.com/office/drawing/2014/main" id="{DB9BFF6A-3A17-4675-9EAC-49CCB0AF5A1D}"/>
                </a:ext>
              </a:extLst>
            </p:cNvPr>
            <p:cNvSpPr/>
            <p:nvPr/>
          </p:nvSpPr>
          <p:spPr>
            <a:xfrm>
              <a:off x="548719" y="1584256"/>
              <a:ext cx="3014701" cy="57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Risk </a:t>
              </a:r>
              <a:r>
                <a:rPr lang="en-GB" i="1" dirty="0">
                  <a:solidFill>
                    <a:schemeClr val="tx1"/>
                  </a:solidFill>
                  <a:effectLst>
                    <a:outerShdw blurRad="38100" dist="38100" dir="2700000" algn="tl">
                      <a:srgbClr val="000000">
                        <a:alpha val="43137"/>
                      </a:srgbClr>
                    </a:outerShdw>
                  </a:effectLst>
                </a:rPr>
                <a:t>communication models</a:t>
              </a:r>
              <a:r>
                <a:rPr lang="en-GB" dirty="0">
                  <a:solidFill>
                    <a:schemeClr val="tx1"/>
                  </a:solidFill>
                </a:rPr>
                <a:t>: </a:t>
              </a:r>
            </a:p>
            <a:p>
              <a:pPr algn="ctr"/>
              <a:r>
                <a:rPr lang="en-GB" dirty="0">
                  <a:solidFill>
                    <a:schemeClr val="tx1"/>
                  </a:solidFill>
                </a:rPr>
                <a:t>Trade-offs, Decision support</a:t>
              </a:r>
            </a:p>
          </p:txBody>
        </p:sp>
        <p:sp>
          <p:nvSpPr>
            <p:cNvPr id="73" name="Rectangle: Rounded Corners 72">
              <a:extLst>
                <a:ext uri="{FF2B5EF4-FFF2-40B4-BE49-F238E27FC236}">
                  <a16:creationId xmlns:a16="http://schemas.microsoft.com/office/drawing/2014/main" id="{8069369C-7BBB-4ECB-84DD-C6EE46DB7881}"/>
                </a:ext>
              </a:extLst>
            </p:cNvPr>
            <p:cNvSpPr/>
            <p:nvPr/>
          </p:nvSpPr>
          <p:spPr>
            <a:xfrm>
              <a:off x="7498515" y="1422430"/>
              <a:ext cx="4205061" cy="936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Explanation of decision based on Claim, Arguments and Evidence (CAE)</a:t>
              </a:r>
            </a:p>
            <a:p>
              <a:pPr algn="ctr"/>
              <a:r>
                <a:rPr lang="en-GB" b="1" i="1" dirty="0">
                  <a:solidFill>
                    <a:schemeClr val="tx1"/>
                  </a:solidFill>
                </a:rPr>
                <a:t>Assurance 2.0</a:t>
              </a:r>
            </a:p>
          </p:txBody>
        </p:sp>
        <p:sp>
          <p:nvSpPr>
            <p:cNvPr id="74" name="Rectangle: Rounded Corners 73">
              <a:extLst>
                <a:ext uri="{FF2B5EF4-FFF2-40B4-BE49-F238E27FC236}">
                  <a16:creationId xmlns:a16="http://schemas.microsoft.com/office/drawing/2014/main" id="{71894AF8-C897-4505-A09D-17A25F1D2AC8}"/>
                </a:ext>
              </a:extLst>
            </p:cNvPr>
            <p:cNvSpPr/>
            <p:nvPr/>
          </p:nvSpPr>
          <p:spPr>
            <a:xfrm>
              <a:off x="8451407" y="3066357"/>
              <a:ext cx="2711730" cy="57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More detailed CAE case</a:t>
              </a:r>
            </a:p>
          </p:txBody>
        </p:sp>
        <p:grpSp>
          <p:nvGrpSpPr>
            <p:cNvPr id="75" name="Group 74">
              <a:extLst>
                <a:ext uri="{FF2B5EF4-FFF2-40B4-BE49-F238E27FC236}">
                  <a16:creationId xmlns:a16="http://schemas.microsoft.com/office/drawing/2014/main" id="{97B7751E-DC3D-4613-B963-6D58FE795785}"/>
                </a:ext>
              </a:extLst>
            </p:cNvPr>
            <p:cNvGrpSpPr/>
            <p:nvPr/>
          </p:nvGrpSpPr>
          <p:grpSpPr>
            <a:xfrm>
              <a:off x="638582" y="3141041"/>
              <a:ext cx="4025934" cy="2642873"/>
              <a:chOff x="654511" y="3417297"/>
              <a:chExt cx="4025934" cy="2642873"/>
            </a:xfrm>
          </p:grpSpPr>
          <p:sp>
            <p:nvSpPr>
              <p:cNvPr id="85" name="Rectangle: Rounded Corners 84">
                <a:extLst>
                  <a:ext uri="{FF2B5EF4-FFF2-40B4-BE49-F238E27FC236}">
                    <a16:creationId xmlns:a16="http://schemas.microsoft.com/office/drawing/2014/main" id="{8792DA64-4FBD-4F75-8A36-EB255B6DE4C6}"/>
                  </a:ext>
                </a:extLst>
              </p:cNvPr>
              <p:cNvSpPr/>
              <p:nvPr/>
            </p:nvSpPr>
            <p:spPr>
              <a:xfrm>
                <a:off x="774806" y="3417297"/>
                <a:ext cx="3788480" cy="13334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rPr>
                  <a:t>Model of System architecture </a:t>
                </a:r>
              </a:p>
              <a:p>
                <a:pPr algn="ctr"/>
                <a:r>
                  <a:rPr lang="en-GB" dirty="0">
                    <a:solidFill>
                      <a:schemeClr val="tx1"/>
                    </a:solidFill>
                  </a:rPr>
                  <a:t>(including safety mechanisms)</a:t>
                </a:r>
              </a:p>
              <a:p>
                <a:pPr marL="285750" indent="-285750">
                  <a:buFont typeface="Arial" panose="020B0604020202020204" pitchFamily="34" charset="0"/>
                  <a:buChar char="•"/>
                </a:pPr>
                <a:r>
                  <a:rPr lang="en-GB" sz="1600" dirty="0">
                    <a:solidFill>
                      <a:schemeClr val="tx1"/>
                    </a:solidFill>
                  </a:rPr>
                  <a:t>Models of perception (ML based)</a:t>
                </a:r>
              </a:p>
              <a:p>
                <a:pPr marL="285750" indent="-285750">
                  <a:buFont typeface="Arial" panose="020B0604020202020204" pitchFamily="34" charset="0"/>
                  <a:buChar char="•"/>
                </a:pPr>
                <a:r>
                  <a:rPr lang="en-GB" sz="1600" dirty="0">
                    <a:solidFill>
                      <a:schemeClr val="tx1"/>
                    </a:solidFill>
                  </a:rPr>
                  <a:t>Models of planning (ML based)</a:t>
                </a:r>
              </a:p>
            </p:txBody>
          </p:sp>
          <p:sp>
            <p:nvSpPr>
              <p:cNvPr id="86" name="Rectangle: Rounded Corners 85">
                <a:extLst>
                  <a:ext uri="{FF2B5EF4-FFF2-40B4-BE49-F238E27FC236}">
                    <a16:creationId xmlns:a16="http://schemas.microsoft.com/office/drawing/2014/main" id="{A1A25EFE-BD47-4D8D-9DA4-F93B5D0D4F22}"/>
                  </a:ext>
                </a:extLst>
              </p:cNvPr>
              <p:cNvSpPr/>
              <p:nvPr/>
            </p:nvSpPr>
            <p:spPr>
              <a:xfrm>
                <a:off x="654511" y="4904930"/>
                <a:ext cx="4025934" cy="1155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rPr>
                  <a:t>Models of the environment </a:t>
                </a:r>
              </a:p>
              <a:p>
                <a:pPr marL="285750" indent="-285750">
                  <a:buFont typeface="Arial" panose="020B0604020202020204" pitchFamily="34" charset="0"/>
                  <a:buChar char="•"/>
                </a:pPr>
                <a:r>
                  <a:rPr lang="en-GB" sz="1600" dirty="0">
                    <a:solidFill>
                      <a:schemeClr val="tx1"/>
                    </a:solidFill>
                  </a:rPr>
                  <a:t>Operational Design Domain (ODD)</a:t>
                </a:r>
              </a:p>
              <a:p>
                <a:pPr marL="285750" indent="-285750">
                  <a:buFont typeface="Arial" panose="020B0604020202020204" pitchFamily="34" charset="0"/>
                  <a:buChar char="•"/>
                </a:pPr>
                <a:r>
                  <a:rPr lang="en-GB" sz="1600" dirty="0">
                    <a:solidFill>
                      <a:schemeClr val="tx1"/>
                    </a:solidFill>
                  </a:rPr>
                  <a:t>External Hazards</a:t>
                </a:r>
              </a:p>
              <a:p>
                <a:pPr marL="285750" indent="-285750">
                  <a:buFont typeface="Arial" panose="020B0604020202020204" pitchFamily="34" charset="0"/>
                  <a:buChar char="•"/>
                </a:pPr>
                <a:r>
                  <a:rPr lang="en-GB" sz="1600" dirty="0">
                    <a:solidFill>
                      <a:schemeClr val="tx1"/>
                    </a:solidFill>
                  </a:rPr>
                  <a:t>…</a:t>
                </a:r>
              </a:p>
            </p:txBody>
          </p:sp>
        </p:grpSp>
        <p:sp>
          <p:nvSpPr>
            <p:cNvPr id="76" name="Rectangle: Rounded Corners 75">
              <a:extLst>
                <a:ext uri="{FF2B5EF4-FFF2-40B4-BE49-F238E27FC236}">
                  <a16:creationId xmlns:a16="http://schemas.microsoft.com/office/drawing/2014/main" id="{984AC3F6-C745-4072-B2DF-5601B88CC08F}"/>
                </a:ext>
              </a:extLst>
            </p:cNvPr>
            <p:cNvSpPr/>
            <p:nvPr/>
          </p:nvSpPr>
          <p:spPr>
            <a:xfrm>
              <a:off x="359203" y="2702722"/>
              <a:ext cx="4544359" cy="32566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rPr>
                <a:t>Stochastic Models of an AV</a:t>
              </a:r>
            </a:p>
            <a:p>
              <a:pPr algn="ctr"/>
              <a:endParaRPr lang="en-GB" dirty="0">
                <a:solidFill>
                  <a:schemeClr val="tx1"/>
                </a:solidFill>
              </a:endParaRPr>
            </a:p>
            <a:p>
              <a:endParaRPr lang="en-GB" dirty="0">
                <a:solidFill>
                  <a:schemeClr val="tx1"/>
                </a:solidFill>
              </a:endParaRPr>
            </a:p>
            <a:p>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cxnSp>
          <p:nvCxnSpPr>
            <p:cNvPr id="77" name="Straight Arrow Connector 76">
              <a:extLst>
                <a:ext uri="{FF2B5EF4-FFF2-40B4-BE49-F238E27FC236}">
                  <a16:creationId xmlns:a16="http://schemas.microsoft.com/office/drawing/2014/main" id="{19545CA3-FB90-4836-AE5B-67DDA878F997}"/>
                </a:ext>
              </a:extLst>
            </p:cNvPr>
            <p:cNvCxnSpPr>
              <a:cxnSpLocks/>
              <a:stCxn id="73" idx="0"/>
              <a:endCxn id="71" idx="3"/>
            </p:cNvCxnSpPr>
            <p:nvPr/>
          </p:nvCxnSpPr>
          <p:spPr>
            <a:xfrm flipH="1" flipV="1">
              <a:off x="7843033" y="1051757"/>
              <a:ext cx="1758013" cy="37067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8A411CA-4020-4FF2-A07A-D3FFCFC67FFF}"/>
                </a:ext>
              </a:extLst>
            </p:cNvPr>
            <p:cNvCxnSpPr>
              <a:cxnSpLocks/>
            </p:cNvCxnSpPr>
            <p:nvPr/>
          </p:nvCxnSpPr>
          <p:spPr>
            <a:xfrm flipV="1">
              <a:off x="9748527" y="2318662"/>
              <a:ext cx="0" cy="73141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21BDBB6A-622C-4818-8722-A7E4AB05C1B5}"/>
                </a:ext>
              </a:extLst>
            </p:cNvPr>
            <p:cNvGrpSpPr/>
            <p:nvPr/>
          </p:nvGrpSpPr>
          <p:grpSpPr>
            <a:xfrm>
              <a:off x="4890134" y="4031031"/>
              <a:ext cx="3821811" cy="571500"/>
              <a:chOff x="4838244" y="4358829"/>
              <a:chExt cx="3821811" cy="571500"/>
            </a:xfrm>
          </p:grpSpPr>
          <p:sp>
            <p:nvSpPr>
              <p:cNvPr id="83" name="Rectangle: Rounded Corners 82">
                <a:extLst>
                  <a:ext uri="{FF2B5EF4-FFF2-40B4-BE49-F238E27FC236}">
                    <a16:creationId xmlns:a16="http://schemas.microsoft.com/office/drawing/2014/main" id="{B0B87DFB-B9F4-4F04-BF84-779FC4CAEF9E}"/>
                  </a:ext>
                </a:extLst>
              </p:cNvPr>
              <p:cNvSpPr/>
              <p:nvPr/>
            </p:nvSpPr>
            <p:spPr>
              <a:xfrm>
                <a:off x="5948324" y="4358829"/>
                <a:ext cx="2711731" cy="57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Assurance case to justify </a:t>
                </a:r>
                <a:r>
                  <a:rPr lang="en-GB" i="1" dirty="0">
                    <a:solidFill>
                      <a:schemeClr val="tx1"/>
                    </a:solidFill>
                    <a:effectLst>
                      <a:outerShdw blurRad="38100" dist="38100" dir="2700000" algn="tl">
                        <a:srgbClr val="000000">
                          <a:alpha val="43137"/>
                        </a:srgbClr>
                      </a:outerShdw>
                    </a:effectLst>
                  </a:rPr>
                  <a:t>trust in models</a:t>
                </a:r>
              </a:p>
            </p:txBody>
          </p:sp>
          <p:cxnSp>
            <p:nvCxnSpPr>
              <p:cNvPr id="84" name="Straight Arrow Connector 83">
                <a:extLst>
                  <a:ext uri="{FF2B5EF4-FFF2-40B4-BE49-F238E27FC236}">
                    <a16:creationId xmlns:a16="http://schemas.microsoft.com/office/drawing/2014/main" id="{F7F498C9-A4A6-4933-ABDB-DE0D4CC5BADA}"/>
                  </a:ext>
                </a:extLst>
              </p:cNvPr>
              <p:cNvCxnSpPr>
                <a:cxnSpLocks/>
                <a:stCxn id="83" idx="1"/>
              </p:cNvCxnSpPr>
              <p:nvPr/>
            </p:nvCxnSpPr>
            <p:spPr>
              <a:xfrm flipH="1">
                <a:off x="4838244" y="4644579"/>
                <a:ext cx="1110078"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a:extLst>
                <a:ext uri="{FF2B5EF4-FFF2-40B4-BE49-F238E27FC236}">
                  <a16:creationId xmlns:a16="http://schemas.microsoft.com/office/drawing/2014/main" id="{F43ADE19-3AE4-4853-8265-60E864604D92}"/>
                </a:ext>
              </a:extLst>
            </p:cNvPr>
            <p:cNvCxnSpPr>
              <a:cxnSpLocks/>
            </p:cNvCxnSpPr>
            <p:nvPr/>
          </p:nvCxnSpPr>
          <p:spPr>
            <a:xfrm flipV="1">
              <a:off x="4926679" y="3364253"/>
              <a:ext cx="3524728" cy="1660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50603A4-87CD-41E1-958F-C68915094A71}"/>
                </a:ext>
              </a:extLst>
            </p:cNvPr>
            <p:cNvSpPr txBox="1"/>
            <p:nvPr/>
          </p:nvSpPr>
          <p:spPr>
            <a:xfrm>
              <a:off x="5169214" y="2391493"/>
              <a:ext cx="3148633" cy="1033982"/>
            </a:xfrm>
            <a:prstGeom prst="rect">
              <a:avLst/>
            </a:prstGeom>
            <a:noFill/>
          </p:spPr>
          <p:txBody>
            <a:bodyPr wrap="square" rtlCol="0">
              <a:spAutoFit/>
            </a:bodyPr>
            <a:lstStyle/>
            <a:p>
              <a:r>
                <a:rPr lang="en-GB" dirty="0"/>
                <a:t>“</a:t>
              </a:r>
              <a:r>
                <a:rPr lang="en-GB" i="1" dirty="0">
                  <a:effectLst>
                    <a:outerShdw blurRad="38100" dist="38100" dir="2700000" algn="tl">
                      <a:srgbClr val="000000">
                        <a:alpha val="43137"/>
                      </a:srgbClr>
                    </a:outerShdw>
                  </a:effectLst>
                </a:rPr>
                <a:t>Evidence</a:t>
              </a:r>
              <a:r>
                <a:rPr lang="en-GB" dirty="0"/>
                <a:t>” from models (e.g., results from solving stochastic models)</a:t>
              </a:r>
            </a:p>
          </p:txBody>
        </p:sp>
        <p:cxnSp>
          <p:nvCxnSpPr>
            <p:cNvPr id="82" name="Straight Arrow Connector 81">
              <a:extLst>
                <a:ext uri="{FF2B5EF4-FFF2-40B4-BE49-F238E27FC236}">
                  <a16:creationId xmlns:a16="http://schemas.microsoft.com/office/drawing/2014/main" id="{A337B43E-9DFE-4645-959A-8B9C5904B063}"/>
                </a:ext>
              </a:extLst>
            </p:cNvPr>
            <p:cNvCxnSpPr>
              <a:cxnSpLocks/>
              <a:stCxn id="72" idx="0"/>
              <a:endCxn id="71" idx="1"/>
            </p:cNvCxnSpPr>
            <p:nvPr/>
          </p:nvCxnSpPr>
          <p:spPr>
            <a:xfrm flipV="1">
              <a:off x="2056070" y="1051757"/>
              <a:ext cx="1056816" cy="5325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a:extLst>
              <a:ext uri="{FF2B5EF4-FFF2-40B4-BE49-F238E27FC236}">
                <a16:creationId xmlns:a16="http://schemas.microsoft.com/office/drawing/2014/main" id="{24D5D411-2091-4C3C-8BC6-D5033D39DA8B}"/>
              </a:ext>
            </a:extLst>
          </p:cNvPr>
          <p:cNvCxnSpPr>
            <a:cxnSpLocks/>
          </p:cNvCxnSpPr>
          <p:nvPr/>
        </p:nvCxnSpPr>
        <p:spPr>
          <a:xfrm flipV="1">
            <a:off x="5735960" y="1494953"/>
            <a:ext cx="0" cy="27786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A8CDC798-B2F5-411B-A9D4-CECCFBEBCA6B}"/>
              </a:ext>
            </a:extLst>
          </p:cNvPr>
          <p:cNvSpPr/>
          <p:nvPr/>
        </p:nvSpPr>
        <p:spPr>
          <a:xfrm>
            <a:off x="7098117" y="5507401"/>
            <a:ext cx="3628474" cy="265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rPr>
              <a:t>Evidence from empirical studies</a:t>
            </a:r>
          </a:p>
        </p:txBody>
      </p:sp>
      <p:sp>
        <p:nvSpPr>
          <p:cNvPr id="65" name="Rectangle: Rounded Corners 64">
            <a:extLst>
              <a:ext uri="{FF2B5EF4-FFF2-40B4-BE49-F238E27FC236}">
                <a16:creationId xmlns:a16="http://schemas.microsoft.com/office/drawing/2014/main" id="{CBE6067C-D261-423F-A86D-C06E6BB93CF4}"/>
              </a:ext>
            </a:extLst>
          </p:cNvPr>
          <p:cNvSpPr/>
          <p:nvPr/>
        </p:nvSpPr>
        <p:spPr>
          <a:xfrm>
            <a:off x="7098117" y="5974571"/>
            <a:ext cx="4366977" cy="368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effectLst>
                  <a:outerShdw blurRad="38100" dist="38100" dir="2700000" algn="tl">
                    <a:srgbClr val="000000">
                      <a:alpha val="43137"/>
                    </a:srgbClr>
                  </a:outerShdw>
                </a:effectLst>
              </a:rPr>
              <a:t>Evidence from simulations (e.g., CARLA, etc.)</a:t>
            </a:r>
          </a:p>
        </p:txBody>
      </p:sp>
      <p:cxnSp>
        <p:nvCxnSpPr>
          <p:cNvPr id="66" name="Straight Arrow Connector 65">
            <a:extLst>
              <a:ext uri="{FF2B5EF4-FFF2-40B4-BE49-F238E27FC236}">
                <a16:creationId xmlns:a16="http://schemas.microsoft.com/office/drawing/2014/main" id="{F6724BD9-05B8-4432-8F8C-0E67FDDB9FB0}"/>
              </a:ext>
            </a:extLst>
          </p:cNvPr>
          <p:cNvCxnSpPr>
            <a:cxnSpLocks/>
            <a:endCxn id="83" idx="3"/>
          </p:cNvCxnSpPr>
          <p:nvPr/>
        </p:nvCxnSpPr>
        <p:spPr>
          <a:xfrm flipH="1">
            <a:off x="9082318" y="4337334"/>
            <a:ext cx="530092" cy="6062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9BCB64-08C7-4094-AA76-11F14A128CB2}"/>
              </a:ext>
            </a:extLst>
          </p:cNvPr>
          <p:cNvCxnSpPr>
            <a:cxnSpLocks/>
            <a:endCxn id="74" idx="2"/>
          </p:cNvCxnSpPr>
          <p:nvPr/>
        </p:nvCxnSpPr>
        <p:spPr>
          <a:xfrm flipV="1">
            <a:off x="10131384" y="4337334"/>
            <a:ext cx="1" cy="119578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ED15E5B-FED7-4D03-B8D7-D5E90E373829}"/>
              </a:ext>
            </a:extLst>
          </p:cNvPr>
          <p:cNvCxnSpPr>
            <a:cxnSpLocks/>
          </p:cNvCxnSpPr>
          <p:nvPr/>
        </p:nvCxnSpPr>
        <p:spPr>
          <a:xfrm flipH="1" flipV="1">
            <a:off x="11185591" y="4335079"/>
            <a:ext cx="14548" cy="163949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0E2D28C-C188-49EA-AB6E-2326470CEB2E}"/>
              </a:ext>
            </a:extLst>
          </p:cNvPr>
          <p:cNvCxnSpPr>
            <a:cxnSpLocks/>
          </p:cNvCxnSpPr>
          <p:nvPr/>
        </p:nvCxnSpPr>
        <p:spPr>
          <a:xfrm flipV="1">
            <a:off x="2979528" y="3007797"/>
            <a:ext cx="0" cy="493211"/>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4DC0F07A-D677-8328-6B0E-93B5267DB8E6}"/>
              </a:ext>
            </a:extLst>
          </p:cNvPr>
          <p:cNvSpPr/>
          <p:nvPr/>
        </p:nvSpPr>
        <p:spPr>
          <a:xfrm>
            <a:off x="6240016" y="4481775"/>
            <a:ext cx="3026370" cy="821143"/>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95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074B-5918-F648-C426-9691F8BD8BB4}"/>
              </a:ext>
            </a:extLst>
          </p:cNvPr>
          <p:cNvSpPr>
            <a:spLocks noGrp="1"/>
          </p:cNvSpPr>
          <p:nvPr>
            <p:ph type="title"/>
          </p:nvPr>
        </p:nvSpPr>
        <p:spPr>
          <a:xfrm>
            <a:off x="47328" y="692696"/>
            <a:ext cx="6757501" cy="936104"/>
          </a:xfrm>
        </p:spPr>
        <p:txBody>
          <a:bodyPr/>
          <a:lstStyle/>
          <a:p>
            <a:r>
              <a:rPr lang="en-GB" dirty="0"/>
              <a:t>Model parameters: sensitivity analysis </a:t>
            </a:r>
          </a:p>
        </p:txBody>
      </p:sp>
      <p:graphicFrame>
        <p:nvGraphicFramePr>
          <p:cNvPr id="5" name="Content Placeholder 4">
            <a:extLst>
              <a:ext uri="{FF2B5EF4-FFF2-40B4-BE49-F238E27FC236}">
                <a16:creationId xmlns:a16="http://schemas.microsoft.com/office/drawing/2014/main" id="{F13DEFD0-6B62-9692-9CAF-178539B26359}"/>
              </a:ext>
            </a:extLst>
          </p:cNvPr>
          <p:cNvGraphicFramePr>
            <a:graphicFrameLocks noGrp="1"/>
          </p:cNvGraphicFramePr>
          <p:nvPr>
            <p:ph idx="1"/>
            <p:extLst>
              <p:ext uri="{D42A27DB-BD31-4B8C-83A1-F6EECF244321}">
                <p14:modId xmlns:p14="http://schemas.microsoft.com/office/powerpoint/2010/main" val="18429555"/>
              </p:ext>
            </p:extLst>
          </p:nvPr>
        </p:nvGraphicFramePr>
        <p:xfrm>
          <a:off x="6816078" y="71236"/>
          <a:ext cx="5328594" cy="6742140"/>
        </p:xfrm>
        <a:graphic>
          <a:graphicData uri="http://schemas.openxmlformats.org/drawingml/2006/table">
            <a:tbl>
              <a:tblPr firstRow="1" firstCol="1" bandRow="1">
                <a:tableStyleId>{5C22544A-7EE6-4342-B048-85BDC9FD1C3A}</a:tableStyleId>
              </a:tblPr>
              <a:tblGrid>
                <a:gridCol w="1707612">
                  <a:extLst>
                    <a:ext uri="{9D8B030D-6E8A-4147-A177-3AD203B41FA5}">
                      <a16:colId xmlns:a16="http://schemas.microsoft.com/office/drawing/2014/main" val="2585570362"/>
                    </a:ext>
                  </a:extLst>
                </a:gridCol>
                <a:gridCol w="1368152">
                  <a:extLst>
                    <a:ext uri="{9D8B030D-6E8A-4147-A177-3AD203B41FA5}">
                      <a16:colId xmlns:a16="http://schemas.microsoft.com/office/drawing/2014/main" val="1756600865"/>
                    </a:ext>
                  </a:extLst>
                </a:gridCol>
                <a:gridCol w="2252830">
                  <a:extLst>
                    <a:ext uri="{9D8B030D-6E8A-4147-A177-3AD203B41FA5}">
                      <a16:colId xmlns:a16="http://schemas.microsoft.com/office/drawing/2014/main" val="3321449055"/>
                    </a:ext>
                  </a:extLst>
                </a:gridCol>
              </a:tblGrid>
              <a:tr h="194436">
                <a:tc>
                  <a:txBody>
                    <a:bodyPr/>
                    <a:lstStyle/>
                    <a:p>
                      <a:pPr indent="182880" algn="just">
                        <a:lnSpc>
                          <a:spcPct val="95000"/>
                        </a:lnSpc>
                        <a:spcAft>
                          <a:spcPts val="600"/>
                        </a:spcAft>
                      </a:pPr>
                      <a:r>
                        <a:rPr lang="en-US" sz="1400" spc="-5" dirty="0">
                          <a:effectLst/>
                        </a:rPr>
                        <a:t>Parameter</a:t>
                      </a:r>
                      <a:endParaRPr lang="en-GB" sz="1400" spc="-5" dirty="0">
                        <a:effectLst/>
                        <a:latin typeface="Times New Roman" panose="02020603050405020304" pitchFamily="18" charset="0"/>
                        <a:ea typeface="SimSun" panose="02010600030101010101" pitchFamily="2" charset="-122"/>
                      </a:endParaRPr>
                    </a:p>
                  </a:txBody>
                  <a:tcPr marL="68580" marR="68580" marT="0" marB="0"/>
                </a:tc>
                <a:tc>
                  <a:txBody>
                    <a:bodyPr/>
                    <a:lstStyle/>
                    <a:p>
                      <a:pPr indent="182880" algn="just">
                        <a:lnSpc>
                          <a:spcPct val="95000"/>
                        </a:lnSpc>
                        <a:spcAft>
                          <a:spcPts val="600"/>
                        </a:spcAft>
                      </a:pPr>
                      <a:r>
                        <a:rPr lang="en-US" sz="1400" spc="-5">
                          <a:effectLst/>
                        </a:rPr>
                        <a:t>Values</a:t>
                      </a:r>
                      <a:endParaRPr lang="en-GB" sz="1400" spc="-5">
                        <a:effectLst/>
                        <a:latin typeface="Times New Roman" panose="02020603050405020304" pitchFamily="18" charset="0"/>
                        <a:ea typeface="SimSun" panose="02010600030101010101" pitchFamily="2" charset="-122"/>
                      </a:endParaRPr>
                    </a:p>
                  </a:txBody>
                  <a:tcPr marL="68580" marR="68580" marT="0" marB="0"/>
                </a:tc>
                <a:tc>
                  <a:txBody>
                    <a:bodyPr/>
                    <a:lstStyle/>
                    <a:p>
                      <a:pPr indent="182880" algn="just">
                        <a:lnSpc>
                          <a:spcPct val="95000"/>
                        </a:lnSpc>
                        <a:spcAft>
                          <a:spcPts val="600"/>
                        </a:spcAft>
                      </a:pPr>
                      <a:r>
                        <a:rPr lang="en-US" sz="1400" spc="-5">
                          <a:effectLst/>
                        </a:rPr>
                        <a:t>Description</a:t>
                      </a:r>
                      <a:endParaRPr lang="en-GB" sz="1400" spc="-5">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807272504"/>
                  </a:ext>
                </a:extLst>
              </a:tr>
              <a:tr h="537967">
                <a:tc>
                  <a:txBody>
                    <a:bodyPr/>
                    <a:lstStyle/>
                    <a:p>
                      <a:r>
                        <a:rPr lang="en-GB" sz="1400" dirty="0">
                          <a:effectLst/>
                        </a:rPr>
                        <a:t>CH2Acc_prob</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0</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Case probability 2 of FalHaz2Acc timed activity.</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1055417"/>
                  </a:ext>
                </a:extLst>
              </a:tr>
              <a:tr h="537967">
                <a:tc>
                  <a:txBody>
                    <a:bodyPr/>
                    <a:lstStyle/>
                    <a:p>
                      <a:r>
                        <a:rPr lang="en-GB" sz="1400" dirty="0" err="1">
                          <a:effectLst/>
                        </a:rPr>
                        <a:t>CorHaz_sojournTime</a:t>
                      </a:r>
                      <a:endParaRPr lang="en-GB" sz="1400" dirty="0">
                        <a:effectLst/>
                      </a:endParaRPr>
                    </a:p>
                    <a:p>
                      <a:r>
                        <a:rPr lang="en-GB" sz="1400" dirty="0" err="1">
                          <a:effectLst/>
                        </a:rPr>
                        <a:t>FH_sojournTime</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856.3</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Rate of timed activities CorHaz2Acc and FalHaz2Acc</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8014370"/>
                  </a:ext>
                </a:extLst>
              </a:tr>
              <a:tr h="537967">
                <a:tc>
                  <a:txBody>
                    <a:bodyPr/>
                    <a:lstStyle/>
                    <a:p>
                      <a:r>
                        <a:rPr lang="en-GB" sz="1400" dirty="0">
                          <a:effectLst/>
                        </a:rPr>
                        <a:t>FH2Acc_prob</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0</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Case probability of CorHaz2Acc timed activity.</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8431874"/>
                  </a:ext>
                </a:extLst>
              </a:tr>
              <a:tr h="717289">
                <a:tc>
                  <a:txBody>
                    <a:bodyPr/>
                    <a:lstStyle/>
                    <a:p>
                      <a:r>
                        <a:rPr lang="en-GB" sz="1400" dirty="0" err="1">
                          <a:effectLst/>
                        </a:rPr>
                        <a:t>HDLateAcc_prob</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[10</a:t>
                      </a:r>
                      <a:r>
                        <a:rPr lang="en-GB" sz="1400" baseline="30000" dirty="0">
                          <a:effectLst/>
                        </a:rPr>
                        <a:t>-4</a:t>
                      </a:r>
                      <a:r>
                        <a:rPr lang="en-GB" sz="1400" dirty="0">
                          <a:effectLst/>
                        </a:rPr>
                        <a:t>, 2x10</a:t>
                      </a:r>
                      <a:r>
                        <a:rPr lang="en-GB" sz="1400" baseline="30000" dirty="0">
                          <a:effectLst/>
                        </a:rPr>
                        <a:t>-4</a:t>
                      </a:r>
                      <a:r>
                        <a:rPr lang="en-GB" sz="1400" dirty="0">
                          <a:effectLst/>
                        </a:rPr>
                        <a:t>]</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Case probability of timed activity HDLateAcc leading to Accident. </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9535373"/>
                  </a:ext>
                </a:extLst>
              </a:tr>
              <a:tr h="358644">
                <a:tc>
                  <a:txBody>
                    <a:bodyPr/>
                    <a:lstStyle/>
                    <a:p>
                      <a:r>
                        <a:rPr lang="en-GB" sz="1400" dirty="0" err="1">
                          <a:effectLst/>
                        </a:rPr>
                        <a:t>HDLate_sojournTime</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1000.0</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Rate of timed activity HDLateAcc.</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3753714"/>
                  </a:ext>
                </a:extLst>
              </a:tr>
              <a:tr h="537967">
                <a:tc>
                  <a:txBody>
                    <a:bodyPr/>
                    <a:lstStyle/>
                    <a:p>
                      <a:r>
                        <a:rPr lang="en-GB" sz="1400" dirty="0" err="1">
                          <a:effectLst/>
                        </a:rPr>
                        <a:t>HazardRate</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197.4</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Rate of timed activity OK2Hazard (intervals between hazards). </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4918528"/>
                  </a:ext>
                </a:extLst>
              </a:tr>
              <a:tr h="537967">
                <a:tc>
                  <a:txBody>
                    <a:bodyPr/>
                    <a:lstStyle/>
                    <a:p>
                      <a:r>
                        <a:rPr lang="en-GB" sz="1400" dirty="0" err="1">
                          <a:effectLst/>
                        </a:rPr>
                        <a:t>OH_sojournTime</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[1125, 2250, 4500]</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a:effectLst/>
                        </a:rPr>
                        <a:t>Rate of timed activity sojournTime (duration of overlooked hazard) </a:t>
                      </a:r>
                      <a:endParaRPr lang="en-GB"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56786016"/>
                  </a:ext>
                </a:extLst>
              </a:tr>
              <a:tr h="717289">
                <a:tc>
                  <a:txBody>
                    <a:bodyPr/>
                    <a:lstStyle/>
                    <a:p>
                      <a:r>
                        <a:rPr lang="en-GB" sz="1400" dirty="0">
                          <a:effectLst/>
                        </a:rPr>
                        <a:t>OLH2Acc_prob</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[10</a:t>
                      </a:r>
                      <a:r>
                        <a:rPr lang="en-GB" sz="1400" baseline="30000" dirty="0">
                          <a:effectLst/>
                        </a:rPr>
                        <a:t>-5</a:t>
                      </a:r>
                      <a:r>
                        <a:rPr lang="en-GB" sz="1400" dirty="0">
                          <a:effectLst/>
                        </a:rPr>
                        <a:t>, 2x10</a:t>
                      </a:r>
                      <a:r>
                        <a:rPr lang="en-GB" sz="1400" baseline="30000" dirty="0">
                          <a:effectLst/>
                        </a:rPr>
                        <a:t>-5</a:t>
                      </a:r>
                      <a:r>
                        <a:rPr lang="en-GB" sz="1400" dirty="0">
                          <a:effectLst/>
                        </a:rPr>
                        <a:t>, 5x10</a:t>
                      </a:r>
                      <a:r>
                        <a:rPr lang="en-GB" sz="1400" baseline="30000" dirty="0">
                          <a:effectLst/>
                        </a:rPr>
                        <a:t>-5</a:t>
                      </a:r>
                      <a:r>
                        <a:rPr lang="en-GB" sz="1400" dirty="0">
                          <a:effectLst/>
                        </a:rPr>
                        <a:t>]</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Case probability of timed activity </a:t>
                      </a:r>
                      <a:r>
                        <a:rPr lang="en-GB" sz="1400" dirty="0" err="1">
                          <a:effectLst/>
                        </a:rPr>
                        <a:t>sojournTime</a:t>
                      </a:r>
                      <a:r>
                        <a:rPr lang="en-GB" sz="1400" dirty="0">
                          <a:effectLst/>
                        </a:rPr>
                        <a:t> leading to Accident</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2562928"/>
                  </a:ext>
                </a:extLst>
              </a:tr>
              <a:tr h="717289">
                <a:tc>
                  <a:txBody>
                    <a:bodyPr/>
                    <a:lstStyle/>
                    <a:p>
                      <a:r>
                        <a:rPr lang="en-GB" sz="1400">
                          <a:effectLst/>
                        </a:rPr>
                        <a:t>OLH2CHLate_prob</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[0.99, 0.991, 0.995]</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Case probability of timed activity </a:t>
                      </a:r>
                      <a:r>
                        <a:rPr lang="en-GB" sz="1400" dirty="0" err="1">
                          <a:effectLst/>
                        </a:rPr>
                        <a:t>sojournTime</a:t>
                      </a:r>
                      <a:r>
                        <a:rPr lang="en-GB" sz="1400" dirty="0">
                          <a:effectLst/>
                        </a:rPr>
                        <a:t> leading to </a:t>
                      </a:r>
                      <a:r>
                        <a:rPr lang="en-GB" sz="1400" dirty="0" err="1">
                          <a:effectLst/>
                        </a:rPr>
                        <a:t>CPH_Late</a:t>
                      </a:r>
                      <a:r>
                        <a:rPr lang="en-GB" sz="1400" dirty="0">
                          <a:effectLst/>
                        </a:rPr>
                        <a:t>. </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4011505"/>
                  </a:ext>
                </a:extLst>
              </a:tr>
              <a:tr h="358644">
                <a:tc>
                  <a:txBody>
                    <a:bodyPr/>
                    <a:lstStyle/>
                    <a:p>
                      <a:r>
                        <a:rPr lang="en-GB" sz="1400">
                          <a:effectLst/>
                        </a:rPr>
                        <a:t>falseHazardProb</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0.0</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Probability of false hazard detection. </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084066"/>
                  </a:ext>
                </a:extLst>
              </a:tr>
              <a:tr h="537967">
                <a:tc>
                  <a:txBody>
                    <a:bodyPr/>
                    <a:lstStyle/>
                    <a:p>
                      <a:r>
                        <a:rPr lang="en-GB" sz="1400" dirty="0" err="1">
                          <a:effectLst/>
                        </a:rPr>
                        <a:t>missHazardProb</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[0, 10</a:t>
                      </a:r>
                      <a:r>
                        <a:rPr lang="en-GB" sz="1400" baseline="30000" dirty="0">
                          <a:effectLst/>
                        </a:rPr>
                        <a:t>-4</a:t>
                      </a:r>
                      <a:r>
                        <a:rPr lang="en-GB" sz="1400" dirty="0">
                          <a:effectLst/>
                        </a:rPr>
                        <a:t>, 5x10</a:t>
                      </a:r>
                      <a:r>
                        <a:rPr lang="en-GB" sz="1400" baseline="30000" dirty="0">
                          <a:effectLst/>
                        </a:rPr>
                        <a:t>-4</a:t>
                      </a:r>
                      <a:r>
                        <a:rPr lang="en-GB" sz="1400" dirty="0">
                          <a:effectLst/>
                        </a:rPr>
                        <a:t>]</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400" dirty="0">
                          <a:effectLst/>
                        </a:rPr>
                        <a:t>Probability of omitting a hazard given the hazard occurred</a:t>
                      </a:r>
                      <a:endParaRPr lang="en-GB"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05136583"/>
                  </a:ext>
                </a:extLst>
              </a:tr>
            </a:tbl>
          </a:graphicData>
        </a:graphic>
      </p:graphicFrame>
      <p:sp>
        <p:nvSpPr>
          <p:cNvPr id="4" name="Slide Number Placeholder 3">
            <a:extLst>
              <a:ext uri="{FF2B5EF4-FFF2-40B4-BE49-F238E27FC236}">
                <a16:creationId xmlns:a16="http://schemas.microsoft.com/office/drawing/2014/main" id="{DB13C376-E2A6-596F-82B5-1C320C864696}"/>
              </a:ext>
            </a:extLst>
          </p:cNvPr>
          <p:cNvSpPr>
            <a:spLocks noGrp="1"/>
          </p:cNvSpPr>
          <p:nvPr>
            <p:ph type="sldNum" sz="quarter" idx="12"/>
          </p:nvPr>
        </p:nvSpPr>
        <p:spPr/>
        <p:txBody>
          <a:bodyPr/>
          <a:lstStyle/>
          <a:p>
            <a:fld id="{0C62C3F8-564E-4093-A9E6-9DF4B8E45E1C}" type="slidenum">
              <a:rPr lang="en-GB" smtClean="0"/>
              <a:pPr/>
              <a:t>30</a:t>
            </a:fld>
            <a:endParaRPr lang="en-GB"/>
          </a:p>
        </p:txBody>
      </p:sp>
      <p:sp>
        <p:nvSpPr>
          <p:cNvPr id="6" name="Content Placeholder 2">
            <a:extLst>
              <a:ext uri="{FF2B5EF4-FFF2-40B4-BE49-F238E27FC236}">
                <a16:creationId xmlns:a16="http://schemas.microsoft.com/office/drawing/2014/main" id="{4174AE75-34DB-5021-60EE-66352D312F31}"/>
              </a:ext>
            </a:extLst>
          </p:cNvPr>
          <p:cNvSpPr txBox="1">
            <a:spLocks/>
          </p:cNvSpPr>
          <p:nvPr/>
        </p:nvSpPr>
        <p:spPr>
          <a:xfrm>
            <a:off x="153311" y="1384058"/>
            <a:ext cx="6518753" cy="540270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Calibri" panose="020F0502020204030204" pitchFamily="34" charset="0"/>
                <a:cs typeface="Calibri" panose="020F0502020204030204" pitchFamily="34" charset="0"/>
              </a:rPr>
              <a:t>For other model parameters we conducted “sensitivity analysis” within a “plausible” range of values. </a:t>
            </a:r>
          </a:p>
          <a:p>
            <a:pPr lvl="1"/>
            <a:r>
              <a:rPr lang="en-GB" dirty="0">
                <a:latin typeface="Calibri" panose="020F0502020204030204" pitchFamily="34" charset="0"/>
                <a:cs typeface="Calibri" panose="020F0502020204030204" pitchFamily="34" charset="0"/>
              </a:rPr>
              <a:t>These parameters are </a:t>
            </a:r>
            <a:r>
              <a:rPr lang="en-GB" b="1" i="1" dirty="0">
                <a:latin typeface="Calibri" panose="020F0502020204030204" pitchFamily="34" charset="0"/>
                <a:cs typeface="Calibri" panose="020F0502020204030204" pitchFamily="34" charset="0"/>
              </a:rPr>
              <a:t>unknown with certainty</a:t>
            </a:r>
            <a:r>
              <a:rPr lang="en-GB" dirty="0">
                <a:latin typeface="Calibri" panose="020F0502020204030204" pitchFamily="34" charset="0"/>
                <a:cs typeface="Calibri" panose="020F0502020204030204" pitchFamily="34" charset="0"/>
              </a:rPr>
              <a:t> (e.g., they are difficult to estimate empirically. No suitable datasets seem available).</a:t>
            </a:r>
          </a:p>
          <a:p>
            <a:r>
              <a:rPr lang="en-GB" dirty="0">
                <a:latin typeface="Calibri" panose="020F0502020204030204" pitchFamily="34" charset="0"/>
                <a:cs typeface="Calibri" panose="020F0502020204030204" pitchFamily="34" charset="0"/>
              </a:rPr>
              <a:t>“Sensitivity analysis” serves </a:t>
            </a:r>
            <a:r>
              <a:rPr lang="en-GB" b="1" i="1" dirty="0">
                <a:latin typeface="Calibri" panose="020F0502020204030204" pitchFamily="34" charset="0"/>
                <a:cs typeface="Calibri" panose="020F0502020204030204" pitchFamily="34" charset="0"/>
              </a:rPr>
              <a:t>two purposes</a:t>
            </a:r>
            <a:r>
              <a:rPr lang="en-GB" dirty="0">
                <a:latin typeface="Calibri" panose="020F0502020204030204" pitchFamily="34" charset="0"/>
                <a:cs typeface="Calibri" panose="020F0502020204030204" pitchFamily="34" charset="0"/>
              </a:rPr>
              <a:t>:</a:t>
            </a:r>
          </a:p>
          <a:p>
            <a:pPr lvl="1"/>
            <a:r>
              <a:rPr lang="en-GB" dirty="0">
                <a:latin typeface="Calibri" panose="020F0502020204030204" pitchFamily="34" charset="0"/>
                <a:cs typeface="Calibri" panose="020F0502020204030204" pitchFamily="34" charset="0"/>
              </a:rPr>
              <a:t>Tells us which parameters matter for the analysis (i.e., if they must be estimated accurately):</a:t>
            </a:r>
          </a:p>
          <a:p>
            <a:pPr lvl="2"/>
            <a:r>
              <a:rPr lang="en-GB" dirty="0">
                <a:latin typeface="Calibri" panose="020F0502020204030204" pitchFamily="34" charset="0"/>
                <a:cs typeface="Calibri" panose="020F0502020204030204" pitchFamily="34" charset="0"/>
              </a:rPr>
              <a:t>little (or negligible) effect of a parameter value on AV safety indicates that the parameter value </a:t>
            </a:r>
            <a:r>
              <a:rPr lang="en-GB" b="1" i="1" dirty="0">
                <a:latin typeface="Calibri" panose="020F0502020204030204" pitchFamily="34" charset="0"/>
                <a:cs typeface="Calibri" panose="020F0502020204030204" pitchFamily="34" charset="0"/>
              </a:rPr>
              <a:t>does not matter</a:t>
            </a:r>
            <a:r>
              <a:rPr lang="en-GB" dirty="0">
                <a:latin typeface="Calibri" panose="020F0502020204030204" pitchFamily="34" charset="0"/>
                <a:cs typeface="Calibri" panose="020F0502020204030204" pitchFamily="34" charset="0"/>
              </a:rPr>
              <a:t>. In this case a “ball-park” figure can be used and the effort on accurate estimation can be saved. </a:t>
            </a:r>
          </a:p>
          <a:p>
            <a:pPr lvl="1"/>
            <a:r>
              <a:rPr lang="en-GB" dirty="0">
                <a:latin typeface="Calibri" panose="020F0502020204030204" pitchFamily="34" charset="0"/>
                <a:cs typeface="Calibri" panose="020F0502020204030204" pitchFamily="34" charset="0"/>
              </a:rPr>
              <a:t>For those parameters which </a:t>
            </a:r>
            <a:r>
              <a:rPr lang="en-GB" b="1" i="1" dirty="0">
                <a:latin typeface="Calibri" panose="020F0502020204030204" pitchFamily="34" charset="0"/>
                <a:cs typeface="Calibri" panose="020F0502020204030204" pitchFamily="34" charset="0"/>
              </a:rPr>
              <a:t>matter</a:t>
            </a:r>
            <a:r>
              <a:rPr lang="en-GB" dirty="0">
                <a:latin typeface="Calibri" panose="020F0502020204030204" pitchFamily="34" charset="0"/>
                <a:cs typeface="Calibri" panose="020F0502020204030204" pitchFamily="34" charset="0"/>
              </a:rPr>
              <a:t>, the sensitivity analysis shows the range of parameter values, which would make the AV unsafe. </a:t>
            </a:r>
          </a:p>
          <a:p>
            <a:pPr lvl="2"/>
            <a:r>
              <a:rPr lang="en-GB" dirty="0">
                <a:latin typeface="Calibri" panose="020F0502020204030204" pitchFamily="34" charset="0"/>
                <a:cs typeface="Calibri" panose="020F0502020204030204" pitchFamily="34" charset="0"/>
              </a:rPr>
              <a:t>The analysis, thus, allows one to establish the </a:t>
            </a:r>
            <a:r>
              <a:rPr lang="en-GB" b="1" i="1" dirty="0">
                <a:latin typeface="Calibri" panose="020F0502020204030204" pitchFamily="34" charset="0"/>
                <a:cs typeface="Calibri" panose="020F0502020204030204" pitchFamily="34" charset="0"/>
              </a:rPr>
              <a:t>requirements</a:t>
            </a:r>
            <a:r>
              <a:rPr lang="en-GB" dirty="0">
                <a:latin typeface="Calibri" panose="020F0502020204030204" pitchFamily="34" charset="0"/>
                <a:cs typeface="Calibri" panose="020F0502020204030204" pitchFamily="34" charset="0"/>
              </a:rPr>
              <a:t> for the reliability of the sub-systems modelled by the respective model parameters (e.g., how good the perception system should be) so that the AV is safe. </a:t>
            </a:r>
          </a:p>
          <a:p>
            <a:pPr lvl="1"/>
            <a:endParaRPr lang="en-GB" dirty="0"/>
          </a:p>
        </p:txBody>
      </p:sp>
    </p:spTree>
    <p:extLst>
      <p:ext uri="{BB962C8B-B14F-4D97-AF65-F5344CB8AC3E}">
        <p14:creationId xmlns:p14="http://schemas.microsoft.com/office/powerpoint/2010/main" val="60342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DA3C-5581-1D9A-0035-FBCA292257B3}"/>
              </a:ext>
            </a:extLst>
          </p:cNvPr>
          <p:cNvSpPr>
            <a:spLocks noGrp="1"/>
          </p:cNvSpPr>
          <p:nvPr>
            <p:ph type="title"/>
          </p:nvPr>
        </p:nvSpPr>
        <p:spPr>
          <a:xfrm>
            <a:off x="4439816" y="188640"/>
            <a:ext cx="2710063" cy="936104"/>
          </a:xfrm>
        </p:spPr>
        <p:txBody>
          <a:bodyPr/>
          <a:lstStyle/>
          <a:p>
            <a:r>
              <a:rPr lang="en-GB" dirty="0"/>
              <a:t>Results</a:t>
            </a:r>
          </a:p>
        </p:txBody>
      </p:sp>
      <p:sp>
        <p:nvSpPr>
          <p:cNvPr id="3" name="Content Placeholder 2">
            <a:extLst>
              <a:ext uri="{FF2B5EF4-FFF2-40B4-BE49-F238E27FC236}">
                <a16:creationId xmlns:a16="http://schemas.microsoft.com/office/drawing/2014/main" id="{44455C95-44FF-896F-9FB7-F78ED74F410E}"/>
              </a:ext>
            </a:extLst>
          </p:cNvPr>
          <p:cNvSpPr>
            <a:spLocks noGrp="1"/>
          </p:cNvSpPr>
          <p:nvPr>
            <p:ph idx="1"/>
          </p:nvPr>
        </p:nvSpPr>
        <p:spPr>
          <a:xfrm>
            <a:off x="532105" y="1052736"/>
            <a:ext cx="11453518" cy="5745773"/>
          </a:xfrm>
        </p:spPr>
        <p:txBody>
          <a:bodyPr>
            <a:normAutofit/>
          </a:bodyPr>
          <a:lstStyle/>
          <a:p>
            <a:pPr marL="0" indent="0">
              <a:buNone/>
            </a:pPr>
            <a:r>
              <a:rPr lang="en-GB" dirty="0">
                <a:latin typeface="Calibri" panose="020F0502020204030204" pitchFamily="34" charset="0"/>
                <a:cs typeface="Calibri" panose="020F0502020204030204" pitchFamily="34" charset="0"/>
              </a:rPr>
              <a:t>The paper shows the results from 6 different studies related to AV safety. </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All results are obtained by “solving” the SAN models with the chosen parameters using the numeric solvers built-in the tool (Möbius) for continuous time Markov chains (CTMC).</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The studies included in the publication were arranged in two groups:</a:t>
            </a:r>
          </a:p>
          <a:p>
            <a:r>
              <a:rPr lang="en-GB" b="1" i="1" dirty="0">
                <a:latin typeface="Calibri" panose="020F0502020204030204" pitchFamily="34" charset="0"/>
                <a:cs typeface="Calibri" panose="020F0502020204030204" pitchFamily="34" charset="0"/>
              </a:rPr>
              <a:t>Group 1</a:t>
            </a:r>
            <a:r>
              <a:rPr lang="en-GB" dirty="0">
                <a:latin typeface="Calibri" panose="020F0502020204030204" pitchFamily="34" charset="0"/>
                <a:cs typeface="Calibri" panose="020F0502020204030204" pitchFamily="34" charset="0"/>
              </a:rPr>
              <a:t>: Conducted under the assumption that if a hazard is detected </a:t>
            </a:r>
            <a:r>
              <a:rPr lang="en-GB" b="1" i="1" dirty="0">
                <a:latin typeface="Calibri" panose="020F0502020204030204" pitchFamily="34" charset="0"/>
                <a:cs typeface="Calibri" panose="020F0502020204030204" pitchFamily="34" charset="0"/>
              </a:rPr>
              <a:t>immediately and correctly</a:t>
            </a:r>
            <a:r>
              <a:rPr lang="en-GB" dirty="0">
                <a:latin typeface="Calibri" panose="020F0502020204030204" pitchFamily="34" charset="0"/>
                <a:cs typeface="Calibri" panose="020F0502020204030204" pitchFamily="34" charset="0"/>
              </a:rPr>
              <a:t> then an accident cannot occur:</a:t>
            </a:r>
          </a:p>
          <a:p>
            <a:pPr lvl="1"/>
            <a:r>
              <a:rPr lang="en-GB" dirty="0">
                <a:latin typeface="Calibri" panose="020F0502020204030204" pitchFamily="34" charset="0"/>
                <a:cs typeface="Calibri" panose="020F0502020204030204" pitchFamily="34" charset="0"/>
              </a:rPr>
              <a:t>Case 1: Effect of the </a:t>
            </a:r>
            <a:r>
              <a:rPr lang="en-GB" b="1" i="1" dirty="0">
                <a:latin typeface="Calibri" panose="020F0502020204030204" pitchFamily="34" charset="0"/>
                <a:cs typeface="Calibri" panose="020F0502020204030204" pitchFamily="34" charset="0"/>
              </a:rPr>
              <a:t>probability of overlooking a hazard</a:t>
            </a:r>
            <a:r>
              <a:rPr lang="en-GB" dirty="0">
                <a:latin typeface="Calibri" panose="020F0502020204030204" pitchFamily="34" charset="0"/>
                <a:cs typeface="Calibri" panose="020F0502020204030204" pitchFamily="34" charset="0"/>
              </a:rPr>
              <a:t> on system safety</a:t>
            </a:r>
          </a:p>
          <a:p>
            <a:pPr lvl="1"/>
            <a:r>
              <a:rPr lang="en-GB" dirty="0">
                <a:latin typeface="Calibri" panose="020F0502020204030204" pitchFamily="34" charset="0"/>
                <a:cs typeface="Calibri" panose="020F0502020204030204" pitchFamily="34" charset="0"/>
              </a:rPr>
              <a:t>Case 2: Effect of </a:t>
            </a:r>
            <a:r>
              <a:rPr lang="en-GB" b="1" i="1" dirty="0">
                <a:latin typeface="Calibri" panose="020F0502020204030204" pitchFamily="34" charset="0"/>
                <a:cs typeface="Calibri" panose="020F0502020204030204" pitchFamily="34" charset="0"/>
              </a:rPr>
              <a:t>duration</a:t>
            </a:r>
            <a:r>
              <a:rPr lang="en-GB" dirty="0">
                <a:latin typeface="Calibri" panose="020F0502020204030204" pitchFamily="34" charset="0"/>
                <a:cs typeface="Calibri" panose="020F0502020204030204" pitchFamily="34" charset="0"/>
              </a:rPr>
              <a:t> of overlooking a hazard on system safety</a:t>
            </a:r>
          </a:p>
          <a:p>
            <a:pPr lvl="1"/>
            <a:r>
              <a:rPr lang="en-GB" dirty="0">
                <a:latin typeface="Calibri" panose="020F0502020204030204" pitchFamily="34" charset="0"/>
                <a:cs typeface="Calibri" panose="020F0502020204030204" pitchFamily="34" charset="0"/>
              </a:rPr>
              <a:t>Case 3: Effect of the rate of accident from the state of </a:t>
            </a:r>
            <a:r>
              <a:rPr lang="en-GB" b="1" i="1" dirty="0">
                <a:latin typeface="Calibri" panose="020F0502020204030204" pitchFamily="34" charset="0"/>
                <a:cs typeface="Calibri" panose="020F0502020204030204" pitchFamily="34" charset="0"/>
              </a:rPr>
              <a:t>late hazard detection</a:t>
            </a:r>
            <a:r>
              <a:rPr lang="en-GB" dirty="0">
                <a:latin typeface="Calibri" panose="020F0502020204030204" pitchFamily="34" charset="0"/>
                <a:cs typeface="Calibri" panose="020F0502020204030204" pitchFamily="34" charset="0"/>
              </a:rPr>
              <a:t> on system safety</a:t>
            </a:r>
          </a:p>
          <a:p>
            <a:r>
              <a:rPr lang="en-GB" b="1" dirty="0">
                <a:latin typeface="Calibri" panose="020F0502020204030204" pitchFamily="34" charset="0"/>
                <a:cs typeface="Calibri" panose="020F0502020204030204" pitchFamily="34" charset="0"/>
              </a:rPr>
              <a:t>Group 2:</a:t>
            </a:r>
            <a:r>
              <a:rPr lang="en-GB" dirty="0">
                <a:latin typeface="Calibri" panose="020F0502020204030204" pitchFamily="34" charset="0"/>
                <a:cs typeface="Calibri" panose="020F0502020204030204" pitchFamily="34" charset="0"/>
              </a:rPr>
              <a:t> Assuming that even when a hazard is immediately detected correctly upon its occurrence, an accident still may occur (with much smaller probability than in Group 1)</a:t>
            </a:r>
          </a:p>
          <a:p>
            <a:pPr lvl="1"/>
            <a:r>
              <a:rPr lang="en-GB" dirty="0">
                <a:latin typeface="Calibri" panose="020F0502020204030204" pitchFamily="34" charset="0"/>
                <a:cs typeface="Calibri" panose="020F0502020204030204" pitchFamily="34" charset="0"/>
              </a:rPr>
              <a:t>Case 4: Effect of the rate of accident on system safety</a:t>
            </a:r>
          </a:p>
          <a:p>
            <a:pPr lvl="1"/>
            <a:r>
              <a:rPr lang="en-GB" dirty="0">
                <a:latin typeface="Calibri" panose="020F0502020204030204" pitchFamily="34" charset="0"/>
                <a:cs typeface="Calibri" panose="020F0502020204030204" pitchFamily="34" charset="0"/>
              </a:rPr>
              <a:t>Case 5: Effect of </a:t>
            </a:r>
            <a:r>
              <a:rPr lang="en-GB" b="1" i="1" dirty="0">
                <a:latin typeface="Calibri" panose="020F0502020204030204" pitchFamily="34" charset="0"/>
                <a:cs typeface="Calibri" panose="020F0502020204030204" pitchFamily="34" charset="0"/>
              </a:rPr>
              <a:t>false alarms</a:t>
            </a:r>
            <a:r>
              <a:rPr lang="en-GB" dirty="0">
                <a:latin typeface="Calibri" panose="020F0502020204030204" pitchFamily="34" charset="0"/>
                <a:cs typeface="Calibri" panose="020F0502020204030204" pitchFamily="34" charset="0"/>
              </a:rPr>
              <a:t> on system safety</a:t>
            </a:r>
          </a:p>
          <a:p>
            <a:pPr lvl="1"/>
            <a:r>
              <a:rPr lang="en-GB" dirty="0">
                <a:latin typeface="Calibri" panose="020F0502020204030204" pitchFamily="34" charset="0"/>
                <a:cs typeface="Calibri" panose="020F0502020204030204" pitchFamily="34" charset="0"/>
              </a:rPr>
              <a:t>Case 6: Combination of case 4 and 5 above</a:t>
            </a:r>
          </a:p>
        </p:txBody>
      </p:sp>
      <p:sp>
        <p:nvSpPr>
          <p:cNvPr id="4" name="Slide Number Placeholder 3">
            <a:extLst>
              <a:ext uri="{FF2B5EF4-FFF2-40B4-BE49-F238E27FC236}">
                <a16:creationId xmlns:a16="http://schemas.microsoft.com/office/drawing/2014/main" id="{3D0768F7-1297-0E89-F19B-69CC56F50F97}"/>
              </a:ext>
            </a:extLst>
          </p:cNvPr>
          <p:cNvSpPr>
            <a:spLocks noGrp="1"/>
          </p:cNvSpPr>
          <p:nvPr>
            <p:ph type="sldNum" sz="quarter" idx="12"/>
          </p:nvPr>
        </p:nvSpPr>
        <p:spPr>
          <a:xfrm>
            <a:off x="9338098" y="6492875"/>
            <a:ext cx="2844800" cy="365125"/>
          </a:xfrm>
        </p:spPr>
        <p:txBody>
          <a:bodyPr/>
          <a:lstStyle/>
          <a:p>
            <a:fld id="{0C62C3F8-564E-4093-A9E6-9DF4B8E45E1C}" type="slidenum">
              <a:rPr lang="en-GB" smtClean="0"/>
              <a:pPr/>
              <a:t>31</a:t>
            </a:fld>
            <a:endParaRPr lang="en-GB" dirty="0"/>
          </a:p>
        </p:txBody>
      </p:sp>
      <p:pic>
        <p:nvPicPr>
          <p:cNvPr id="5" name="Picture 4">
            <a:extLst>
              <a:ext uri="{FF2B5EF4-FFF2-40B4-BE49-F238E27FC236}">
                <a16:creationId xmlns:a16="http://schemas.microsoft.com/office/drawing/2014/main" id="{82FE8155-50B6-E718-CCA1-C26CAF106B4B}"/>
              </a:ext>
            </a:extLst>
          </p:cNvPr>
          <p:cNvPicPr>
            <a:picLocks noChangeAspect="1"/>
          </p:cNvPicPr>
          <p:nvPr/>
        </p:nvPicPr>
        <p:blipFill>
          <a:blip r:embed="rId2"/>
          <a:stretch>
            <a:fillRect/>
          </a:stretch>
        </p:blipFill>
        <p:spPr>
          <a:xfrm>
            <a:off x="8531054" y="5426790"/>
            <a:ext cx="3090940" cy="1371719"/>
          </a:xfrm>
          <a:prstGeom prst="rect">
            <a:avLst/>
          </a:prstGeom>
          <a:ln>
            <a:solidFill>
              <a:schemeClr val="accent1"/>
            </a:solidFill>
          </a:ln>
        </p:spPr>
      </p:pic>
    </p:spTree>
    <p:extLst>
      <p:ext uri="{BB962C8B-B14F-4D97-AF65-F5344CB8AC3E}">
        <p14:creationId xmlns:p14="http://schemas.microsoft.com/office/powerpoint/2010/main" val="249617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816B-4AF4-EE17-D06E-CDDF14428C3D}"/>
              </a:ext>
            </a:extLst>
          </p:cNvPr>
          <p:cNvSpPr>
            <a:spLocks noGrp="1"/>
          </p:cNvSpPr>
          <p:nvPr>
            <p:ph type="title"/>
          </p:nvPr>
        </p:nvSpPr>
        <p:spPr>
          <a:xfrm>
            <a:off x="4007768" y="188640"/>
            <a:ext cx="3554261" cy="936104"/>
          </a:xfrm>
        </p:spPr>
        <p:txBody>
          <a:bodyPr/>
          <a:lstStyle/>
          <a:p>
            <a:r>
              <a:rPr lang="en-GB" dirty="0"/>
              <a:t>Results: Case 1</a:t>
            </a:r>
          </a:p>
        </p:txBody>
      </p:sp>
      <p:sp>
        <p:nvSpPr>
          <p:cNvPr id="4" name="Slide Number Placeholder 3">
            <a:extLst>
              <a:ext uri="{FF2B5EF4-FFF2-40B4-BE49-F238E27FC236}">
                <a16:creationId xmlns:a16="http://schemas.microsoft.com/office/drawing/2014/main" id="{D3CAE35C-750F-6EC3-C510-7790B3537B24}"/>
              </a:ext>
            </a:extLst>
          </p:cNvPr>
          <p:cNvSpPr>
            <a:spLocks noGrp="1"/>
          </p:cNvSpPr>
          <p:nvPr>
            <p:ph type="sldNum" sz="quarter" idx="12"/>
          </p:nvPr>
        </p:nvSpPr>
        <p:spPr>
          <a:xfrm>
            <a:off x="9347200" y="6479394"/>
            <a:ext cx="2844800" cy="365125"/>
          </a:xfrm>
        </p:spPr>
        <p:txBody>
          <a:bodyPr/>
          <a:lstStyle/>
          <a:p>
            <a:fld id="{0C62C3F8-564E-4093-A9E6-9DF4B8E45E1C}" type="slidenum">
              <a:rPr lang="en-GB" smtClean="0"/>
              <a:pPr/>
              <a:t>32</a:t>
            </a:fld>
            <a:endParaRPr lang="en-GB" dirty="0"/>
          </a:p>
        </p:txBody>
      </p:sp>
      <p:pic>
        <p:nvPicPr>
          <p:cNvPr id="5" name="Picture 4" descr="Chart, scatter chart&#10;&#10;Description automatically generated">
            <a:extLst>
              <a:ext uri="{FF2B5EF4-FFF2-40B4-BE49-F238E27FC236}">
                <a16:creationId xmlns:a16="http://schemas.microsoft.com/office/drawing/2014/main" id="{4004EE12-6E1F-1082-8ACC-AF52627543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28" y="1412776"/>
            <a:ext cx="9361040" cy="4602130"/>
          </a:xfrm>
          <a:prstGeom prst="rect">
            <a:avLst/>
          </a:prstGeom>
          <a:noFill/>
          <a:ln>
            <a:noFill/>
          </a:ln>
        </p:spPr>
      </p:pic>
      <p:sp>
        <p:nvSpPr>
          <p:cNvPr id="6" name="Content Placeholder 2">
            <a:extLst>
              <a:ext uri="{FF2B5EF4-FFF2-40B4-BE49-F238E27FC236}">
                <a16:creationId xmlns:a16="http://schemas.microsoft.com/office/drawing/2014/main" id="{829FF582-27AD-8840-99CE-03AD0F9FBE13}"/>
              </a:ext>
            </a:extLst>
          </p:cNvPr>
          <p:cNvSpPr>
            <a:spLocks noGrp="1"/>
          </p:cNvSpPr>
          <p:nvPr>
            <p:ph idx="1"/>
          </p:nvPr>
        </p:nvSpPr>
        <p:spPr>
          <a:xfrm>
            <a:off x="8832304" y="2996952"/>
            <a:ext cx="3096344" cy="3169792"/>
          </a:xfrm>
        </p:spPr>
        <p:txBody>
          <a:bodyPr>
            <a:normAutofit lnSpcReduction="10000"/>
          </a:bodyPr>
          <a:lstStyle/>
          <a:p>
            <a:pPr marL="0" indent="0">
              <a:buNone/>
            </a:pPr>
            <a:r>
              <a:rPr lang="en-GB" sz="2400" b="1" dirty="0"/>
              <a:t>Observations</a:t>
            </a:r>
          </a:p>
          <a:p>
            <a:r>
              <a:rPr lang="en-GB" dirty="0"/>
              <a:t>Intensity of overlooked hazards affects system safety </a:t>
            </a:r>
            <a:r>
              <a:rPr lang="en-GB" b="1" i="1" dirty="0"/>
              <a:t>visibly</a:t>
            </a:r>
          </a:p>
          <a:p>
            <a:r>
              <a:rPr lang="en-GB" dirty="0"/>
              <a:t>Probability of system failure remains low 9000+ hours of operation (i.e., over a year of continuous driving).</a:t>
            </a:r>
          </a:p>
        </p:txBody>
      </p:sp>
      <p:pic>
        <p:nvPicPr>
          <p:cNvPr id="7" name="Picture 6" descr="Diagram&#10;&#10;Description automatically generated">
            <a:extLst>
              <a:ext uri="{FF2B5EF4-FFF2-40B4-BE49-F238E27FC236}">
                <a16:creationId xmlns:a16="http://schemas.microsoft.com/office/drawing/2014/main" id="{3DC0503A-2AB2-EB50-D863-B9FE32EB2AF4}"/>
              </a:ext>
            </a:extLst>
          </p:cNvPr>
          <p:cNvPicPr>
            <a:picLocks noChangeAspect="1"/>
          </p:cNvPicPr>
          <p:nvPr/>
        </p:nvPicPr>
        <p:blipFill rotWithShape="1">
          <a:blip r:embed="rId3">
            <a:extLst>
              <a:ext uri="{28A0092B-C50C-407E-A947-70E740481C1C}">
                <a14:useLocalDpi xmlns:a14="http://schemas.microsoft.com/office/drawing/2010/main" val="0"/>
              </a:ext>
            </a:extLst>
          </a:blip>
          <a:srcRect l="13470" t="32882" r="64009" b="23258"/>
          <a:stretch/>
        </p:blipFill>
        <p:spPr bwMode="auto">
          <a:xfrm>
            <a:off x="9048328" y="188640"/>
            <a:ext cx="1872208" cy="2463433"/>
          </a:xfrm>
          <a:prstGeom prst="rect">
            <a:avLst/>
          </a:prstGeom>
          <a:noFill/>
          <a:ln>
            <a:solidFill>
              <a:schemeClr val="accent1"/>
            </a:solidFill>
          </a:ln>
        </p:spPr>
      </p:pic>
    </p:spTree>
    <p:extLst>
      <p:ext uri="{BB962C8B-B14F-4D97-AF65-F5344CB8AC3E}">
        <p14:creationId xmlns:p14="http://schemas.microsoft.com/office/powerpoint/2010/main" val="242275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5B64-05E7-28AD-82DF-6CC85D0E175B}"/>
              </a:ext>
            </a:extLst>
          </p:cNvPr>
          <p:cNvSpPr>
            <a:spLocks noGrp="1"/>
          </p:cNvSpPr>
          <p:nvPr>
            <p:ph type="title"/>
          </p:nvPr>
        </p:nvSpPr>
        <p:spPr>
          <a:xfrm>
            <a:off x="4007768" y="130523"/>
            <a:ext cx="3528392" cy="936104"/>
          </a:xfrm>
        </p:spPr>
        <p:txBody>
          <a:bodyPr/>
          <a:lstStyle/>
          <a:p>
            <a:r>
              <a:rPr lang="en-GB" dirty="0"/>
              <a:t>Results: Case 2</a:t>
            </a:r>
          </a:p>
        </p:txBody>
      </p:sp>
      <p:sp>
        <p:nvSpPr>
          <p:cNvPr id="4" name="Slide Number Placeholder 3">
            <a:extLst>
              <a:ext uri="{FF2B5EF4-FFF2-40B4-BE49-F238E27FC236}">
                <a16:creationId xmlns:a16="http://schemas.microsoft.com/office/drawing/2014/main" id="{6964782C-B299-0789-4D6F-A33E7EFD57D9}"/>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33</a:t>
            </a:fld>
            <a:endParaRPr lang="en-GB" dirty="0"/>
          </a:p>
        </p:txBody>
      </p:sp>
      <p:pic>
        <p:nvPicPr>
          <p:cNvPr id="5" name="Content Placeholder 4" descr="Chart, line chart&#10;&#10;Description automatically generated">
            <a:extLst>
              <a:ext uri="{FF2B5EF4-FFF2-40B4-BE49-F238E27FC236}">
                <a16:creationId xmlns:a16="http://schemas.microsoft.com/office/drawing/2014/main" id="{A2A934E4-56C6-513F-9952-6D2F5D0F2E1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147" y="1700808"/>
            <a:ext cx="9481397" cy="4680520"/>
          </a:xfrm>
          <a:prstGeom prst="rect">
            <a:avLst/>
          </a:prstGeom>
          <a:noFill/>
          <a:ln>
            <a:noFill/>
          </a:ln>
        </p:spPr>
      </p:pic>
      <p:sp>
        <p:nvSpPr>
          <p:cNvPr id="6" name="Content Placeholder 2">
            <a:extLst>
              <a:ext uri="{FF2B5EF4-FFF2-40B4-BE49-F238E27FC236}">
                <a16:creationId xmlns:a16="http://schemas.microsoft.com/office/drawing/2014/main" id="{14AF5867-1017-F4F3-A441-A5FE3329828F}"/>
              </a:ext>
            </a:extLst>
          </p:cNvPr>
          <p:cNvSpPr txBox="1">
            <a:spLocks/>
          </p:cNvSpPr>
          <p:nvPr/>
        </p:nvSpPr>
        <p:spPr>
          <a:xfrm>
            <a:off x="8904312" y="2961414"/>
            <a:ext cx="3096344" cy="356366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Observations</a:t>
            </a:r>
          </a:p>
          <a:p>
            <a:r>
              <a:rPr lang="en-GB" dirty="0"/>
              <a:t>Duration of overlooked hazards does not matter</a:t>
            </a:r>
          </a:p>
          <a:p>
            <a:pPr lvl="1"/>
            <a:r>
              <a:rPr lang="en-GB" dirty="0"/>
              <a:t>For the chosen range of variation, of course (derived from the Lyft dataset)</a:t>
            </a:r>
          </a:p>
          <a:p>
            <a:r>
              <a:rPr lang="en-GB" dirty="0"/>
              <a:t>Probability of system failure remains low (~1.5%) after 9000+ hours of operation</a:t>
            </a:r>
          </a:p>
        </p:txBody>
      </p:sp>
      <p:pic>
        <p:nvPicPr>
          <p:cNvPr id="8" name="Picture 7" descr="Diagram&#10;&#10;Description automatically generated">
            <a:extLst>
              <a:ext uri="{FF2B5EF4-FFF2-40B4-BE49-F238E27FC236}">
                <a16:creationId xmlns:a16="http://schemas.microsoft.com/office/drawing/2014/main" id="{6EC87479-90F5-A804-71E2-9AC0FF1F6B5E}"/>
              </a:ext>
            </a:extLst>
          </p:cNvPr>
          <p:cNvPicPr>
            <a:picLocks noChangeAspect="1"/>
          </p:cNvPicPr>
          <p:nvPr/>
        </p:nvPicPr>
        <p:blipFill rotWithShape="1">
          <a:blip r:embed="rId3">
            <a:extLst>
              <a:ext uri="{28A0092B-C50C-407E-A947-70E740481C1C}">
                <a14:useLocalDpi xmlns:a14="http://schemas.microsoft.com/office/drawing/2010/main" val="0"/>
              </a:ext>
            </a:extLst>
          </a:blip>
          <a:srcRect l="28878" t="59198" r="30819" b="9223"/>
          <a:stretch/>
        </p:blipFill>
        <p:spPr bwMode="auto">
          <a:xfrm>
            <a:off x="8544272" y="188640"/>
            <a:ext cx="3264363" cy="1728192"/>
          </a:xfrm>
          <a:prstGeom prst="rect">
            <a:avLst/>
          </a:prstGeom>
          <a:noFill/>
          <a:ln>
            <a:noFill/>
          </a:ln>
        </p:spPr>
      </p:pic>
    </p:spTree>
    <p:extLst>
      <p:ext uri="{BB962C8B-B14F-4D97-AF65-F5344CB8AC3E}">
        <p14:creationId xmlns:p14="http://schemas.microsoft.com/office/powerpoint/2010/main" val="231380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5B64-05E7-28AD-82DF-6CC85D0E175B}"/>
              </a:ext>
            </a:extLst>
          </p:cNvPr>
          <p:cNvSpPr>
            <a:spLocks noGrp="1"/>
          </p:cNvSpPr>
          <p:nvPr>
            <p:ph type="title"/>
          </p:nvPr>
        </p:nvSpPr>
        <p:spPr>
          <a:xfrm>
            <a:off x="4079776" y="239223"/>
            <a:ext cx="3528392" cy="936104"/>
          </a:xfrm>
        </p:spPr>
        <p:txBody>
          <a:bodyPr/>
          <a:lstStyle/>
          <a:p>
            <a:r>
              <a:rPr lang="en-GB" dirty="0"/>
              <a:t>Results: Case 3</a:t>
            </a:r>
          </a:p>
        </p:txBody>
      </p:sp>
      <p:sp>
        <p:nvSpPr>
          <p:cNvPr id="4" name="Slide Number Placeholder 3">
            <a:extLst>
              <a:ext uri="{FF2B5EF4-FFF2-40B4-BE49-F238E27FC236}">
                <a16:creationId xmlns:a16="http://schemas.microsoft.com/office/drawing/2014/main" id="{6964782C-B299-0789-4D6F-A33E7EFD57D9}"/>
              </a:ext>
            </a:extLst>
          </p:cNvPr>
          <p:cNvSpPr>
            <a:spLocks noGrp="1"/>
          </p:cNvSpPr>
          <p:nvPr>
            <p:ph type="sldNum" sz="quarter" idx="12"/>
          </p:nvPr>
        </p:nvSpPr>
        <p:spPr>
          <a:xfrm>
            <a:off x="9323476" y="6492875"/>
            <a:ext cx="2844800" cy="365125"/>
          </a:xfrm>
        </p:spPr>
        <p:txBody>
          <a:bodyPr/>
          <a:lstStyle/>
          <a:p>
            <a:fld id="{0C62C3F8-564E-4093-A9E6-9DF4B8E45E1C}" type="slidenum">
              <a:rPr lang="en-GB" smtClean="0"/>
              <a:pPr/>
              <a:t>34</a:t>
            </a:fld>
            <a:endParaRPr lang="en-GB" dirty="0"/>
          </a:p>
        </p:txBody>
      </p:sp>
      <p:sp>
        <p:nvSpPr>
          <p:cNvPr id="6" name="Content Placeholder 2">
            <a:extLst>
              <a:ext uri="{FF2B5EF4-FFF2-40B4-BE49-F238E27FC236}">
                <a16:creationId xmlns:a16="http://schemas.microsoft.com/office/drawing/2014/main" id="{14AF5867-1017-F4F3-A441-A5FE3329828F}"/>
              </a:ext>
            </a:extLst>
          </p:cNvPr>
          <p:cNvSpPr txBox="1">
            <a:spLocks/>
          </p:cNvSpPr>
          <p:nvPr/>
        </p:nvSpPr>
        <p:spPr>
          <a:xfrm>
            <a:off x="7968208" y="2929207"/>
            <a:ext cx="3096344" cy="35636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Observations</a:t>
            </a:r>
          </a:p>
          <a:p>
            <a:r>
              <a:rPr lang="en-GB" dirty="0"/>
              <a:t>The rate of accident from late detection of hazards affects visibly the probability of accident for a mission of given size. </a:t>
            </a:r>
          </a:p>
          <a:p>
            <a:r>
              <a:rPr lang="en-GB" dirty="0"/>
              <a:t>System safety remains good (&lt; 4%) after 9000+ hours of operation.</a:t>
            </a:r>
          </a:p>
        </p:txBody>
      </p:sp>
      <p:pic>
        <p:nvPicPr>
          <p:cNvPr id="8" name="Content Placeholder 7" descr="Diagram&#10;&#10;Description automatically generated">
            <a:extLst>
              <a:ext uri="{FF2B5EF4-FFF2-40B4-BE49-F238E27FC236}">
                <a16:creationId xmlns:a16="http://schemas.microsoft.com/office/drawing/2014/main" id="{135A2167-A810-7CFF-3ED0-8FD170FA7D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74" y="1183259"/>
            <a:ext cx="7546760" cy="5282732"/>
          </a:xfrm>
          <a:prstGeom prst="rect">
            <a:avLst/>
          </a:prstGeom>
          <a:noFill/>
          <a:ln>
            <a:noFill/>
          </a:ln>
        </p:spPr>
      </p:pic>
      <p:pic>
        <p:nvPicPr>
          <p:cNvPr id="7" name="Picture 6" descr="Diagram&#10;&#10;Description automatically generated">
            <a:extLst>
              <a:ext uri="{FF2B5EF4-FFF2-40B4-BE49-F238E27FC236}">
                <a16:creationId xmlns:a16="http://schemas.microsoft.com/office/drawing/2014/main" id="{199972B9-8D67-E796-B7BF-65D713FD6DC1}"/>
              </a:ext>
            </a:extLst>
          </p:cNvPr>
          <p:cNvPicPr>
            <a:picLocks noChangeAspect="1"/>
          </p:cNvPicPr>
          <p:nvPr/>
        </p:nvPicPr>
        <p:blipFill rotWithShape="1">
          <a:blip r:embed="rId3">
            <a:extLst>
              <a:ext uri="{28A0092B-C50C-407E-A947-70E740481C1C}">
                <a14:useLocalDpi xmlns:a14="http://schemas.microsoft.com/office/drawing/2010/main" val="0"/>
              </a:ext>
            </a:extLst>
          </a:blip>
          <a:srcRect l="67996" t="52181" r="7112" b="10977"/>
          <a:stretch/>
        </p:blipFill>
        <p:spPr bwMode="auto">
          <a:xfrm>
            <a:off x="8328248" y="224644"/>
            <a:ext cx="2232248" cy="2232248"/>
          </a:xfrm>
          <a:prstGeom prst="rect">
            <a:avLst/>
          </a:prstGeom>
          <a:noFill/>
          <a:ln>
            <a:solidFill>
              <a:schemeClr val="accent1"/>
            </a:solidFill>
          </a:ln>
        </p:spPr>
      </p:pic>
    </p:spTree>
    <p:extLst>
      <p:ext uri="{BB962C8B-B14F-4D97-AF65-F5344CB8AC3E}">
        <p14:creationId xmlns:p14="http://schemas.microsoft.com/office/powerpoint/2010/main" val="3157901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5B64-05E7-28AD-82DF-6CC85D0E175B}"/>
              </a:ext>
            </a:extLst>
          </p:cNvPr>
          <p:cNvSpPr>
            <a:spLocks noGrp="1"/>
          </p:cNvSpPr>
          <p:nvPr>
            <p:ph type="title"/>
          </p:nvPr>
        </p:nvSpPr>
        <p:spPr>
          <a:xfrm>
            <a:off x="567267" y="908720"/>
            <a:ext cx="3528392" cy="936104"/>
          </a:xfrm>
        </p:spPr>
        <p:txBody>
          <a:bodyPr/>
          <a:lstStyle/>
          <a:p>
            <a:r>
              <a:rPr lang="en-GB" dirty="0"/>
              <a:t>Results: Case 4</a:t>
            </a:r>
          </a:p>
        </p:txBody>
      </p:sp>
      <p:sp>
        <p:nvSpPr>
          <p:cNvPr id="4" name="Slide Number Placeholder 3">
            <a:extLst>
              <a:ext uri="{FF2B5EF4-FFF2-40B4-BE49-F238E27FC236}">
                <a16:creationId xmlns:a16="http://schemas.microsoft.com/office/drawing/2014/main" id="{6964782C-B299-0789-4D6F-A33E7EFD57D9}"/>
              </a:ext>
            </a:extLst>
          </p:cNvPr>
          <p:cNvSpPr>
            <a:spLocks noGrp="1"/>
          </p:cNvSpPr>
          <p:nvPr>
            <p:ph type="sldNum" sz="quarter" idx="12"/>
          </p:nvPr>
        </p:nvSpPr>
        <p:spPr>
          <a:xfrm>
            <a:off x="9333700" y="6492875"/>
            <a:ext cx="2844800" cy="365125"/>
          </a:xfrm>
        </p:spPr>
        <p:txBody>
          <a:bodyPr/>
          <a:lstStyle/>
          <a:p>
            <a:fld id="{0C62C3F8-564E-4093-A9E6-9DF4B8E45E1C}" type="slidenum">
              <a:rPr lang="en-GB" smtClean="0"/>
              <a:pPr/>
              <a:t>35</a:t>
            </a:fld>
            <a:endParaRPr lang="en-GB" dirty="0"/>
          </a:p>
        </p:txBody>
      </p:sp>
      <p:sp>
        <p:nvSpPr>
          <p:cNvPr id="6" name="Content Placeholder 2">
            <a:extLst>
              <a:ext uri="{FF2B5EF4-FFF2-40B4-BE49-F238E27FC236}">
                <a16:creationId xmlns:a16="http://schemas.microsoft.com/office/drawing/2014/main" id="{14AF5867-1017-F4F3-A441-A5FE3329828F}"/>
              </a:ext>
            </a:extLst>
          </p:cNvPr>
          <p:cNvSpPr txBox="1">
            <a:spLocks/>
          </p:cNvSpPr>
          <p:nvPr/>
        </p:nvSpPr>
        <p:spPr>
          <a:xfrm>
            <a:off x="8933011" y="660227"/>
            <a:ext cx="3096344" cy="58326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Observations</a:t>
            </a:r>
          </a:p>
          <a:p>
            <a:r>
              <a:rPr lang="en-GB" dirty="0"/>
              <a:t>Even a tiny rate (10</a:t>
            </a:r>
            <a:r>
              <a:rPr lang="en-GB" baseline="30000" dirty="0"/>
              <a:t>-6</a:t>
            </a:r>
            <a:r>
              <a:rPr lang="en-GB" dirty="0"/>
              <a:t>) of accident from the state of correctly perceived hazard has a dramatic detrimental effect on system safety. </a:t>
            </a:r>
          </a:p>
          <a:p>
            <a:r>
              <a:rPr lang="en-GB" dirty="0"/>
              <a:t>AV safety becomes </a:t>
            </a:r>
            <a:r>
              <a:rPr lang="en-GB" b="1" i="1" dirty="0"/>
              <a:t>grossly inadequate</a:t>
            </a:r>
            <a:r>
              <a:rPr lang="en-GB" dirty="0"/>
              <a:t>: probability of accident reaches very significant values even for modest number of hours on the road </a:t>
            </a:r>
          </a:p>
          <a:p>
            <a:r>
              <a:rPr lang="en-GB" dirty="0"/>
              <a:t>After 9000+ hours of operation the probability of accident reaches 0.8 and approaches 1.0 for rate of accident of 10</a:t>
            </a:r>
            <a:r>
              <a:rPr lang="en-GB" baseline="30000" dirty="0"/>
              <a:t>-5 </a:t>
            </a:r>
            <a:r>
              <a:rPr lang="en-GB" dirty="0"/>
              <a:t>and 10</a:t>
            </a:r>
            <a:r>
              <a:rPr lang="en-GB" baseline="30000" dirty="0"/>
              <a:t>-6</a:t>
            </a:r>
            <a:r>
              <a:rPr lang="en-GB" dirty="0"/>
              <a:t>, respectively. </a:t>
            </a:r>
          </a:p>
          <a:p>
            <a:r>
              <a:rPr lang="en-GB" dirty="0"/>
              <a:t>This case models the impact of “safety monitors” on AV safety. Monitors must be very reliable indeed.</a:t>
            </a:r>
          </a:p>
        </p:txBody>
      </p:sp>
      <p:pic>
        <p:nvPicPr>
          <p:cNvPr id="9" name="Picture 8" descr="Chart, scatter chart&#10;&#10;Description automatically generated">
            <a:extLst>
              <a:ext uri="{FF2B5EF4-FFF2-40B4-BE49-F238E27FC236}">
                <a16:creationId xmlns:a16="http://schemas.microsoft.com/office/drawing/2014/main" id="{5584BA14-8B9B-4E79-6017-6B8E18FCAE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50" y="2188461"/>
            <a:ext cx="8941515" cy="4032448"/>
          </a:xfrm>
          <a:prstGeom prst="rect">
            <a:avLst/>
          </a:prstGeom>
          <a:noFill/>
          <a:ln>
            <a:noFill/>
          </a:ln>
        </p:spPr>
      </p:pic>
      <p:pic>
        <p:nvPicPr>
          <p:cNvPr id="3" name="Picture 2">
            <a:extLst>
              <a:ext uri="{FF2B5EF4-FFF2-40B4-BE49-F238E27FC236}">
                <a16:creationId xmlns:a16="http://schemas.microsoft.com/office/drawing/2014/main" id="{BEC82E4A-F49D-E859-7467-A5FCD16CA142}"/>
              </a:ext>
            </a:extLst>
          </p:cNvPr>
          <p:cNvPicPr>
            <a:picLocks noChangeAspect="1"/>
          </p:cNvPicPr>
          <p:nvPr/>
        </p:nvPicPr>
        <p:blipFill>
          <a:blip r:embed="rId3"/>
          <a:stretch>
            <a:fillRect/>
          </a:stretch>
        </p:blipFill>
        <p:spPr>
          <a:xfrm>
            <a:off x="4944572" y="332656"/>
            <a:ext cx="3737302" cy="1658566"/>
          </a:xfrm>
          <a:prstGeom prst="rect">
            <a:avLst/>
          </a:prstGeom>
          <a:ln>
            <a:solidFill>
              <a:schemeClr val="accent1"/>
            </a:solidFill>
          </a:ln>
        </p:spPr>
      </p:pic>
    </p:spTree>
    <p:extLst>
      <p:ext uri="{BB962C8B-B14F-4D97-AF65-F5344CB8AC3E}">
        <p14:creationId xmlns:p14="http://schemas.microsoft.com/office/powerpoint/2010/main" val="2954171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5B64-05E7-28AD-82DF-6CC85D0E175B}"/>
              </a:ext>
            </a:extLst>
          </p:cNvPr>
          <p:cNvSpPr>
            <a:spLocks noGrp="1"/>
          </p:cNvSpPr>
          <p:nvPr>
            <p:ph type="title"/>
          </p:nvPr>
        </p:nvSpPr>
        <p:spPr>
          <a:xfrm>
            <a:off x="4079776" y="188640"/>
            <a:ext cx="3528392" cy="936104"/>
          </a:xfrm>
        </p:spPr>
        <p:txBody>
          <a:bodyPr/>
          <a:lstStyle/>
          <a:p>
            <a:r>
              <a:rPr lang="en-GB" dirty="0"/>
              <a:t>Results: Case 5</a:t>
            </a:r>
          </a:p>
        </p:txBody>
      </p:sp>
      <p:sp>
        <p:nvSpPr>
          <p:cNvPr id="4" name="Slide Number Placeholder 3">
            <a:extLst>
              <a:ext uri="{FF2B5EF4-FFF2-40B4-BE49-F238E27FC236}">
                <a16:creationId xmlns:a16="http://schemas.microsoft.com/office/drawing/2014/main" id="{6964782C-B299-0789-4D6F-A33E7EFD57D9}"/>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36</a:t>
            </a:fld>
            <a:endParaRPr lang="en-GB" dirty="0"/>
          </a:p>
        </p:txBody>
      </p:sp>
      <p:sp>
        <p:nvSpPr>
          <p:cNvPr id="6" name="Content Placeholder 2">
            <a:extLst>
              <a:ext uri="{FF2B5EF4-FFF2-40B4-BE49-F238E27FC236}">
                <a16:creationId xmlns:a16="http://schemas.microsoft.com/office/drawing/2014/main" id="{14AF5867-1017-F4F3-A441-A5FE3329828F}"/>
              </a:ext>
            </a:extLst>
          </p:cNvPr>
          <p:cNvSpPr txBox="1">
            <a:spLocks/>
          </p:cNvSpPr>
          <p:nvPr/>
        </p:nvSpPr>
        <p:spPr>
          <a:xfrm>
            <a:off x="9149607" y="1844824"/>
            <a:ext cx="2844800" cy="1837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Observations</a:t>
            </a:r>
          </a:p>
          <a:p>
            <a:r>
              <a:rPr lang="en-GB" dirty="0"/>
              <a:t>The intensity of </a:t>
            </a:r>
            <a:r>
              <a:rPr lang="en-GB" b="1" i="1" dirty="0"/>
              <a:t>false alarms “does not matter”</a:t>
            </a:r>
            <a:r>
              <a:rPr lang="en-GB" dirty="0"/>
              <a:t> much.</a:t>
            </a:r>
          </a:p>
        </p:txBody>
      </p:sp>
      <p:pic>
        <p:nvPicPr>
          <p:cNvPr id="7" name="Picture 6" descr="Chart&#10;&#10;Description automatically generated">
            <a:extLst>
              <a:ext uri="{FF2B5EF4-FFF2-40B4-BE49-F238E27FC236}">
                <a16:creationId xmlns:a16="http://schemas.microsoft.com/office/drawing/2014/main" id="{A4A2E6EA-2126-177E-8F51-0F8066FBFC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99" y="1484784"/>
            <a:ext cx="9073008" cy="4095455"/>
          </a:xfrm>
          <a:prstGeom prst="rect">
            <a:avLst/>
          </a:prstGeom>
          <a:noFill/>
          <a:ln>
            <a:noFill/>
          </a:ln>
        </p:spPr>
      </p:pic>
    </p:spTree>
    <p:extLst>
      <p:ext uri="{BB962C8B-B14F-4D97-AF65-F5344CB8AC3E}">
        <p14:creationId xmlns:p14="http://schemas.microsoft.com/office/powerpoint/2010/main" val="94738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5B64-05E7-28AD-82DF-6CC85D0E175B}"/>
              </a:ext>
            </a:extLst>
          </p:cNvPr>
          <p:cNvSpPr>
            <a:spLocks noGrp="1"/>
          </p:cNvSpPr>
          <p:nvPr>
            <p:ph type="title"/>
          </p:nvPr>
        </p:nvSpPr>
        <p:spPr>
          <a:xfrm>
            <a:off x="3871379" y="165782"/>
            <a:ext cx="3528392" cy="936104"/>
          </a:xfrm>
        </p:spPr>
        <p:txBody>
          <a:bodyPr/>
          <a:lstStyle/>
          <a:p>
            <a:r>
              <a:rPr lang="en-GB" dirty="0"/>
              <a:t>Results: Case 6</a:t>
            </a:r>
          </a:p>
        </p:txBody>
      </p:sp>
      <p:sp>
        <p:nvSpPr>
          <p:cNvPr id="4" name="Slide Number Placeholder 3">
            <a:extLst>
              <a:ext uri="{FF2B5EF4-FFF2-40B4-BE49-F238E27FC236}">
                <a16:creationId xmlns:a16="http://schemas.microsoft.com/office/drawing/2014/main" id="{6964782C-B299-0789-4D6F-A33E7EFD57D9}"/>
              </a:ext>
            </a:extLst>
          </p:cNvPr>
          <p:cNvSpPr>
            <a:spLocks noGrp="1"/>
          </p:cNvSpPr>
          <p:nvPr>
            <p:ph type="sldNum" sz="quarter" idx="12"/>
          </p:nvPr>
        </p:nvSpPr>
        <p:spPr>
          <a:xfrm>
            <a:off x="9347200" y="6475536"/>
            <a:ext cx="2844800" cy="365125"/>
          </a:xfrm>
        </p:spPr>
        <p:txBody>
          <a:bodyPr/>
          <a:lstStyle/>
          <a:p>
            <a:fld id="{0C62C3F8-564E-4093-A9E6-9DF4B8E45E1C}" type="slidenum">
              <a:rPr lang="en-GB" smtClean="0"/>
              <a:pPr/>
              <a:t>37</a:t>
            </a:fld>
            <a:endParaRPr lang="en-GB" dirty="0"/>
          </a:p>
        </p:txBody>
      </p:sp>
      <p:sp>
        <p:nvSpPr>
          <p:cNvPr id="6" name="Content Placeholder 2">
            <a:extLst>
              <a:ext uri="{FF2B5EF4-FFF2-40B4-BE49-F238E27FC236}">
                <a16:creationId xmlns:a16="http://schemas.microsoft.com/office/drawing/2014/main" id="{14AF5867-1017-F4F3-A441-A5FE3329828F}"/>
              </a:ext>
            </a:extLst>
          </p:cNvPr>
          <p:cNvSpPr txBox="1">
            <a:spLocks/>
          </p:cNvSpPr>
          <p:nvPr/>
        </p:nvSpPr>
        <p:spPr>
          <a:xfrm>
            <a:off x="7392144" y="1628800"/>
            <a:ext cx="4608512" cy="29523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Observations</a:t>
            </a:r>
          </a:p>
          <a:p>
            <a:r>
              <a:rPr lang="en-GB" dirty="0"/>
              <a:t>The combination of false alarms and non-zero rate of accidents from correctly detected hazards does not really show anything new:</a:t>
            </a:r>
          </a:p>
          <a:p>
            <a:pPr lvl="1"/>
            <a:r>
              <a:rPr lang="en-GB" b="1" i="1" dirty="0"/>
              <a:t>false alarms “do not matter”.</a:t>
            </a:r>
            <a:r>
              <a:rPr lang="en-GB" dirty="0"/>
              <a:t> </a:t>
            </a:r>
          </a:p>
          <a:p>
            <a:pPr lvl="1"/>
            <a:r>
              <a:rPr lang="en-GB" dirty="0"/>
              <a:t>Even a small values of the rate of accidents upon correct detection of accidents has a dramatic detrimental effect on AV safety.</a:t>
            </a:r>
          </a:p>
        </p:txBody>
      </p:sp>
      <p:pic>
        <p:nvPicPr>
          <p:cNvPr id="8" name="Picture 7" descr="Chart&#10;&#10;Description automatically generated">
            <a:extLst>
              <a:ext uri="{FF2B5EF4-FFF2-40B4-BE49-F238E27FC236}">
                <a16:creationId xmlns:a16="http://schemas.microsoft.com/office/drawing/2014/main" id="{8B612E09-6202-472D-D3B1-933ADA794D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778" y="1268760"/>
            <a:ext cx="7123358" cy="5234854"/>
          </a:xfrm>
          <a:prstGeom prst="rect">
            <a:avLst/>
          </a:prstGeom>
          <a:noFill/>
          <a:ln>
            <a:noFill/>
          </a:ln>
        </p:spPr>
      </p:pic>
    </p:spTree>
    <p:extLst>
      <p:ext uri="{BB962C8B-B14F-4D97-AF65-F5344CB8AC3E}">
        <p14:creationId xmlns:p14="http://schemas.microsoft.com/office/powerpoint/2010/main" val="531387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99C3-0A05-F28A-6A05-D414C67D1E5E}"/>
              </a:ext>
            </a:extLst>
          </p:cNvPr>
          <p:cNvSpPr>
            <a:spLocks noGrp="1"/>
          </p:cNvSpPr>
          <p:nvPr>
            <p:ph type="title"/>
          </p:nvPr>
        </p:nvSpPr>
        <p:spPr>
          <a:xfrm>
            <a:off x="4161105" y="268004"/>
            <a:ext cx="6696744" cy="936104"/>
          </a:xfrm>
        </p:spPr>
        <p:txBody>
          <a:bodyPr>
            <a:normAutofit fontScale="90000"/>
          </a:bodyPr>
          <a:lstStyle/>
          <a:p>
            <a:r>
              <a:rPr lang="en-GB" dirty="0"/>
              <a:t>Study 2: A model of intersection (and “free” driving between intersections)</a:t>
            </a:r>
          </a:p>
        </p:txBody>
      </p:sp>
      <p:sp>
        <p:nvSpPr>
          <p:cNvPr id="3" name="Content Placeholder 2">
            <a:extLst>
              <a:ext uri="{FF2B5EF4-FFF2-40B4-BE49-F238E27FC236}">
                <a16:creationId xmlns:a16="http://schemas.microsoft.com/office/drawing/2014/main" id="{816C1EEE-C6DF-18AC-8F34-6A3CA5729617}"/>
              </a:ext>
            </a:extLst>
          </p:cNvPr>
          <p:cNvSpPr>
            <a:spLocks noGrp="1"/>
          </p:cNvSpPr>
          <p:nvPr>
            <p:ph idx="1"/>
          </p:nvPr>
        </p:nvSpPr>
        <p:spPr>
          <a:xfrm>
            <a:off x="0" y="1196752"/>
            <a:ext cx="8544272" cy="5515598"/>
          </a:xfrm>
        </p:spPr>
        <p:txBody>
          <a:bodyPr>
            <a:normAutofit fontScale="92500" lnSpcReduction="10000"/>
          </a:bodyPr>
          <a:lstStyle/>
          <a:p>
            <a:r>
              <a:rPr lang="en-GB" dirty="0"/>
              <a:t>This extension is important as it </a:t>
            </a:r>
            <a:r>
              <a:rPr lang="en-GB" b="1" i="1" dirty="0"/>
              <a:t>accounts for ODD</a:t>
            </a:r>
            <a:r>
              <a:rPr lang="en-GB" dirty="0"/>
              <a:t>, mentioned earlier. </a:t>
            </a:r>
          </a:p>
          <a:p>
            <a:pPr lvl="1"/>
            <a:r>
              <a:rPr lang="en-GB" dirty="0"/>
              <a:t>The work shows that a complex model with ODD can be constructed, parameterised using publicly available datasets, and solved.</a:t>
            </a:r>
          </a:p>
          <a:p>
            <a:r>
              <a:rPr lang="en-GB" dirty="0"/>
              <a:t>Operates at a </a:t>
            </a:r>
            <a:r>
              <a:rPr lang="en-GB" b="1" i="1" dirty="0"/>
              <a:t>more detailed</a:t>
            </a:r>
            <a:r>
              <a:rPr lang="en-GB" dirty="0"/>
              <a:t> level of abstraction than the basic model</a:t>
            </a:r>
          </a:p>
          <a:p>
            <a:pPr lvl="1"/>
            <a:r>
              <a:rPr lang="en-GB" dirty="0"/>
              <a:t>Discriminates between different types of road hazards</a:t>
            </a:r>
          </a:p>
          <a:p>
            <a:pPr lvl="2"/>
            <a:r>
              <a:rPr lang="en-GB" dirty="0"/>
              <a:t>Intersection/”Free driving”</a:t>
            </a:r>
          </a:p>
          <a:p>
            <a:pPr lvl="2"/>
            <a:r>
              <a:rPr lang="en-GB" dirty="0"/>
              <a:t>Driving “fast” vs. driving “slow”</a:t>
            </a:r>
          </a:p>
          <a:p>
            <a:pPr lvl="1"/>
            <a:r>
              <a:rPr lang="en-GB" dirty="0"/>
              <a:t>Discriminate between vehicle “braking” and “not braking”</a:t>
            </a:r>
          </a:p>
          <a:p>
            <a:pPr lvl="2"/>
            <a:r>
              <a:rPr lang="en-GB" dirty="0"/>
              <a:t>“braking” is used as a proxy for </a:t>
            </a:r>
            <a:r>
              <a:rPr lang="en-GB" b="1" i="1" dirty="0"/>
              <a:t>road hazards</a:t>
            </a:r>
            <a:r>
              <a:rPr lang="en-GB" dirty="0"/>
              <a:t> occurrence</a:t>
            </a:r>
          </a:p>
          <a:p>
            <a:r>
              <a:rPr lang="en-GB" dirty="0"/>
              <a:t>Accounts for:</a:t>
            </a:r>
          </a:p>
          <a:p>
            <a:pPr lvl="1"/>
            <a:r>
              <a:rPr lang="en-GB" b="1" i="1" dirty="0"/>
              <a:t>Failure </a:t>
            </a:r>
            <a:r>
              <a:rPr lang="en-GB" dirty="0"/>
              <a:t>of perception system:</a:t>
            </a:r>
          </a:p>
          <a:p>
            <a:pPr lvl="2"/>
            <a:r>
              <a:rPr lang="en-GB" dirty="0"/>
              <a:t>Omission failure (overlooking road hazards) may be temporal (hazards may eventually be detected correctly, but with a delay)</a:t>
            </a:r>
          </a:p>
          <a:p>
            <a:pPr lvl="2"/>
            <a:r>
              <a:rPr lang="en-GB" dirty="0"/>
              <a:t>Rate of failure when road hazard is overlooked is likely larger than if the hazard is detected (the same assumption as in Study 1)</a:t>
            </a:r>
          </a:p>
          <a:p>
            <a:pPr lvl="1"/>
            <a:r>
              <a:rPr lang="en-GB" b="1" i="1" dirty="0"/>
              <a:t>Failures of safety monitors</a:t>
            </a:r>
            <a:r>
              <a:rPr lang="en-GB" dirty="0"/>
              <a:t> are taken into account as in Study 1.</a:t>
            </a:r>
          </a:p>
          <a:p>
            <a:pPr lvl="1"/>
            <a:r>
              <a:rPr lang="en-GB" dirty="0"/>
              <a:t>False alarms are NOT used in the model.</a:t>
            </a:r>
          </a:p>
        </p:txBody>
      </p:sp>
      <p:sp>
        <p:nvSpPr>
          <p:cNvPr id="4" name="Slide Number Placeholder 3">
            <a:extLst>
              <a:ext uri="{FF2B5EF4-FFF2-40B4-BE49-F238E27FC236}">
                <a16:creationId xmlns:a16="http://schemas.microsoft.com/office/drawing/2014/main" id="{E10A9A77-2CF0-E2AA-DBBE-7F36D9DE4B77}"/>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38</a:t>
            </a:fld>
            <a:endParaRPr lang="en-GB" dirty="0"/>
          </a:p>
        </p:txBody>
      </p:sp>
      <p:pic>
        <p:nvPicPr>
          <p:cNvPr id="6" name="Picture 5">
            <a:extLst>
              <a:ext uri="{FF2B5EF4-FFF2-40B4-BE49-F238E27FC236}">
                <a16:creationId xmlns:a16="http://schemas.microsoft.com/office/drawing/2014/main" id="{EE9FFD4B-82CF-CB95-14E3-5E724290FBD0}"/>
              </a:ext>
            </a:extLst>
          </p:cNvPr>
          <p:cNvPicPr>
            <a:picLocks noChangeAspect="1"/>
          </p:cNvPicPr>
          <p:nvPr/>
        </p:nvPicPr>
        <p:blipFill>
          <a:blip r:embed="rId2"/>
          <a:stretch>
            <a:fillRect/>
          </a:stretch>
        </p:blipFill>
        <p:spPr>
          <a:xfrm>
            <a:off x="8544272" y="2204864"/>
            <a:ext cx="3647728" cy="4104456"/>
          </a:xfrm>
          <a:prstGeom prst="rect">
            <a:avLst/>
          </a:prstGeom>
        </p:spPr>
      </p:pic>
    </p:spTree>
    <p:extLst>
      <p:ext uri="{BB962C8B-B14F-4D97-AF65-F5344CB8AC3E}">
        <p14:creationId xmlns:p14="http://schemas.microsoft.com/office/powerpoint/2010/main" val="4293717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F670-1CFF-1C3A-FB18-028DE97E4E67}"/>
              </a:ext>
            </a:extLst>
          </p:cNvPr>
          <p:cNvSpPr>
            <a:spLocks noGrp="1"/>
          </p:cNvSpPr>
          <p:nvPr>
            <p:ph type="title"/>
          </p:nvPr>
        </p:nvSpPr>
        <p:spPr>
          <a:xfrm>
            <a:off x="3829897" y="71654"/>
            <a:ext cx="2376264" cy="936104"/>
          </a:xfrm>
        </p:spPr>
        <p:txBody>
          <a:bodyPr/>
          <a:lstStyle/>
          <a:p>
            <a:r>
              <a:rPr lang="en-GB" dirty="0"/>
              <a:t>The Model</a:t>
            </a:r>
          </a:p>
        </p:txBody>
      </p:sp>
      <p:sp>
        <p:nvSpPr>
          <p:cNvPr id="3" name="Content Placeholder 2">
            <a:extLst>
              <a:ext uri="{FF2B5EF4-FFF2-40B4-BE49-F238E27FC236}">
                <a16:creationId xmlns:a16="http://schemas.microsoft.com/office/drawing/2014/main" id="{E7EC8596-D739-0D79-6A24-64D770C53672}"/>
              </a:ext>
            </a:extLst>
          </p:cNvPr>
          <p:cNvSpPr>
            <a:spLocks noGrp="1"/>
          </p:cNvSpPr>
          <p:nvPr>
            <p:ph idx="1"/>
          </p:nvPr>
        </p:nvSpPr>
        <p:spPr>
          <a:xfrm>
            <a:off x="191344" y="1007759"/>
            <a:ext cx="5661199" cy="5850242"/>
          </a:xfrm>
        </p:spPr>
        <p:txBody>
          <a:bodyPr wrap="square">
            <a:normAutofit lnSpcReduction="10000"/>
          </a:bodyPr>
          <a:lstStyle/>
          <a:p>
            <a:pPr marL="342000">
              <a:spcBef>
                <a:spcPts val="0"/>
              </a:spcBef>
            </a:pPr>
            <a:r>
              <a:rPr lang="en-GB" dirty="0">
                <a:latin typeface="Calibri" panose="020F0502020204030204" pitchFamily="34" charset="0"/>
                <a:cs typeface="Calibri" panose="020F0502020204030204" pitchFamily="34" charset="0"/>
              </a:rPr>
              <a:t>The </a:t>
            </a:r>
            <a:r>
              <a:rPr lang="en-GB" b="1" i="1" dirty="0">
                <a:latin typeface="Calibri" panose="020F0502020204030204" pitchFamily="34" charset="0"/>
                <a:cs typeface="Calibri" panose="020F0502020204030204" pitchFamily="34" charset="0"/>
              </a:rPr>
              <a:t>states</a:t>
            </a:r>
            <a:r>
              <a:rPr lang="en-GB" dirty="0">
                <a:latin typeface="Calibri" panose="020F0502020204030204" pitchFamily="34" charset="0"/>
                <a:cs typeface="Calibri" panose="020F0502020204030204" pitchFamily="34" charset="0"/>
              </a:rPr>
              <a:t> of the model (of the AV environment) are labelled using three </a:t>
            </a:r>
            <a:r>
              <a:rPr lang="en-GB" b="1" i="1" dirty="0">
                <a:latin typeface="Calibri" panose="020F0502020204030204" pitchFamily="34" charset="0"/>
                <a:cs typeface="Calibri" panose="020F0502020204030204" pitchFamily="34" charset="0"/>
              </a:rPr>
              <a:t>binary categories</a:t>
            </a:r>
            <a:r>
              <a:rPr lang="en-GB" dirty="0">
                <a:latin typeface="Calibri" panose="020F0502020204030204" pitchFamily="34" charset="0"/>
                <a:cs typeface="Calibri" panose="020F0502020204030204" pitchFamily="34" charset="0"/>
              </a:rPr>
              <a:t>:</a:t>
            </a:r>
          </a:p>
          <a:p>
            <a:pPr marL="342000" lvl="1">
              <a:spcBef>
                <a:spcPts val="0"/>
              </a:spcBef>
            </a:pPr>
            <a:r>
              <a:rPr lang="en-GB" b="1" i="1" dirty="0">
                <a:latin typeface="Calibri" panose="020F0502020204030204" pitchFamily="34" charset="0"/>
                <a:cs typeface="Calibri" panose="020F0502020204030204" pitchFamily="34" charset="0"/>
              </a:rPr>
              <a:t>Location</a:t>
            </a:r>
            <a:r>
              <a:rPr lang="en-GB" dirty="0">
                <a:latin typeface="Calibri" panose="020F0502020204030204" pitchFamily="34" charset="0"/>
                <a:cs typeface="Calibri" panose="020F0502020204030204" pitchFamily="34" charset="0"/>
              </a:rPr>
              <a:t>: {“free”, “intersection”}</a:t>
            </a:r>
          </a:p>
          <a:p>
            <a:pPr marL="342000" lvl="1">
              <a:spcBef>
                <a:spcPts val="0"/>
              </a:spcBef>
            </a:pPr>
            <a:r>
              <a:rPr lang="en-GB" b="1" i="1" dirty="0">
                <a:latin typeface="Calibri" panose="020F0502020204030204" pitchFamily="34" charset="0"/>
                <a:cs typeface="Calibri" panose="020F0502020204030204" pitchFamily="34" charset="0"/>
              </a:rPr>
              <a:t>Speed</a:t>
            </a:r>
            <a:r>
              <a:rPr lang="en-GB" dirty="0">
                <a:latin typeface="Calibri" panose="020F0502020204030204" pitchFamily="34" charset="0"/>
                <a:cs typeface="Calibri" panose="020F0502020204030204" pitchFamily="34" charset="0"/>
              </a:rPr>
              <a:t>: {“fast”, “slow”}</a:t>
            </a:r>
          </a:p>
          <a:p>
            <a:pPr marL="342000" lvl="1">
              <a:spcBef>
                <a:spcPts val="0"/>
              </a:spcBef>
            </a:pPr>
            <a:r>
              <a:rPr lang="en-GB" b="1" i="1" dirty="0">
                <a:latin typeface="Calibri" panose="020F0502020204030204" pitchFamily="34" charset="0"/>
                <a:cs typeface="Calibri" panose="020F0502020204030204" pitchFamily="34" charset="0"/>
              </a:rPr>
              <a:t>Road hazard</a:t>
            </a:r>
            <a:r>
              <a:rPr lang="en-GB" dirty="0">
                <a:latin typeface="Calibri" panose="020F0502020204030204" pitchFamily="34" charset="0"/>
                <a:cs typeface="Calibri" panose="020F0502020204030204" pitchFamily="34" charset="0"/>
              </a:rPr>
              <a:t>: {“braking”, “non-braking”} </a:t>
            </a:r>
          </a:p>
          <a:p>
            <a:pPr marL="342000">
              <a:spcBef>
                <a:spcPts val="0"/>
              </a:spcBef>
            </a:pPr>
            <a:r>
              <a:rPr lang="en-GB" dirty="0">
                <a:latin typeface="Calibri" panose="020F0502020204030204" pitchFamily="34" charset="0"/>
                <a:cs typeface="Calibri" panose="020F0502020204030204" pitchFamily="34" charset="0"/>
              </a:rPr>
              <a:t>With these parameters the model has </a:t>
            </a:r>
            <a:r>
              <a:rPr lang="en-GB" b="1" i="1" dirty="0">
                <a:latin typeface="Calibri" panose="020F0502020204030204" pitchFamily="34" charset="0"/>
                <a:cs typeface="Calibri" panose="020F0502020204030204" pitchFamily="34" charset="0"/>
              </a:rPr>
              <a:t>8 states</a:t>
            </a:r>
            <a:r>
              <a:rPr lang="en-GB" dirty="0">
                <a:latin typeface="Calibri" panose="020F0502020204030204" pitchFamily="34" charset="0"/>
                <a:cs typeface="Calibri" panose="020F0502020204030204" pitchFamily="34" charset="0"/>
              </a:rPr>
              <a:t> as shown in the graph on the right:</a:t>
            </a:r>
          </a:p>
          <a:p>
            <a:pPr marL="742050" lvl="2">
              <a:spcBef>
                <a:spcPts val="0"/>
              </a:spcBef>
            </a:pPr>
            <a:r>
              <a:rPr lang="en-GB" dirty="0">
                <a:latin typeface="Calibri" panose="020F0502020204030204" pitchFamily="34" charset="0"/>
                <a:cs typeface="Calibri" panose="020F0502020204030204" pitchFamily="34" charset="0"/>
              </a:rPr>
              <a:t>F-F-B (FFB)</a:t>
            </a:r>
          </a:p>
          <a:p>
            <a:pPr marL="742050" lvl="2">
              <a:spcBef>
                <a:spcPts val="0"/>
              </a:spcBef>
            </a:pPr>
            <a:r>
              <a:rPr lang="en-GB" dirty="0">
                <a:latin typeface="Calibri" panose="020F0502020204030204" pitchFamily="34" charset="0"/>
                <a:cs typeface="Calibri" panose="020F0502020204030204" pitchFamily="34" charset="0"/>
              </a:rPr>
              <a:t>F-F-NB (FFNB)</a:t>
            </a:r>
          </a:p>
          <a:p>
            <a:pPr marL="742050" lvl="2">
              <a:spcBef>
                <a:spcPts val="0"/>
              </a:spcBef>
            </a:pPr>
            <a:r>
              <a:rPr lang="en-GB" dirty="0">
                <a:latin typeface="Calibri" panose="020F0502020204030204" pitchFamily="34" charset="0"/>
                <a:cs typeface="Calibri" panose="020F0502020204030204" pitchFamily="34" charset="0"/>
              </a:rPr>
              <a:t>…</a:t>
            </a:r>
          </a:p>
          <a:p>
            <a:pPr marL="742050" lvl="2">
              <a:spcBef>
                <a:spcPts val="0"/>
              </a:spcBef>
            </a:pPr>
            <a:r>
              <a:rPr lang="en-GB" dirty="0">
                <a:latin typeface="Calibri" panose="020F0502020204030204" pitchFamily="34" charset="0"/>
                <a:cs typeface="Calibri" panose="020F0502020204030204" pitchFamily="34" charset="0"/>
              </a:rPr>
              <a:t>IS –S-B (ISSB)</a:t>
            </a:r>
          </a:p>
          <a:p>
            <a:pPr marL="742050" lvl="2">
              <a:lnSpc>
                <a:spcPct val="120000"/>
              </a:lnSpc>
              <a:spcBef>
                <a:spcPts val="384"/>
              </a:spcBef>
            </a:pPr>
            <a:r>
              <a:rPr lang="en-GB" dirty="0">
                <a:latin typeface="Calibri" panose="020F0502020204030204" pitchFamily="34" charset="0"/>
                <a:cs typeface="Calibri" panose="020F0502020204030204" pitchFamily="34" charset="0"/>
              </a:rPr>
              <a:t>IS-S-NB (ISSNB)</a:t>
            </a:r>
          </a:p>
          <a:p>
            <a:pPr>
              <a:spcBef>
                <a:spcPts val="0"/>
              </a:spcBef>
            </a:pPr>
            <a:r>
              <a:rPr lang="en-GB" dirty="0">
                <a:latin typeface="Calibri" panose="020F0502020204030204" pitchFamily="34" charset="0"/>
                <a:cs typeface="Calibri" panose="020F0502020204030204" pitchFamily="34" charset="0"/>
              </a:rPr>
              <a:t>The vehicle spends in each state a certain period of time and then moves to one of the remaining 7 states:</a:t>
            </a:r>
          </a:p>
          <a:p>
            <a:pPr lvl="1">
              <a:spcBef>
                <a:spcPts val="0"/>
              </a:spcBef>
            </a:pPr>
            <a:r>
              <a:rPr lang="en-GB" dirty="0">
                <a:latin typeface="Calibri" panose="020F0502020204030204" pitchFamily="34" charset="0"/>
                <a:cs typeface="Calibri" panose="020F0502020204030204" pitchFamily="34" charset="0"/>
              </a:rPr>
              <a:t>A </a:t>
            </a:r>
            <a:r>
              <a:rPr lang="en-GB" b="1" i="1" dirty="0">
                <a:latin typeface="Calibri" panose="020F0502020204030204" pitchFamily="34" charset="0"/>
                <a:cs typeface="Calibri" panose="020F0502020204030204" pitchFamily="34" charset="0"/>
              </a:rPr>
              <a:t>fully connected graph</a:t>
            </a:r>
            <a:r>
              <a:rPr lang="en-GB" dirty="0">
                <a:latin typeface="Calibri" panose="020F0502020204030204" pitchFamily="34" charset="0"/>
                <a:cs typeface="Calibri" panose="020F0502020204030204" pitchFamily="34" charset="0"/>
              </a:rPr>
              <a:t> of transitions between states is a </a:t>
            </a:r>
            <a:r>
              <a:rPr lang="en-GB" b="1" i="1" u="sng" dirty="0">
                <a:latin typeface="Calibri" panose="020F0502020204030204" pitchFamily="34" charset="0"/>
                <a:cs typeface="Calibri" panose="020F0502020204030204" pitchFamily="34" charset="0"/>
              </a:rPr>
              <a:t>plausible</a:t>
            </a:r>
            <a:r>
              <a:rPr lang="en-GB" dirty="0">
                <a:latin typeface="Calibri" panose="020F0502020204030204" pitchFamily="34" charset="0"/>
                <a:cs typeface="Calibri" panose="020F0502020204030204" pitchFamily="34" charset="0"/>
              </a:rPr>
              <a:t> description</a:t>
            </a:r>
          </a:p>
          <a:p>
            <a:pPr lvl="2">
              <a:spcBef>
                <a:spcPts val="0"/>
              </a:spcBef>
            </a:pPr>
            <a:r>
              <a:rPr lang="en-GB" dirty="0">
                <a:latin typeface="Calibri" panose="020F0502020204030204" pitchFamily="34" charset="0"/>
                <a:cs typeface="Calibri" panose="020F0502020204030204" pitchFamily="34" charset="0"/>
              </a:rPr>
              <a:t>Some transitions, however, would be </a:t>
            </a:r>
            <a:r>
              <a:rPr lang="en-GB" b="1" i="1" dirty="0">
                <a:latin typeface="Calibri" panose="020F0502020204030204" pitchFamily="34" charset="0"/>
                <a:cs typeface="Calibri" panose="020F0502020204030204" pitchFamily="34" charset="0"/>
              </a:rPr>
              <a:t>illogical</a:t>
            </a:r>
            <a:r>
              <a:rPr lang="en-GB" dirty="0">
                <a:latin typeface="Calibri" panose="020F0502020204030204" pitchFamily="34" charset="0"/>
                <a:cs typeface="Calibri" panose="020F0502020204030204" pitchFamily="34" charset="0"/>
              </a:rPr>
              <a:t> (and may not occur in a given data set).</a:t>
            </a:r>
          </a:p>
        </p:txBody>
      </p:sp>
      <p:sp>
        <p:nvSpPr>
          <p:cNvPr id="4" name="Slide Number Placeholder 3">
            <a:extLst>
              <a:ext uri="{FF2B5EF4-FFF2-40B4-BE49-F238E27FC236}">
                <a16:creationId xmlns:a16="http://schemas.microsoft.com/office/drawing/2014/main" id="{A5224F10-A72E-B416-71A9-740027B10EB7}"/>
              </a:ext>
            </a:extLst>
          </p:cNvPr>
          <p:cNvSpPr>
            <a:spLocks noGrp="1"/>
          </p:cNvSpPr>
          <p:nvPr>
            <p:ph type="sldNum" sz="quarter" idx="12"/>
          </p:nvPr>
        </p:nvSpPr>
        <p:spPr>
          <a:xfrm>
            <a:off x="9335833" y="6473749"/>
            <a:ext cx="2844800" cy="365125"/>
          </a:xfrm>
        </p:spPr>
        <p:txBody>
          <a:bodyPr/>
          <a:lstStyle/>
          <a:p>
            <a:fld id="{0C62C3F8-564E-4093-A9E6-9DF4B8E45E1C}" type="slidenum">
              <a:rPr lang="en-GB" smtClean="0"/>
              <a:pPr/>
              <a:t>39</a:t>
            </a:fld>
            <a:endParaRPr lang="en-GB" dirty="0"/>
          </a:p>
        </p:txBody>
      </p:sp>
      <p:pic>
        <p:nvPicPr>
          <p:cNvPr id="70" name="Picture 69" descr="Diagram&#10;&#10;Description automatically generated">
            <a:extLst>
              <a:ext uri="{FF2B5EF4-FFF2-40B4-BE49-F238E27FC236}">
                <a16:creationId xmlns:a16="http://schemas.microsoft.com/office/drawing/2014/main" id="{D204EF7F-42FF-8E0E-23F8-61F846395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6161" y="4509120"/>
            <a:ext cx="5916632" cy="1950458"/>
          </a:xfrm>
          <a:prstGeom prst="rect">
            <a:avLst/>
          </a:prstGeom>
          <a:noFill/>
          <a:ln w="12700">
            <a:solidFill>
              <a:schemeClr val="accent1"/>
            </a:solidFill>
          </a:ln>
        </p:spPr>
      </p:pic>
      <p:sp>
        <p:nvSpPr>
          <p:cNvPr id="71" name="Content Placeholder 2">
            <a:extLst>
              <a:ext uri="{FF2B5EF4-FFF2-40B4-BE49-F238E27FC236}">
                <a16:creationId xmlns:a16="http://schemas.microsoft.com/office/drawing/2014/main" id="{01996B11-21B4-3FBC-16F4-EBE8FC91A539}"/>
              </a:ext>
            </a:extLst>
          </p:cNvPr>
          <p:cNvSpPr txBox="1">
            <a:spLocks/>
          </p:cNvSpPr>
          <p:nvPr/>
        </p:nvSpPr>
        <p:spPr>
          <a:xfrm>
            <a:off x="35319" y="4905128"/>
            <a:ext cx="6567179" cy="15224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GB" sz="1800" dirty="0"/>
          </a:p>
        </p:txBody>
      </p:sp>
      <p:sp>
        <p:nvSpPr>
          <p:cNvPr id="72" name="Arrow: Down 71">
            <a:extLst>
              <a:ext uri="{FF2B5EF4-FFF2-40B4-BE49-F238E27FC236}">
                <a16:creationId xmlns:a16="http://schemas.microsoft.com/office/drawing/2014/main" id="{2B84FA31-A246-A602-DDDE-AF8B74D58038}"/>
              </a:ext>
            </a:extLst>
          </p:cNvPr>
          <p:cNvSpPr/>
          <p:nvPr/>
        </p:nvSpPr>
        <p:spPr>
          <a:xfrm>
            <a:off x="8832304" y="4149080"/>
            <a:ext cx="310728" cy="3600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 name="Picture 135">
            <a:extLst>
              <a:ext uri="{FF2B5EF4-FFF2-40B4-BE49-F238E27FC236}">
                <a16:creationId xmlns:a16="http://schemas.microsoft.com/office/drawing/2014/main" id="{782CE069-7E26-D46E-530A-8C2CA3542EB0}"/>
              </a:ext>
            </a:extLst>
          </p:cNvPr>
          <p:cNvPicPr>
            <a:picLocks noChangeAspect="1"/>
          </p:cNvPicPr>
          <p:nvPr/>
        </p:nvPicPr>
        <p:blipFill>
          <a:blip r:embed="rId3"/>
          <a:stretch>
            <a:fillRect/>
          </a:stretch>
        </p:blipFill>
        <p:spPr>
          <a:xfrm>
            <a:off x="5823740" y="19126"/>
            <a:ext cx="6080620" cy="4027796"/>
          </a:xfrm>
          <a:prstGeom prst="rect">
            <a:avLst/>
          </a:prstGeom>
        </p:spPr>
      </p:pic>
    </p:spTree>
    <p:extLst>
      <p:ext uri="{BB962C8B-B14F-4D97-AF65-F5344CB8AC3E}">
        <p14:creationId xmlns:p14="http://schemas.microsoft.com/office/powerpoint/2010/main" val="197856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4F30-EADE-4060-E62D-C0B1F46751D0}"/>
              </a:ext>
            </a:extLst>
          </p:cNvPr>
          <p:cNvSpPr>
            <a:spLocks noGrp="1"/>
          </p:cNvSpPr>
          <p:nvPr>
            <p:ph type="title"/>
          </p:nvPr>
        </p:nvSpPr>
        <p:spPr/>
        <p:txBody>
          <a:bodyPr/>
          <a:lstStyle/>
          <a:p>
            <a:r>
              <a:rPr lang="en-GB" dirty="0"/>
              <a:t>But what is Safety (Assurance) Case</a:t>
            </a:r>
          </a:p>
        </p:txBody>
      </p:sp>
      <p:sp>
        <p:nvSpPr>
          <p:cNvPr id="3" name="Content Placeholder 2">
            <a:extLst>
              <a:ext uri="{FF2B5EF4-FFF2-40B4-BE49-F238E27FC236}">
                <a16:creationId xmlns:a16="http://schemas.microsoft.com/office/drawing/2014/main" id="{3E9C30D9-F798-A084-2439-1C936B7025BB}"/>
              </a:ext>
            </a:extLst>
          </p:cNvPr>
          <p:cNvSpPr>
            <a:spLocks noGrp="1"/>
          </p:cNvSpPr>
          <p:nvPr>
            <p:ph idx="1"/>
          </p:nvPr>
        </p:nvSpPr>
        <p:spPr/>
        <p:txBody>
          <a:bodyPr>
            <a:normAutofit fontScale="85000" lnSpcReduction="20000"/>
          </a:bodyPr>
          <a:lstStyle/>
          <a:p>
            <a:r>
              <a:rPr lang="en-US" sz="2600" dirty="0"/>
              <a:t>Informally:</a:t>
            </a:r>
          </a:p>
          <a:p>
            <a:pPr algn="ctr">
              <a:buFont typeface="Wingdings" pitchFamily="2" charset="2"/>
              <a:buNone/>
            </a:pPr>
            <a:r>
              <a:rPr lang="en-US" sz="2800" b="1" i="1" dirty="0"/>
              <a:t>A structured argument about assurance</a:t>
            </a:r>
          </a:p>
          <a:p>
            <a:pPr algn="ctr">
              <a:buFont typeface="Wingdings" pitchFamily="2" charset="2"/>
              <a:buNone/>
            </a:pPr>
            <a:endParaRPr lang="en-US" sz="2800" b="1" i="1" dirty="0"/>
          </a:p>
          <a:p>
            <a:r>
              <a:rPr lang="en-US" sz="2600" dirty="0"/>
              <a:t>Most common application—</a:t>
            </a:r>
            <a:r>
              <a:rPr lang="en-US" sz="2600" b="1" i="1" dirty="0"/>
              <a:t>safety</a:t>
            </a:r>
            <a:r>
              <a:rPr lang="en-US" sz="2600" dirty="0"/>
              <a:t> cases. </a:t>
            </a:r>
          </a:p>
          <a:p>
            <a:pPr lvl="1"/>
            <a:r>
              <a:rPr lang="en-US" sz="2200" dirty="0"/>
              <a:t>Developed in the UK first</a:t>
            </a:r>
          </a:p>
          <a:p>
            <a:pPr lvl="1"/>
            <a:r>
              <a:rPr lang="en-US" sz="2200" dirty="0"/>
              <a:t>Widely used in US and Europe</a:t>
            </a:r>
          </a:p>
          <a:p>
            <a:pPr lvl="1"/>
            <a:r>
              <a:rPr lang="en-US" sz="2200" dirty="0"/>
              <a:t>Mandatory in many industries</a:t>
            </a:r>
          </a:p>
          <a:p>
            <a:pPr lvl="2"/>
            <a:r>
              <a:rPr lang="en-US" sz="1900" dirty="0"/>
              <a:t>British Ministry of Defense for weapons systems</a:t>
            </a:r>
          </a:p>
          <a:p>
            <a:pPr lvl="2"/>
            <a:r>
              <a:rPr lang="en-US" sz="1900" dirty="0"/>
              <a:t>Nuclear Industry in the UK.</a:t>
            </a:r>
          </a:p>
          <a:p>
            <a:pPr lvl="2"/>
            <a:r>
              <a:rPr lang="en-US" sz="1900" dirty="0"/>
              <a:t>Adopted for (C)AV</a:t>
            </a:r>
          </a:p>
          <a:p>
            <a:pPr lvl="1"/>
            <a:r>
              <a:rPr lang="en-US" sz="2200" dirty="0"/>
              <a:t>Core of British Defense Standard 00-56</a:t>
            </a:r>
          </a:p>
          <a:p>
            <a:r>
              <a:rPr lang="en-US" sz="2600" dirty="0"/>
              <a:t>Yet to become widely adopted for security</a:t>
            </a:r>
          </a:p>
          <a:p>
            <a:r>
              <a:rPr lang="en-US" sz="2600" dirty="0"/>
              <a:t>Applied outside the domain of computer systems, e.g., Yucca mountain nuclear waste repository, etc.</a:t>
            </a:r>
            <a:endParaRPr lang="en-GB" dirty="0"/>
          </a:p>
        </p:txBody>
      </p:sp>
      <p:sp>
        <p:nvSpPr>
          <p:cNvPr id="4" name="Slide Number Placeholder 3">
            <a:extLst>
              <a:ext uri="{FF2B5EF4-FFF2-40B4-BE49-F238E27FC236}">
                <a16:creationId xmlns:a16="http://schemas.microsoft.com/office/drawing/2014/main" id="{33B73309-8896-3405-9A39-3EE7334FDBDA}"/>
              </a:ext>
            </a:extLst>
          </p:cNvPr>
          <p:cNvSpPr>
            <a:spLocks noGrp="1"/>
          </p:cNvSpPr>
          <p:nvPr>
            <p:ph type="sldNum" sz="quarter" idx="12"/>
          </p:nvPr>
        </p:nvSpPr>
        <p:spPr/>
        <p:txBody>
          <a:bodyPr/>
          <a:lstStyle/>
          <a:p>
            <a:fld id="{0C62C3F8-564E-4093-A9E6-9DF4B8E45E1C}" type="slidenum">
              <a:rPr lang="en-GB" smtClean="0"/>
              <a:pPr/>
              <a:t>4</a:t>
            </a:fld>
            <a:endParaRPr lang="en-GB"/>
          </a:p>
        </p:txBody>
      </p:sp>
    </p:spTree>
    <p:extLst>
      <p:ext uri="{BB962C8B-B14F-4D97-AF65-F5344CB8AC3E}">
        <p14:creationId xmlns:p14="http://schemas.microsoft.com/office/powerpoint/2010/main" val="420696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F670-1CFF-1C3A-FB18-028DE97E4E67}"/>
              </a:ext>
            </a:extLst>
          </p:cNvPr>
          <p:cNvSpPr>
            <a:spLocks noGrp="1"/>
          </p:cNvSpPr>
          <p:nvPr>
            <p:ph type="title"/>
          </p:nvPr>
        </p:nvSpPr>
        <p:spPr>
          <a:xfrm>
            <a:off x="597523" y="764704"/>
            <a:ext cx="10972800" cy="936104"/>
          </a:xfrm>
        </p:spPr>
        <p:txBody>
          <a:bodyPr/>
          <a:lstStyle/>
          <a:p>
            <a:r>
              <a:rPr lang="en-GB" dirty="0"/>
              <a:t>The Model (3)</a:t>
            </a:r>
          </a:p>
        </p:txBody>
      </p:sp>
      <p:pic>
        <p:nvPicPr>
          <p:cNvPr id="6" name="Content Placeholder 5">
            <a:extLst>
              <a:ext uri="{FF2B5EF4-FFF2-40B4-BE49-F238E27FC236}">
                <a16:creationId xmlns:a16="http://schemas.microsoft.com/office/drawing/2014/main" id="{84AEF81E-D752-1ED4-7484-2FB5119AB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359" y="1355137"/>
            <a:ext cx="7269203" cy="5098199"/>
          </a:xfrm>
          <a:ln>
            <a:solidFill>
              <a:schemeClr val="accent1"/>
            </a:solidFill>
          </a:ln>
        </p:spPr>
      </p:pic>
      <p:sp>
        <p:nvSpPr>
          <p:cNvPr id="4" name="Slide Number Placeholder 3">
            <a:extLst>
              <a:ext uri="{FF2B5EF4-FFF2-40B4-BE49-F238E27FC236}">
                <a16:creationId xmlns:a16="http://schemas.microsoft.com/office/drawing/2014/main" id="{A5224F10-A72E-B416-71A9-740027B10EB7}"/>
              </a:ext>
            </a:extLst>
          </p:cNvPr>
          <p:cNvSpPr>
            <a:spLocks noGrp="1"/>
          </p:cNvSpPr>
          <p:nvPr>
            <p:ph type="sldNum" sz="quarter" idx="12"/>
          </p:nvPr>
        </p:nvSpPr>
        <p:spPr>
          <a:xfrm>
            <a:off x="9371880" y="6520259"/>
            <a:ext cx="2844800" cy="365125"/>
          </a:xfrm>
        </p:spPr>
        <p:txBody>
          <a:bodyPr/>
          <a:lstStyle/>
          <a:p>
            <a:fld id="{0C62C3F8-564E-4093-A9E6-9DF4B8E45E1C}" type="slidenum">
              <a:rPr lang="en-GB" smtClean="0"/>
              <a:pPr/>
              <a:t>40</a:t>
            </a:fld>
            <a:endParaRPr lang="en-GB" dirty="0"/>
          </a:p>
        </p:txBody>
      </p:sp>
      <p:sp>
        <p:nvSpPr>
          <p:cNvPr id="7" name="TextBox 6">
            <a:extLst>
              <a:ext uri="{FF2B5EF4-FFF2-40B4-BE49-F238E27FC236}">
                <a16:creationId xmlns:a16="http://schemas.microsoft.com/office/drawing/2014/main" id="{654D52AE-5224-68A4-A69D-CA6929366372}"/>
              </a:ext>
            </a:extLst>
          </p:cNvPr>
          <p:cNvSpPr txBox="1"/>
          <p:nvPr/>
        </p:nvSpPr>
        <p:spPr>
          <a:xfrm>
            <a:off x="47327" y="1484784"/>
            <a:ext cx="5115669" cy="5324535"/>
          </a:xfrm>
          <a:prstGeom prst="rect">
            <a:avLst/>
          </a:prstGeom>
          <a:noFill/>
        </p:spPr>
        <p:txBody>
          <a:bodyPr wrap="square" rtlCol="0">
            <a:spAutoFit/>
          </a:bodyPr>
          <a:lstStyle/>
          <a:p>
            <a:r>
              <a:rPr lang="en-GB" sz="2000" dirty="0"/>
              <a:t>Models of states with “braking” :</a:t>
            </a:r>
          </a:p>
          <a:p>
            <a:pPr marL="800100" lvl="1" indent="-342900">
              <a:buFontTx/>
              <a:buChar char="-"/>
            </a:pPr>
            <a:r>
              <a:rPr lang="en-GB" sz="2000" dirty="0"/>
              <a:t>F-F-B</a:t>
            </a:r>
          </a:p>
          <a:p>
            <a:pPr marL="800100" lvl="1" indent="-342900">
              <a:buFontTx/>
              <a:buChar char="-"/>
            </a:pPr>
            <a:r>
              <a:rPr lang="en-GB" sz="2000" dirty="0"/>
              <a:t>F-S-B</a:t>
            </a:r>
          </a:p>
          <a:p>
            <a:pPr marL="800100" lvl="1" indent="-342900">
              <a:buFontTx/>
              <a:buChar char="-"/>
            </a:pPr>
            <a:r>
              <a:rPr lang="en-GB" sz="2000" dirty="0"/>
              <a:t>IS-B-B</a:t>
            </a:r>
          </a:p>
          <a:p>
            <a:pPr marL="800100" lvl="1" indent="-342900">
              <a:buFontTx/>
              <a:buChar char="-"/>
            </a:pPr>
            <a:r>
              <a:rPr lang="en-GB" sz="2000" dirty="0"/>
              <a:t>IS-S-B</a:t>
            </a:r>
          </a:p>
          <a:p>
            <a:r>
              <a:rPr lang="en-GB" sz="2000" dirty="0"/>
              <a:t>There are transitions:</a:t>
            </a:r>
          </a:p>
          <a:p>
            <a:pPr marL="342900" indent="-342900">
              <a:buFontTx/>
              <a:buChar char="-"/>
            </a:pPr>
            <a:r>
              <a:rPr lang="en-GB" sz="2000" dirty="0"/>
              <a:t>to the other 7 states including </a:t>
            </a:r>
          </a:p>
          <a:p>
            <a:r>
              <a:rPr lang="en-GB" sz="2000" dirty="0"/>
              <a:t>      branching to “sub-states” </a:t>
            </a:r>
          </a:p>
          <a:p>
            <a:r>
              <a:rPr lang="en-GB" sz="2000" dirty="0"/>
              <a:t>      “-B” or “-B_O”, which indicate </a:t>
            </a:r>
          </a:p>
          <a:p>
            <a:r>
              <a:rPr lang="en-GB" sz="2000" dirty="0"/>
              <a:t>      if hazards in “braking” states </a:t>
            </a:r>
          </a:p>
          <a:p>
            <a:r>
              <a:rPr lang="en-GB" sz="2000" dirty="0"/>
              <a:t>      are detected by the perception </a:t>
            </a:r>
          </a:p>
          <a:p>
            <a:r>
              <a:rPr lang="en-GB" sz="2000" dirty="0"/>
              <a:t>      system or not.</a:t>
            </a:r>
          </a:p>
          <a:p>
            <a:pPr marL="342900" indent="-342900">
              <a:buFontTx/>
              <a:buChar char="-"/>
            </a:pPr>
            <a:r>
              <a:rPr lang="en-GB" sz="2000" dirty="0"/>
              <a:t>Transitions to “internal sub-states”</a:t>
            </a:r>
          </a:p>
          <a:p>
            <a:r>
              <a:rPr lang="en-GB" sz="2000" dirty="0"/>
              <a:t>      corresponding to failures of the</a:t>
            </a:r>
          </a:p>
          <a:p>
            <a:r>
              <a:rPr lang="en-GB" sz="2000" dirty="0"/>
              <a:t>      perception system.</a:t>
            </a:r>
          </a:p>
          <a:p>
            <a:pPr marL="342900" indent="-342900">
              <a:buFontTx/>
              <a:buChar char="-"/>
            </a:pPr>
            <a:r>
              <a:rPr lang="en-GB" sz="2000" dirty="0"/>
              <a:t>Transitions to absorbing state</a:t>
            </a:r>
          </a:p>
          <a:p>
            <a:r>
              <a:rPr lang="en-GB" sz="2000" dirty="0"/>
              <a:t>      “Accident” are possible.</a:t>
            </a:r>
          </a:p>
        </p:txBody>
      </p:sp>
      <p:sp>
        <p:nvSpPr>
          <p:cNvPr id="3" name="TextBox 2">
            <a:extLst>
              <a:ext uri="{FF2B5EF4-FFF2-40B4-BE49-F238E27FC236}">
                <a16:creationId xmlns:a16="http://schemas.microsoft.com/office/drawing/2014/main" id="{1CDA7DEE-2EB3-2E02-6D89-8F968B632B25}"/>
              </a:ext>
            </a:extLst>
          </p:cNvPr>
          <p:cNvSpPr txBox="1"/>
          <p:nvPr/>
        </p:nvSpPr>
        <p:spPr>
          <a:xfrm>
            <a:off x="2351584" y="2097722"/>
            <a:ext cx="1944216" cy="923330"/>
          </a:xfrm>
          <a:prstGeom prst="rect">
            <a:avLst/>
          </a:prstGeom>
          <a:noFill/>
        </p:spPr>
        <p:txBody>
          <a:bodyPr wrap="square" rtlCol="0">
            <a:spAutoFit/>
          </a:bodyPr>
          <a:lstStyle/>
          <a:p>
            <a:r>
              <a:rPr lang="en-GB" sz="1800" dirty="0"/>
              <a:t>Similar to the model used in Study 1.</a:t>
            </a:r>
            <a:endParaRPr lang="en-GB" dirty="0"/>
          </a:p>
        </p:txBody>
      </p:sp>
      <p:sp>
        <p:nvSpPr>
          <p:cNvPr id="5" name="Right Brace 4">
            <a:extLst>
              <a:ext uri="{FF2B5EF4-FFF2-40B4-BE49-F238E27FC236}">
                <a16:creationId xmlns:a16="http://schemas.microsoft.com/office/drawing/2014/main" id="{7C4714C4-6470-4EFA-3AAB-7352F273CA1B}"/>
              </a:ext>
            </a:extLst>
          </p:cNvPr>
          <p:cNvSpPr/>
          <p:nvPr/>
        </p:nvSpPr>
        <p:spPr>
          <a:xfrm>
            <a:off x="1847568" y="1916832"/>
            <a:ext cx="360000" cy="1080120"/>
          </a:xfrm>
          <a:prstGeom prst="rightBrace">
            <a:avLst/>
          </a:prstGeom>
          <a:ln w="2222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Arrow: Right 11">
            <a:extLst>
              <a:ext uri="{FF2B5EF4-FFF2-40B4-BE49-F238E27FC236}">
                <a16:creationId xmlns:a16="http://schemas.microsoft.com/office/drawing/2014/main" id="{3F47C9C7-F59E-BA70-7467-81426DF2BF7E}"/>
              </a:ext>
            </a:extLst>
          </p:cNvPr>
          <p:cNvSpPr/>
          <p:nvPr/>
        </p:nvSpPr>
        <p:spPr>
          <a:xfrm rot="3161757">
            <a:off x="4662104" y="915398"/>
            <a:ext cx="428341" cy="227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A05E075-5200-E4FB-CD58-42B5B4A45BFF}"/>
              </a:ext>
            </a:extLst>
          </p:cNvPr>
          <p:cNvGrpSpPr/>
          <p:nvPr/>
        </p:nvGrpSpPr>
        <p:grpSpPr>
          <a:xfrm>
            <a:off x="3935760" y="44624"/>
            <a:ext cx="864096" cy="864096"/>
            <a:chOff x="7521860" y="1774988"/>
            <a:chExt cx="864096" cy="864096"/>
          </a:xfrm>
        </p:grpSpPr>
        <p:sp>
          <p:nvSpPr>
            <p:cNvPr id="14" name="Oval 13">
              <a:extLst>
                <a:ext uri="{FF2B5EF4-FFF2-40B4-BE49-F238E27FC236}">
                  <a16:creationId xmlns:a16="http://schemas.microsoft.com/office/drawing/2014/main" id="{73B9AFE5-E5AF-DA6B-9F9F-F00E6785108A}"/>
                </a:ext>
              </a:extLst>
            </p:cNvPr>
            <p:cNvSpPr/>
            <p:nvPr/>
          </p:nvSpPr>
          <p:spPr>
            <a:xfrm>
              <a:off x="7521860" y="1774988"/>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3D88D12-313E-E509-E174-F7A233812098}"/>
                </a:ext>
              </a:extLst>
            </p:cNvPr>
            <p:cNvSpPr txBox="1"/>
            <p:nvPr/>
          </p:nvSpPr>
          <p:spPr>
            <a:xfrm>
              <a:off x="7720643" y="2053728"/>
              <a:ext cx="521297" cy="369332"/>
            </a:xfrm>
            <a:prstGeom prst="rect">
              <a:avLst/>
            </a:prstGeom>
            <a:noFill/>
          </p:spPr>
          <p:txBody>
            <a:bodyPr wrap="none" rtlCol="0">
              <a:spAutoFit/>
            </a:bodyPr>
            <a:lstStyle/>
            <a:p>
              <a:r>
                <a:rPr lang="en-GB" dirty="0"/>
                <a:t>FFB</a:t>
              </a:r>
            </a:p>
          </p:txBody>
        </p:sp>
      </p:grpSp>
    </p:spTree>
    <p:extLst>
      <p:ext uri="{BB962C8B-B14F-4D97-AF65-F5344CB8AC3E}">
        <p14:creationId xmlns:p14="http://schemas.microsoft.com/office/powerpoint/2010/main" val="1640187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F670-1CFF-1C3A-FB18-028DE97E4E67}"/>
              </a:ext>
            </a:extLst>
          </p:cNvPr>
          <p:cNvSpPr>
            <a:spLocks noGrp="1"/>
          </p:cNvSpPr>
          <p:nvPr>
            <p:ph type="title"/>
          </p:nvPr>
        </p:nvSpPr>
        <p:spPr>
          <a:xfrm>
            <a:off x="4079776" y="140434"/>
            <a:ext cx="3050205" cy="936104"/>
          </a:xfrm>
        </p:spPr>
        <p:txBody>
          <a:bodyPr/>
          <a:lstStyle/>
          <a:p>
            <a:r>
              <a:rPr lang="en-GB" dirty="0"/>
              <a:t>The Model (4)</a:t>
            </a:r>
          </a:p>
        </p:txBody>
      </p:sp>
      <p:pic>
        <p:nvPicPr>
          <p:cNvPr id="6" name="Content Placeholder 5">
            <a:extLst>
              <a:ext uri="{FF2B5EF4-FFF2-40B4-BE49-F238E27FC236}">
                <a16:creationId xmlns:a16="http://schemas.microsoft.com/office/drawing/2014/main" id="{21F977A2-AC97-DFE7-E92E-FF2324BB5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760" y="2060848"/>
            <a:ext cx="8136904" cy="3369366"/>
          </a:xfrm>
          <a:ln>
            <a:solidFill>
              <a:schemeClr val="accent1"/>
            </a:solidFill>
          </a:ln>
        </p:spPr>
      </p:pic>
      <p:sp>
        <p:nvSpPr>
          <p:cNvPr id="4" name="Slide Number Placeholder 3">
            <a:extLst>
              <a:ext uri="{FF2B5EF4-FFF2-40B4-BE49-F238E27FC236}">
                <a16:creationId xmlns:a16="http://schemas.microsoft.com/office/drawing/2014/main" id="{A5224F10-A72E-B416-71A9-740027B10EB7}"/>
              </a:ext>
            </a:extLst>
          </p:cNvPr>
          <p:cNvSpPr>
            <a:spLocks noGrp="1"/>
          </p:cNvSpPr>
          <p:nvPr>
            <p:ph type="sldNum" sz="quarter" idx="12"/>
          </p:nvPr>
        </p:nvSpPr>
        <p:spPr>
          <a:xfrm>
            <a:off x="9371880" y="6453336"/>
            <a:ext cx="2844800" cy="365125"/>
          </a:xfrm>
        </p:spPr>
        <p:txBody>
          <a:bodyPr/>
          <a:lstStyle/>
          <a:p>
            <a:fld id="{0C62C3F8-564E-4093-A9E6-9DF4B8E45E1C}" type="slidenum">
              <a:rPr lang="en-GB" smtClean="0"/>
              <a:pPr/>
              <a:t>41</a:t>
            </a:fld>
            <a:endParaRPr lang="en-GB" dirty="0"/>
          </a:p>
        </p:txBody>
      </p:sp>
      <p:sp>
        <p:nvSpPr>
          <p:cNvPr id="7" name="TextBox 6">
            <a:extLst>
              <a:ext uri="{FF2B5EF4-FFF2-40B4-BE49-F238E27FC236}">
                <a16:creationId xmlns:a16="http://schemas.microsoft.com/office/drawing/2014/main" id="{847D93C3-FB42-3050-E0A9-81B138DECAFC}"/>
              </a:ext>
            </a:extLst>
          </p:cNvPr>
          <p:cNvSpPr txBox="1"/>
          <p:nvPr/>
        </p:nvSpPr>
        <p:spPr>
          <a:xfrm>
            <a:off x="119336" y="1213925"/>
            <a:ext cx="4824535" cy="5016758"/>
          </a:xfrm>
          <a:prstGeom prst="rect">
            <a:avLst/>
          </a:prstGeom>
          <a:noFill/>
        </p:spPr>
        <p:txBody>
          <a:bodyPr wrap="square" rtlCol="0">
            <a:spAutoFit/>
          </a:bodyPr>
          <a:lstStyle/>
          <a:p>
            <a:r>
              <a:rPr lang="en-GB" sz="2000" dirty="0"/>
              <a:t>Model of the “non-braking” states </a:t>
            </a:r>
          </a:p>
          <a:p>
            <a:pPr marL="342900" indent="-342900">
              <a:buFontTx/>
              <a:buChar char="-"/>
            </a:pPr>
            <a:r>
              <a:rPr lang="en-GB" sz="2000" dirty="0"/>
              <a:t>F – F - NB</a:t>
            </a:r>
          </a:p>
          <a:p>
            <a:pPr marL="342900" indent="-342900">
              <a:buFontTx/>
              <a:buChar char="-"/>
            </a:pPr>
            <a:r>
              <a:rPr lang="en-GB" sz="2000" dirty="0"/>
              <a:t>F – S - NB</a:t>
            </a:r>
          </a:p>
          <a:p>
            <a:pPr marL="342900" indent="-342900">
              <a:buFontTx/>
              <a:buChar char="-"/>
            </a:pPr>
            <a:r>
              <a:rPr lang="en-GB" sz="2000" dirty="0"/>
              <a:t>IS – B - NB</a:t>
            </a:r>
          </a:p>
          <a:p>
            <a:pPr marL="342900" indent="-342900">
              <a:buFontTx/>
              <a:buChar char="-"/>
            </a:pPr>
            <a:r>
              <a:rPr lang="en-GB" sz="2000" dirty="0"/>
              <a:t>IS – S - NB</a:t>
            </a:r>
          </a:p>
          <a:p>
            <a:r>
              <a:rPr lang="en-GB" sz="2000" dirty="0"/>
              <a:t>There are transitions:</a:t>
            </a:r>
          </a:p>
          <a:p>
            <a:pPr marL="342900" indent="-342900">
              <a:buFontTx/>
              <a:buChar char="-"/>
            </a:pPr>
            <a:r>
              <a:rPr lang="en-GB" sz="2000" dirty="0"/>
              <a:t>to the other 7 states including </a:t>
            </a:r>
          </a:p>
          <a:p>
            <a:r>
              <a:rPr lang="en-GB" sz="2000" dirty="0"/>
              <a:t>      branching to “sub-states” </a:t>
            </a:r>
          </a:p>
          <a:p>
            <a:r>
              <a:rPr lang="en-GB" sz="2000" dirty="0"/>
              <a:t>      “-B” or “-B_O”, which indicate </a:t>
            </a:r>
          </a:p>
          <a:p>
            <a:r>
              <a:rPr lang="en-GB" sz="2000" dirty="0"/>
              <a:t>      if hazards in “braking” states </a:t>
            </a:r>
          </a:p>
          <a:p>
            <a:r>
              <a:rPr lang="en-GB" sz="2000" dirty="0"/>
              <a:t>      are detected by the perception </a:t>
            </a:r>
          </a:p>
          <a:p>
            <a:r>
              <a:rPr lang="en-GB" sz="2000" dirty="0"/>
              <a:t>      system or not.</a:t>
            </a:r>
          </a:p>
          <a:p>
            <a:r>
              <a:rPr lang="en-GB" sz="2000" dirty="0"/>
              <a:t>BUT </a:t>
            </a:r>
          </a:p>
          <a:p>
            <a:pPr marL="342900" indent="-342900">
              <a:buFontTx/>
              <a:buChar char="-"/>
            </a:pPr>
            <a:r>
              <a:rPr lang="en-GB" sz="2000" b="1" dirty="0"/>
              <a:t>No transitions to the absorbing </a:t>
            </a:r>
          </a:p>
          <a:p>
            <a:r>
              <a:rPr lang="en-GB" sz="2000" b="1" dirty="0"/>
              <a:t>      state “Accident”</a:t>
            </a:r>
            <a:r>
              <a:rPr lang="en-GB" sz="2000" dirty="0"/>
              <a:t> (this is an assumption</a:t>
            </a:r>
          </a:p>
          <a:p>
            <a:r>
              <a:rPr lang="en-GB" sz="2000" dirty="0"/>
              <a:t>      made in this analysis).</a:t>
            </a:r>
          </a:p>
        </p:txBody>
      </p:sp>
      <p:sp>
        <p:nvSpPr>
          <p:cNvPr id="5" name="Arrow: Down 4">
            <a:extLst>
              <a:ext uri="{FF2B5EF4-FFF2-40B4-BE49-F238E27FC236}">
                <a16:creationId xmlns:a16="http://schemas.microsoft.com/office/drawing/2014/main" id="{F9F4BBCC-7EF6-90C6-BA0B-3F843FB5628F}"/>
              </a:ext>
            </a:extLst>
          </p:cNvPr>
          <p:cNvSpPr/>
          <p:nvPr/>
        </p:nvSpPr>
        <p:spPr>
          <a:xfrm>
            <a:off x="9131492" y="1255097"/>
            <a:ext cx="203026" cy="720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08C4502-C8C2-EF43-E2D8-3A2942BDCABF}"/>
              </a:ext>
            </a:extLst>
          </p:cNvPr>
          <p:cNvGrpSpPr/>
          <p:nvPr/>
        </p:nvGrpSpPr>
        <p:grpSpPr>
          <a:xfrm>
            <a:off x="8832304" y="254879"/>
            <a:ext cx="864096" cy="864096"/>
            <a:chOff x="2439934" y="2492083"/>
            <a:chExt cx="864096" cy="864096"/>
          </a:xfrm>
        </p:grpSpPr>
        <p:sp>
          <p:nvSpPr>
            <p:cNvPr id="9" name="Oval 8">
              <a:extLst>
                <a:ext uri="{FF2B5EF4-FFF2-40B4-BE49-F238E27FC236}">
                  <a16:creationId xmlns:a16="http://schemas.microsoft.com/office/drawing/2014/main" id="{0D05B594-15E7-8A08-FF49-B3EF884F6B22}"/>
                </a:ext>
              </a:extLst>
            </p:cNvPr>
            <p:cNvSpPr/>
            <p:nvPr/>
          </p:nvSpPr>
          <p:spPr>
            <a:xfrm>
              <a:off x="2439934" y="2492083"/>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3AD8C77-BBC1-8D23-10C1-CDD2D7FD9620}"/>
                </a:ext>
              </a:extLst>
            </p:cNvPr>
            <p:cNvSpPr txBox="1"/>
            <p:nvPr/>
          </p:nvSpPr>
          <p:spPr>
            <a:xfrm>
              <a:off x="2505447" y="2724169"/>
              <a:ext cx="670376" cy="369332"/>
            </a:xfrm>
            <a:prstGeom prst="rect">
              <a:avLst/>
            </a:prstGeom>
            <a:noFill/>
          </p:spPr>
          <p:txBody>
            <a:bodyPr wrap="none" rtlCol="0">
              <a:spAutoFit/>
            </a:bodyPr>
            <a:lstStyle/>
            <a:p>
              <a:r>
                <a:rPr lang="en-GB" dirty="0"/>
                <a:t>FFNB</a:t>
              </a:r>
            </a:p>
          </p:txBody>
        </p:sp>
      </p:grpSp>
    </p:spTree>
    <p:extLst>
      <p:ext uri="{BB962C8B-B14F-4D97-AF65-F5344CB8AC3E}">
        <p14:creationId xmlns:p14="http://schemas.microsoft.com/office/powerpoint/2010/main" val="2907563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A298-03AB-6C56-F4BF-D0183B8CE2FE}"/>
              </a:ext>
            </a:extLst>
          </p:cNvPr>
          <p:cNvSpPr>
            <a:spLocks noGrp="1"/>
          </p:cNvSpPr>
          <p:nvPr>
            <p:ph type="title"/>
          </p:nvPr>
        </p:nvSpPr>
        <p:spPr>
          <a:xfrm>
            <a:off x="3974979" y="80628"/>
            <a:ext cx="6794621" cy="936104"/>
          </a:xfrm>
        </p:spPr>
        <p:txBody>
          <a:bodyPr/>
          <a:lstStyle/>
          <a:p>
            <a:r>
              <a:rPr lang="en-GB" dirty="0"/>
              <a:t>Safety measure of interest (Reward)</a:t>
            </a:r>
          </a:p>
        </p:txBody>
      </p:sp>
      <p:sp>
        <p:nvSpPr>
          <p:cNvPr id="3" name="Content Placeholder 2">
            <a:extLst>
              <a:ext uri="{FF2B5EF4-FFF2-40B4-BE49-F238E27FC236}">
                <a16:creationId xmlns:a16="http://schemas.microsoft.com/office/drawing/2014/main" id="{77260C08-F895-AA7F-0BCE-BB8ABE1D270D}"/>
              </a:ext>
            </a:extLst>
          </p:cNvPr>
          <p:cNvSpPr>
            <a:spLocks noGrp="1"/>
          </p:cNvSpPr>
          <p:nvPr>
            <p:ph idx="1"/>
          </p:nvPr>
        </p:nvSpPr>
        <p:spPr>
          <a:xfrm>
            <a:off x="551384" y="1268760"/>
            <a:ext cx="10972800" cy="4464496"/>
          </a:xfrm>
        </p:spPr>
        <p:txBody>
          <a:bodyPr/>
          <a:lstStyle/>
          <a:p>
            <a:pPr marL="0" indent="0">
              <a:buNone/>
            </a:pPr>
            <a:r>
              <a:rPr lang="en-GB" dirty="0"/>
              <a:t>Measure of AV safety is </a:t>
            </a:r>
            <a:r>
              <a:rPr lang="en-GB" b="1" i="1" dirty="0"/>
              <a:t>the same as with the basic model</a:t>
            </a:r>
            <a:r>
              <a:rPr lang="en-GB" dirty="0"/>
              <a:t>: the probability that the system will enter the state “Accident” within predefined intervals of operation:</a:t>
            </a:r>
          </a:p>
          <a:p>
            <a:pPr>
              <a:buFontTx/>
              <a:buChar char="-"/>
            </a:pPr>
            <a:r>
              <a:rPr lang="en-GB" dirty="0"/>
              <a:t>100 hours of operation</a:t>
            </a:r>
          </a:p>
          <a:p>
            <a:pPr>
              <a:buFontTx/>
              <a:buChar char="-"/>
            </a:pPr>
            <a:r>
              <a:rPr lang="en-GB" dirty="0"/>
              <a:t>1100 hours of operation</a:t>
            </a:r>
          </a:p>
          <a:p>
            <a:pPr>
              <a:buFontTx/>
              <a:buChar char="-"/>
            </a:pPr>
            <a:r>
              <a:rPr lang="en-GB" dirty="0"/>
              <a:t>…, </a:t>
            </a:r>
          </a:p>
          <a:p>
            <a:pPr>
              <a:buFontTx/>
              <a:buChar char="-"/>
            </a:pPr>
            <a:r>
              <a:rPr lang="en-GB" dirty="0"/>
              <a:t>9100 hours of operation </a:t>
            </a:r>
          </a:p>
          <a:p>
            <a:pPr marL="0" indent="0">
              <a:buNone/>
            </a:pPr>
            <a:endParaRPr lang="en-GB" dirty="0"/>
          </a:p>
          <a:p>
            <a:pPr marL="0" indent="0">
              <a:buNone/>
            </a:pPr>
            <a:r>
              <a:rPr lang="en-GB" dirty="0"/>
              <a:t>We discriminate between 2 accident types:</a:t>
            </a:r>
          </a:p>
          <a:p>
            <a:pPr>
              <a:buFontTx/>
              <a:buChar char="-"/>
            </a:pPr>
            <a:r>
              <a:rPr lang="en-GB" b="1" i="1" dirty="0"/>
              <a:t>Serious</a:t>
            </a:r>
            <a:r>
              <a:rPr lang="en-GB" dirty="0"/>
              <a:t> </a:t>
            </a:r>
            <a:r>
              <a:rPr lang="en-GB" b="1" i="1" dirty="0"/>
              <a:t>Accident</a:t>
            </a:r>
            <a:r>
              <a:rPr lang="en-GB" dirty="0"/>
              <a:t>: an accident when the vehicle drives “fast” (these can result while the model is in states </a:t>
            </a:r>
            <a:r>
              <a:rPr lang="en-GB" i="1" dirty="0"/>
              <a:t>FFB</a:t>
            </a:r>
            <a:r>
              <a:rPr lang="en-GB" dirty="0"/>
              <a:t> and ISFB)</a:t>
            </a:r>
          </a:p>
          <a:p>
            <a:pPr>
              <a:buFontTx/>
              <a:buChar char="-"/>
            </a:pPr>
            <a:r>
              <a:rPr lang="en-GB" b="1" i="1" dirty="0"/>
              <a:t>Minor</a:t>
            </a:r>
            <a:r>
              <a:rPr lang="en-GB" dirty="0"/>
              <a:t> </a:t>
            </a:r>
            <a:r>
              <a:rPr lang="en-GB" b="1" i="1" dirty="0"/>
              <a:t>Accident</a:t>
            </a:r>
            <a:r>
              <a:rPr lang="en-GB" dirty="0"/>
              <a:t>: an accident when the vehicle drives “slowly” (these can result while the model is in states FSB and ISSB). </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6C372F4B-CFFC-754C-BED4-5C96B50500DA}"/>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42</a:t>
            </a:fld>
            <a:endParaRPr lang="en-GB" dirty="0"/>
          </a:p>
        </p:txBody>
      </p:sp>
    </p:spTree>
    <p:extLst>
      <p:ext uri="{BB962C8B-B14F-4D97-AF65-F5344CB8AC3E}">
        <p14:creationId xmlns:p14="http://schemas.microsoft.com/office/powerpoint/2010/main" val="197991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94F-76E3-C574-EFA1-6D890AA7E7C8}"/>
              </a:ext>
            </a:extLst>
          </p:cNvPr>
          <p:cNvSpPr>
            <a:spLocks noGrp="1"/>
          </p:cNvSpPr>
          <p:nvPr>
            <p:ph type="title"/>
          </p:nvPr>
        </p:nvSpPr>
        <p:spPr>
          <a:xfrm>
            <a:off x="4079776" y="188640"/>
            <a:ext cx="3698277" cy="936104"/>
          </a:xfrm>
        </p:spPr>
        <p:txBody>
          <a:bodyPr/>
          <a:lstStyle/>
          <a:p>
            <a:r>
              <a:rPr lang="en-GB" dirty="0"/>
              <a:t>Model Parameters</a:t>
            </a:r>
          </a:p>
        </p:txBody>
      </p:sp>
      <p:sp>
        <p:nvSpPr>
          <p:cNvPr id="3" name="Content Placeholder 2">
            <a:extLst>
              <a:ext uri="{FF2B5EF4-FFF2-40B4-BE49-F238E27FC236}">
                <a16:creationId xmlns:a16="http://schemas.microsoft.com/office/drawing/2014/main" id="{0EBB889E-26C0-78E4-2759-646435101502}"/>
              </a:ext>
            </a:extLst>
          </p:cNvPr>
          <p:cNvSpPr>
            <a:spLocks noGrp="1"/>
          </p:cNvSpPr>
          <p:nvPr>
            <p:ph idx="1"/>
          </p:nvPr>
        </p:nvSpPr>
        <p:spPr>
          <a:xfrm>
            <a:off x="472480" y="1268760"/>
            <a:ext cx="11247040" cy="4680520"/>
          </a:xfrm>
        </p:spPr>
        <p:txBody>
          <a:bodyPr>
            <a:normAutofit fontScale="92500" lnSpcReduction="10000"/>
          </a:bodyPr>
          <a:lstStyle/>
          <a:p>
            <a:r>
              <a:rPr lang="en-GB" dirty="0"/>
              <a:t>Transitions between the 8 states characterise the 8 driving (“operating”) conditions the AV can be in.</a:t>
            </a:r>
          </a:p>
          <a:p>
            <a:pPr lvl="1"/>
            <a:r>
              <a:rPr lang="en-GB" dirty="0"/>
              <a:t>The rates of transition are </a:t>
            </a:r>
            <a:r>
              <a:rPr lang="en-GB" b="1" i="1" dirty="0"/>
              <a:t>estimated from a </a:t>
            </a:r>
            <a:r>
              <a:rPr lang="en-GB" b="1" i="1" u="sng" dirty="0"/>
              <a:t>proprietary </a:t>
            </a:r>
            <a:r>
              <a:rPr lang="en-GB" b="1" i="1" dirty="0"/>
              <a:t>dataset</a:t>
            </a:r>
            <a:r>
              <a:rPr lang="en-GB" dirty="0"/>
              <a:t> (provided by Intel Labs for the study) and are assumed </a:t>
            </a:r>
            <a:r>
              <a:rPr lang="en-GB" b="1" i="1" dirty="0"/>
              <a:t>known constants</a:t>
            </a:r>
            <a:r>
              <a:rPr lang="en-GB" dirty="0"/>
              <a:t> in all studies conducted with the model.</a:t>
            </a:r>
          </a:p>
          <a:p>
            <a:r>
              <a:rPr lang="en-GB" dirty="0"/>
              <a:t>Parameters characterising the imperfections of the perception system and of the safety monitors in the 4 “- B” states on the road are difficult to estimate. We opted for </a:t>
            </a:r>
            <a:r>
              <a:rPr lang="en-GB" b="1" i="1" dirty="0"/>
              <a:t>sensitivity analysis</a:t>
            </a:r>
            <a:r>
              <a:rPr lang="en-GB" dirty="0"/>
              <a:t> on them:</a:t>
            </a:r>
          </a:p>
          <a:p>
            <a:pPr lvl="1"/>
            <a:r>
              <a:rPr lang="en-GB" dirty="0"/>
              <a:t>Rates of catastrophic failure of the AV when road hazards are correctly and immediately  recognised by the perception system. These are parameters (for all “-B” states) and characterise the reliability of the “safety monitors” in respective states (operating conditions).</a:t>
            </a:r>
          </a:p>
          <a:p>
            <a:pPr lvl="1"/>
            <a:r>
              <a:rPr lang="en-GB" dirty="0"/>
              <a:t>Rate of failure of the perception system to recognise a road hazard when it occurs</a:t>
            </a:r>
          </a:p>
          <a:p>
            <a:pPr lvl="2"/>
            <a:r>
              <a:rPr lang="en-GB" dirty="0"/>
              <a:t>In the model this type of failure occurs upon entering a “braking” state (captured by the </a:t>
            </a:r>
            <a:r>
              <a:rPr lang="en-GB" b="1" i="1" dirty="0"/>
              <a:t>case probabilities</a:t>
            </a:r>
            <a:r>
              <a:rPr lang="en-GB" dirty="0"/>
              <a:t> leading to the “- B_O” states”)</a:t>
            </a:r>
          </a:p>
          <a:p>
            <a:pPr lvl="1"/>
            <a:r>
              <a:rPr lang="en-GB" dirty="0"/>
              <a:t>Rate of occurrence of an Accident (Serious or Minor)  while an existing road </a:t>
            </a:r>
            <a:r>
              <a:rPr lang="en-GB" b="1" i="1" dirty="0"/>
              <a:t>hazard is overlooked.</a:t>
            </a:r>
          </a:p>
          <a:p>
            <a:pPr lvl="1"/>
            <a:r>
              <a:rPr lang="en-GB" dirty="0"/>
              <a:t>Rate of occurrence of an Accident (Serious or Minor) once the road hazard is </a:t>
            </a:r>
            <a:r>
              <a:rPr lang="en-GB" b="1" i="1" dirty="0"/>
              <a:t>eventually correctly detected</a:t>
            </a:r>
            <a:r>
              <a:rPr lang="en-GB" dirty="0"/>
              <a:t> but with some delay.</a:t>
            </a:r>
          </a:p>
          <a:p>
            <a:pPr lvl="1"/>
            <a:endParaRPr lang="en-GB" dirty="0"/>
          </a:p>
        </p:txBody>
      </p:sp>
      <p:sp>
        <p:nvSpPr>
          <p:cNvPr id="4" name="Slide Number Placeholder 3">
            <a:extLst>
              <a:ext uri="{FF2B5EF4-FFF2-40B4-BE49-F238E27FC236}">
                <a16:creationId xmlns:a16="http://schemas.microsoft.com/office/drawing/2014/main" id="{5CD480F6-AB38-36F8-E841-39B98D0236D1}"/>
              </a:ext>
            </a:extLst>
          </p:cNvPr>
          <p:cNvSpPr>
            <a:spLocks noGrp="1"/>
          </p:cNvSpPr>
          <p:nvPr>
            <p:ph type="sldNum" sz="quarter" idx="12"/>
          </p:nvPr>
        </p:nvSpPr>
        <p:spPr>
          <a:xfrm>
            <a:off x="9371880" y="6520259"/>
            <a:ext cx="2844800" cy="365125"/>
          </a:xfrm>
        </p:spPr>
        <p:txBody>
          <a:bodyPr/>
          <a:lstStyle/>
          <a:p>
            <a:fld id="{0C62C3F8-564E-4093-A9E6-9DF4B8E45E1C}" type="slidenum">
              <a:rPr lang="en-GB" smtClean="0"/>
              <a:pPr/>
              <a:t>43</a:t>
            </a:fld>
            <a:endParaRPr lang="en-GB" dirty="0"/>
          </a:p>
        </p:txBody>
      </p:sp>
    </p:spTree>
    <p:extLst>
      <p:ext uri="{BB962C8B-B14F-4D97-AF65-F5344CB8AC3E}">
        <p14:creationId xmlns:p14="http://schemas.microsoft.com/office/powerpoint/2010/main" val="3869409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F670-1CFF-1C3A-FB18-028DE97E4E67}"/>
              </a:ext>
            </a:extLst>
          </p:cNvPr>
          <p:cNvSpPr>
            <a:spLocks noGrp="1"/>
          </p:cNvSpPr>
          <p:nvPr>
            <p:ph type="title"/>
          </p:nvPr>
        </p:nvSpPr>
        <p:spPr>
          <a:xfrm>
            <a:off x="3734772" y="148926"/>
            <a:ext cx="7505275" cy="936104"/>
          </a:xfrm>
        </p:spPr>
        <p:txBody>
          <a:bodyPr/>
          <a:lstStyle/>
          <a:p>
            <a:r>
              <a:rPr lang="en-GB" dirty="0"/>
              <a:t>Dataset used for model parameterisation</a:t>
            </a:r>
          </a:p>
        </p:txBody>
      </p:sp>
      <p:sp>
        <p:nvSpPr>
          <p:cNvPr id="4" name="Slide Number Placeholder 3">
            <a:extLst>
              <a:ext uri="{FF2B5EF4-FFF2-40B4-BE49-F238E27FC236}">
                <a16:creationId xmlns:a16="http://schemas.microsoft.com/office/drawing/2014/main" id="{A5224F10-A72E-B416-71A9-740027B10EB7}"/>
              </a:ext>
            </a:extLst>
          </p:cNvPr>
          <p:cNvSpPr>
            <a:spLocks noGrp="1"/>
          </p:cNvSpPr>
          <p:nvPr>
            <p:ph type="sldNum" sz="quarter" idx="12"/>
          </p:nvPr>
        </p:nvSpPr>
        <p:spPr>
          <a:xfrm>
            <a:off x="9347200" y="6453982"/>
            <a:ext cx="2844800" cy="365125"/>
          </a:xfrm>
        </p:spPr>
        <p:txBody>
          <a:bodyPr/>
          <a:lstStyle/>
          <a:p>
            <a:fld id="{0C62C3F8-564E-4093-A9E6-9DF4B8E45E1C}" type="slidenum">
              <a:rPr lang="en-GB" smtClean="0"/>
              <a:pPr/>
              <a:t>44</a:t>
            </a:fld>
            <a:endParaRPr lang="en-GB" dirty="0"/>
          </a:p>
        </p:txBody>
      </p:sp>
      <p:sp>
        <p:nvSpPr>
          <p:cNvPr id="5" name="Content Placeholder 4">
            <a:extLst>
              <a:ext uri="{FF2B5EF4-FFF2-40B4-BE49-F238E27FC236}">
                <a16:creationId xmlns:a16="http://schemas.microsoft.com/office/drawing/2014/main" id="{CC3FE809-791C-5D7B-3FFC-F868FD82E81A}"/>
              </a:ext>
            </a:extLst>
          </p:cNvPr>
          <p:cNvSpPr>
            <a:spLocks noGrp="1"/>
          </p:cNvSpPr>
          <p:nvPr>
            <p:ph idx="1"/>
          </p:nvPr>
        </p:nvSpPr>
        <p:spPr>
          <a:xfrm>
            <a:off x="324722" y="1211592"/>
            <a:ext cx="8208912" cy="5053942"/>
          </a:xfrm>
        </p:spPr>
        <p:txBody>
          <a:bodyPr>
            <a:normAutofit fontScale="85000" lnSpcReduction="20000"/>
          </a:bodyPr>
          <a:lstStyle/>
          <a:p>
            <a:r>
              <a:rPr lang="en-GB" dirty="0"/>
              <a:t>Parameters of the timed activities which capture the </a:t>
            </a:r>
            <a:r>
              <a:rPr lang="en-GB" b="1" i="1" dirty="0"/>
              <a:t>transitions between the 8 states</a:t>
            </a:r>
            <a:r>
              <a:rPr lang="en-GB" dirty="0"/>
              <a:t> of the environment are elicited by processing a proprietary dataset, which includes </a:t>
            </a:r>
            <a:r>
              <a:rPr lang="en-GB" b="1" i="1" dirty="0"/>
              <a:t>statistical data of natural driving by human drivers</a:t>
            </a:r>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All timed activities used in the model are assumed </a:t>
            </a:r>
            <a:r>
              <a:rPr lang="en-GB" b="1" i="1" dirty="0"/>
              <a:t>exponentially distributed</a:t>
            </a:r>
            <a:r>
              <a:rPr lang="en-GB" dirty="0"/>
              <a:t>.</a:t>
            </a:r>
          </a:p>
          <a:p>
            <a:pPr lvl="1"/>
            <a:r>
              <a:rPr lang="en-GB" dirty="0"/>
              <a:t>A </a:t>
            </a:r>
            <a:r>
              <a:rPr lang="en-GB" b="1" i="1" dirty="0"/>
              <a:t>convenience</a:t>
            </a:r>
            <a:r>
              <a:rPr lang="en-GB" dirty="0"/>
              <a:t> assumption, which allows one to use highly efficient </a:t>
            </a:r>
            <a:r>
              <a:rPr lang="en-GB" b="1" i="1" dirty="0"/>
              <a:t>numeric solvers</a:t>
            </a:r>
            <a:r>
              <a:rPr lang="en-GB" dirty="0"/>
              <a:t> for the SAN models (part of the Mobius tool)</a:t>
            </a:r>
          </a:p>
          <a:p>
            <a:pPr lvl="1"/>
            <a:r>
              <a:rPr lang="en-GB" dirty="0"/>
              <a:t>The assumption can be dropped (i.e., use the empirical distributions derived from the dataset). In this case the models will be solved via Monte Carlo simulation.</a:t>
            </a:r>
          </a:p>
          <a:p>
            <a:pPr lvl="1"/>
            <a:r>
              <a:rPr lang="en-GB" b="1" i="1" dirty="0"/>
              <a:t>Asymptotic solutions</a:t>
            </a:r>
            <a:r>
              <a:rPr lang="en-GB" dirty="0"/>
              <a:t> have also been derived (based on Littlewood’s work for semi-Markov systems with an absorbing state) under additional assumptions, which seem plausible for the study.</a:t>
            </a:r>
          </a:p>
          <a:p>
            <a:pPr marL="0" indent="0">
              <a:buNone/>
            </a:pPr>
            <a:endParaRPr lang="en-GB" dirty="0"/>
          </a:p>
        </p:txBody>
      </p:sp>
      <p:pic>
        <p:nvPicPr>
          <p:cNvPr id="10" name="Picture 9">
            <a:extLst>
              <a:ext uri="{FF2B5EF4-FFF2-40B4-BE49-F238E27FC236}">
                <a16:creationId xmlns:a16="http://schemas.microsoft.com/office/drawing/2014/main" id="{01B238AA-6E49-E36D-4C28-89CB660F343B}"/>
              </a:ext>
            </a:extLst>
          </p:cNvPr>
          <p:cNvPicPr>
            <a:picLocks noChangeAspect="1"/>
          </p:cNvPicPr>
          <p:nvPr/>
        </p:nvPicPr>
        <p:blipFill>
          <a:blip r:embed="rId2"/>
          <a:stretch>
            <a:fillRect/>
          </a:stretch>
        </p:blipFill>
        <p:spPr>
          <a:xfrm>
            <a:off x="688883" y="1962116"/>
            <a:ext cx="7543669" cy="1961907"/>
          </a:xfrm>
          <a:prstGeom prst="rect">
            <a:avLst/>
          </a:prstGeom>
        </p:spPr>
      </p:pic>
      <p:sp>
        <p:nvSpPr>
          <p:cNvPr id="12" name="Arrow: Right 11">
            <a:extLst>
              <a:ext uri="{FF2B5EF4-FFF2-40B4-BE49-F238E27FC236}">
                <a16:creationId xmlns:a16="http://schemas.microsoft.com/office/drawing/2014/main" id="{E1B9ED08-CE36-7B7B-36DF-B873BF3BDC89}"/>
              </a:ext>
            </a:extLst>
          </p:cNvPr>
          <p:cNvSpPr/>
          <p:nvPr/>
        </p:nvSpPr>
        <p:spPr>
          <a:xfrm>
            <a:off x="8409187" y="2794001"/>
            <a:ext cx="576064"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5">
            <a:extLst>
              <a:ext uri="{FF2B5EF4-FFF2-40B4-BE49-F238E27FC236}">
                <a16:creationId xmlns:a16="http://schemas.microsoft.com/office/drawing/2014/main" id="{43D46AE7-407B-3901-ECFD-92595C01AA8C}"/>
              </a:ext>
            </a:extLst>
          </p:cNvPr>
          <p:cNvGrpSpPr>
            <a:grpSpLocks noChangeAspect="1"/>
          </p:cNvGrpSpPr>
          <p:nvPr/>
        </p:nvGrpSpPr>
        <p:grpSpPr bwMode="auto">
          <a:xfrm>
            <a:off x="9120188" y="1484313"/>
            <a:ext cx="6848475" cy="5054600"/>
            <a:chOff x="5745" y="935"/>
            <a:chExt cx="4314" cy="3184"/>
          </a:xfrm>
        </p:grpSpPr>
        <p:sp>
          <p:nvSpPr>
            <p:cNvPr id="8" name="AutoShape 4">
              <a:extLst>
                <a:ext uri="{FF2B5EF4-FFF2-40B4-BE49-F238E27FC236}">
                  <a16:creationId xmlns:a16="http://schemas.microsoft.com/office/drawing/2014/main" id="{914D2D00-5EAD-8207-2EBB-4B5683DED02E}"/>
                </a:ext>
              </a:extLst>
            </p:cNvPr>
            <p:cNvSpPr>
              <a:spLocks noChangeAspect="1" noChangeArrowheads="1" noTextEdit="1"/>
            </p:cNvSpPr>
            <p:nvPr/>
          </p:nvSpPr>
          <p:spPr bwMode="auto">
            <a:xfrm>
              <a:off x="5745" y="935"/>
              <a:ext cx="4314" cy="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 name="Group 206">
              <a:extLst>
                <a:ext uri="{FF2B5EF4-FFF2-40B4-BE49-F238E27FC236}">
                  <a16:creationId xmlns:a16="http://schemas.microsoft.com/office/drawing/2014/main" id="{2838FC0B-EDC1-025D-2DB8-61AC61A36AE2}"/>
                </a:ext>
              </a:extLst>
            </p:cNvPr>
            <p:cNvGrpSpPr>
              <a:grpSpLocks/>
            </p:cNvGrpSpPr>
            <p:nvPr/>
          </p:nvGrpSpPr>
          <p:grpSpPr bwMode="auto">
            <a:xfrm>
              <a:off x="5738" y="935"/>
              <a:ext cx="1706" cy="2424"/>
              <a:chOff x="5738" y="935"/>
              <a:chExt cx="1706" cy="2424"/>
            </a:xfrm>
          </p:grpSpPr>
          <p:sp>
            <p:nvSpPr>
              <p:cNvPr id="83" name="Rectangle 6">
                <a:extLst>
                  <a:ext uri="{FF2B5EF4-FFF2-40B4-BE49-F238E27FC236}">
                    <a16:creationId xmlns:a16="http://schemas.microsoft.com/office/drawing/2014/main" id="{F29A5DD5-70E0-DC2D-8EE7-896FF5BB0E0B}"/>
                  </a:ext>
                </a:extLst>
              </p:cNvPr>
              <p:cNvSpPr>
                <a:spLocks noChangeArrowheads="1"/>
              </p:cNvSpPr>
              <p:nvPr/>
            </p:nvSpPr>
            <p:spPr bwMode="auto">
              <a:xfrm>
                <a:off x="5802" y="957"/>
                <a:ext cx="10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rate_F_F_B2F_F_NB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
                <a:extLst>
                  <a:ext uri="{FF2B5EF4-FFF2-40B4-BE49-F238E27FC236}">
                    <a16:creationId xmlns:a16="http://schemas.microsoft.com/office/drawing/2014/main" id="{120884F3-78FA-6B41-1CC2-2845280A841C}"/>
                  </a:ext>
                </a:extLst>
              </p:cNvPr>
              <p:cNvSpPr>
                <a:spLocks noChangeArrowheads="1"/>
              </p:cNvSpPr>
              <p:nvPr/>
            </p:nvSpPr>
            <p:spPr bwMode="auto">
              <a:xfrm>
                <a:off x="6691" y="957"/>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
                <a:extLst>
                  <a:ext uri="{FF2B5EF4-FFF2-40B4-BE49-F238E27FC236}">
                    <a16:creationId xmlns:a16="http://schemas.microsoft.com/office/drawing/2014/main" id="{F30F0E13-21F6-6136-5957-31EC87CD108E}"/>
                  </a:ext>
                </a:extLst>
              </p:cNvPr>
              <p:cNvSpPr>
                <a:spLocks noChangeArrowheads="1"/>
              </p:cNvSpPr>
              <p:nvPr/>
            </p:nvSpPr>
            <p:spPr bwMode="auto">
              <a:xfrm>
                <a:off x="6863" y="957"/>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609.87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9">
                <a:extLst>
                  <a:ext uri="{FF2B5EF4-FFF2-40B4-BE49-F238E27FC236}">
                    <a16:creationId xmlns:a16="http://schemas.microsoft.com/office/drawing/2014/main" id="{246A7F8E-6E4D-C21D-0501-0BF82C910466}"/>
                  </a:ext>
                </a:extLst>
              </p:cNvPr>
              <p:cNvSpPr>
                <a:spLocks noChangeArrowheads="1"/>
              </p:cNvSpPr>
              <p:nvPr/>
            </p:nvSpPr>
            <p:spPr bwMode="auto">
              <a:xfrm>
                <a:off x="7143" y="957"/>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10">
                <a:extLst>
                  <a:ext uri="{FF2B5EF4-FFF2-40B4-BE49-F238E27FC236}">
                    <a16:creationId xmlns:a16="http://schemas.microsoft.com/office/drawing/2014/main" id="{D571DEBE-9C74-391E-A0DC-C28F28EAA248}"/>
                  </a:ext>
                </a:extLst>
              </p:cNvPr>
              <p:cNvSpPr>
                <a:spLocks noChangeArrowheads="1"/>
              </p:cNvSpPr>
              <p:nvPr/>
            </p:nvSpPr>
            <p:spPr bwMode="auto">
              <a:xfrm>
                <a:off x="5738" y="93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Rectangle 11">
                <a:extLst>
                  <a:ext uri="{FF2B5EF4-FFF2-40B4-BE49-F238E27FC236}">
                    <a16:creationId xmlns:a16="http://schemas.microsoft.com/office/drawing/2014/main" id="{2022C9B6-A052-21C8-557D-BDF10FAD0DCE}"/>
                  </a:ext>
                </a:extLst>
              </p:cNvPr>
              <p:cNvSpPr>
                <a:spLocks noChangeArrowheads="1"/>
              </p:cNvSpPr>
              <p:nvPr/>
            </p:nvSpPr>
            <p:spPr bwMode="auto">
              <a:xfrm>
                <a:off x="5738" y="93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Rectangle 12">
                <a:extLst>
                  <a:ext uri="{FF2B5EF4-FFF2-40B4-BE49-F238E27FC236}">
                    <a16:creationId xmlns:a16="http://schemas.microsoft.com/office/drawing/2014/main" id="{3FD9D6C4-ABD4-796B-EAB7-6D56DA443CB6}"/>
                  </a:ext>
                </a:extLst>
              </p:cNvPr>
              <p:cNvSpPr>
                <a:spLocks noChangeArrowheads="1"/>
              </p:cNvSpPr>
              <p:nvPr/>
            </p:nvSpPr>
            <p:spPr bwMode="auto">
              <a:xfrm>
                <a:off x="5745" y="935"/>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Rectangle 13">
                <a:extLst>
                  <a:ext uri="{FF2B5EF4-FFF2-40B4-BE49-F238E27FC236}">
                    <a16:creationId xmlns:a16="http://schemas.microsoft.com/office/drawing/2014/main" id="{D772C0F2-0FAD-C494-D9A9-7261346BE520}"/>
                  </a:ext>
                </a:extLst>
              </p:cNvPr>
              <p:cNvSpPr>
                <a:spLocks noChangeArrowheads="1"/>
              </p:cNvSpPr>
              <p:nvPr/>
            </p:nvSpPr>
            <p:spPr bwMode="auto">
              <a:xfrm>
                <a:off x="6813" y="93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Rectangle 14">
                <a:extLst>
                  <a:ext uri="{FF2B5EF4-FFF2-40B4-BE49-F238E27FC236}">
                    <a16:creationId xmlns:a16="http://schemas.microsoft.com/office/drawing/2014/main" id="{A12DA8D9-CDC5-2397-D95C-03AB8457F30E}"/>
                  </a:ext>
                </a:extLst>
              </p:cNvPr>
              <p:cNvSpPr>
                <a:spLocks noChangeArrowheads="1"/>
              </p:cNvSpPr>
              <p:nvPr/>
            </p:nvSpPr>
            <p:spPr bwMode="auto">
              <a:xfrm>
                <a:off x="6820" y="935"/>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Rectangle 15">
                <a:extLst>
                  <a:ext uri="{FF2B5EF4-FFF2-40B4-BE49-F238E27FC236}">
                    <a16:creationId xmlns:a16="http://schemas.microsoft.com/office/drawing/2014/main" id="{C8243479-6CEE-EAE3-5E6C-D2CB0D5A5CDB}"/>
                  </a:ext>
                </a:extLst>
              </p:cNvPr>
              <p:cNvSpPr>
                <a:spLocks noChangeArrowheads="1"/>
              </p:cNvSpPr>
              <p:nvPr/>
            </p:nvSpPr>
            <p:spPr bwMode="auto">
              <a:xfrm>
                <a:off x="7437" y="93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Rectangle 16">
                <a:extLst>
                  <a:ext uri="{FF2B5EF4-FFF2-40B4-BE49-F238E27FC236}">
                    <a16:creationId xmlns:a16="http://schemas.microsoft.com/office/drawing/2014/main" id="{F2FD50CC-0F42-084A-F166-D9528E95C7C8}"/>
                  </a:ext>
                </a:extLst>
              </p:cNvPr>
              <p:cNvSpPr>
                <a:spLocks noChangeArrowheads="1"/>
              </p:cNvSpPr>
              <p:nvPr/>
            </p:nvSpPr>
            <p:spPr bwMode="auto">
              <a:xfrm>
                <a:off x="7437" y="93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Rectangle 17">
                <a:extLst>
                  <a:ext uri="{FF2B5EF4-FFF2-40B4-BE49-F238E27FC236}">
                    <a16:creationId xmlns:a16="http://schemas.microsoft.com/office/drawing/2014/main" id="{61E8BEFF-2C34-480D-C584-639DA0A77B5B}"/>
                  </a:ext>
                </a:extLst>
              </p:cNvPr>
              <p:cNvSpPr>
                <a:spLocks noChangeArrowheads="1"/>
              </p:cNvSpPr>
              <p:nvPr/>
            </p:nvSpPr>
            <p:spPr bwMode="auto">
              <a:xfrm>
                <a:off x="5738" y="942"/>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Rectangle 18">
                <a:extLst>
                  <a:ext uri="{FF2B5EF4-FFF2-40B4-BE49-F238E27FC236}">
                    <a16:creationId xmlns:a16="http://schemas.microsoft.com/office/drawing/2014/main" id="{B9ABC8D1-875F-3862-4D9D-91A24581465B}"/>
                  </a:ext>
                </a:extLst>
              </p:cNvPr>
              <p:cNvSpPr>
                <a:spLocks noChangeArrowheads="1"/>
              </p:cNvSpPr>
              <p:nvPr/>
            </p:nvSpPr>
            <p:spPr bwMode="auto">
              <a:xfrm>
                <a:off x="7437" y="942"/>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Rectangle 19">
                <a:extLst>
                  <a:ext uri="{FF2B5EF4-FFF2-40B4-BE49-F238E27FC236}">
                    <a16:creationId xmlns:a16="http://schemas.microsoft.com/office/drawing/2014/main" id="{60B56366-87D5-4512-CB54-3D23DB1F7CE0}"/>
                  </a:ext>
                </a:extLst>
              </p:cNvPr>
              <p:cNvSpPr>
                <a:spLocks noChangeArrowheads="1"/>
              </p:cNvSpPr>
              <p:nvPr/>
            </p:nvSpPr>
            <p:spPr bwMode="auto">
              <a:xfrm>
                <a:off x="5752" y="1086"/>
                <a:ext cx="1061"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Rectangle 20">
                <a:extLst>
                  <a:ext uri="{FF2B5EF4-FFF2-40B4-BE49-F238E27FC236}">
                    <a16:creationId xmlns:a16="http://schemas.microsoft.com/office/drawing/2014/main" id="{B290D3A0-9FF5-54E3-A657-C2C7EF8609AD}"/>
                  </a:ext>
                </a:extLst>
              </p:cNvPr>
              <p:cNvSpPr>
                <a:spLocks noChangeArrowheads="1"/>
              </p:cNvSpPr>
              <p:nvPr/>
            </p:nvSpPr>
            <p:spPr bwMode="auto">
              <a:xfrm>
                <a:off x="5802" y="1100"/>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Rectangle 21">
                <a:extLst>
                  <a:ext uri="{FF2B5EF4-FFF2-40B4-BE49-F238E27FC236}">
                    <a16:creationId xmlns:a16="http://schemas.microsoft.com/office/drawing/2014/main" id="{0FE3AD92-CD48-F7BF-8FF2-8651B0FFB846}"/>
                  </a:ext>
                </a:extLst>
              </p:cNvPr>
              <p:cNvSpPr>
                <a:spLocks noChangeArrowheads="1"/>
              </p:cNvSpPr>
              <p:nvPr/>
            </p:nvSpPr>
            <p:spPr bwMode="auto">
              <a:xfrm>
                <a:off x="5802" y="1100"/>
                <a:ext cx="92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rate_F_F_B2F_S_B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22">
                <a:extLst>
                  <a:ext uri="{FF2B5EF4-FFF2-40B4-BE49-F238E27FC236}">
                    <a16:creationId xmlns:a16="http://schemas.microsoft.com/office/drawing/2014/main" id="{4E5B830A-B452-D471-305D-E72F52C9EE6E}"/>
                  </a:ext>
                </a:extLst>
              </p:cNvPr>
              <p:cNvSpPr>
                <a:spLocks noChangeArrowheads="1"/>
              </p:cNvSpPr>
              <p:nvPr/>
            </p:nvSpPr>
            <p:spPr bwMode="auto">
              <a:xfrm>
                <a:off x="6620" y="110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23">
                <a:extLst>
                  <a:ext uri="{FF2B5EF4-FFF2-40B4-BE49-F238E27FC236}">
                    <a16:creationId xmlns:a16="http://schemas.microsoft.com/office/drawing/2014/main" id="{829FE6DF-86F2-B94D-5E3E-86B43C20209B}"/>
                  </a:ext>
                </a:extLst>
              </p:cNvPr>
              <p:cNvSpPr>
                <a:spLocks noChangeArrowheads="1"/>
              </p:cNvSpPr>
              <p:nvPr/>
            </p:nvSpPr>
            <p:spPr bwMode="auto">
              <a:xfrm>
                <a:off x="6813" y="1086"/>
                <a:ext cx="624"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Rectangle 24">
                <a:extLst>
                  <a:ext uri="{FF2B5EF4-FFF2-40B4-BE49-F238E27FC236}">
                    <a16:creationId xmlns:a16="http://schemas.microsoft.com/office/drawing/2014/main" id="{0099A7D9-52AE-EB53-02B5-27A1D05B6F24}"/>
                  </a:ext>
                </a:extLst>
              </p:cNvPr>
              <p:cNvSpPr>
                <a:spLocks noChangeArrowheads="1"/>
              </p:cNvSpPr>
              <p:nvPr/>
            </p:nvSpPr>
            <p:spPr bwMode="auto">
              <a:xfrm>
                <a:off x="6863" y="1100"/>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Rectangle 25">
                <a:extLst>
                  <a:ext uri="{FF2B5EF4-FFF2-40B4-BE49-F238E27FC236}">
                    <a16:creationId xmlns:a16="http://schemas.microsoft.com/office/drawing/2014/main" id="{089950BE-8BB7-DD0A-624B-3A28198670A0}"/>
                  </a:ext>
                </a:extLst>
              </p:cNvPr>
              <p:cNvSpPr>
                <a:spLocks noChangeArrowheads="1"/>
              </p:cNvSpPr>
              <p:nvPr/>
            </p:nvSpPr>
            <p:spPr bwMode="auto">
              <a:xfrm>
                <a:off x="6863" y="1100"/>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676.71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26">
                <a:extLst>
                  <a:ext uri="{FF2B5EF4-FFF2-40B4-BE49-F238E27FC236}">
                    <a16:creationId xmlns:a16="http://schemas.microsoft.com/office/drawing/2014/main" id="{841D188B-4C40-A8B8-9300-D6BEF46CE7C7}"/>
                  </a:ext>
                </a:extLst>
              </p:cNvPr>
              <p:cNvSpPr>
                <a:spLocks noChangeArrowheads="1"/>
              </p:cNvSpPr>
              <p:nvPr/>
            </p:nvSpPr>
            <p:spPr bwMode="auto">
              <a:xfrm>
                <a:off x="7143" y="110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27">
                <a:extLst>
                  <a:ext uri="{FF2B5EF4-FFF2-40B4-BE49-F238E27FC236}">
                    <a16:creationId xmlns:a16="http://schemas.microsoft.com/office/drawing/2014/main" id="{C55FB541-B6F1-99E8-92EA-323AFF89C916}"/>
                  </a:ext>
                </a:extLst>
              </p:cNvPr>
              <p:cNvSpPr>
                <a:spLocks noChangeArrowheads="1"/>
              </p:cNvSpPr>
              <p:nvPr/>
            </p:nvSpPr>
            <p:spPr bwMode="auto">
              <a:xfrm>
                <a:off x="5738" y="1086"/>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Rectangle 28">
                <a:extLst>
                  <a:ext uri="{FF2B5EF4-FFF2-40B4-BE49-F238E27FC236}">
                    <a16:creationId xmlns:a16="http://schemas.microsoft.com/office/drawing/2014/main" id="{1ACEC4ED-3CC8-032F-1920-66E9189BB71E}"/>
                  </a:ext>
                </a:extLst>
              </p:cNvPr>
              <p:cNvSpPr>
                <a:spLocks noChangeArrowheads="1"/>
              </p:cNvSpPr>
              <p:nvPr/>
            </p:nvSpPr>
            <p:spPr bwMode="auto">
              <a:xfrm>
                <a:off x="5745" y="1086"/>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Rectangle 29">
                <a:extLst>
                  <a:ext uri="{FF2B5EF4-FFF2-40B4-BE49-F238E27FC236}">
                    <a16:creationId xmlns:a16="http://schemas.microsoft.com/office/drawing/2014/main" id="{DC6660F6-5DF8-7FB8-E180-FB271B43FD09}"/>
                  </a:ext>
                </a:extLst>
              </p:cNvPr>
              <p:cNvSpPr>
                <a:spLocks noChangeArrowheads="1"/>
              </p:cNvSpPr>
              <p:nvPr/>
            </p:nvSpPr>
            <p:spPr bwMode="auto">
              <a:xfrm>
                <a:off x="6813" y="1086"/>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Rectangle 30">
                <a:extLst>
                  <a:ext uri="{FF2B5EF4-FFF2-40B4-BE49-F238E27FC236}">
                    <a16:creationId xmlns:a16="http://schemas.microsoft.com/office/drawing/2014/main" id="{AC88316A-0766-B24C-D85F-4EC6406F5148}"/>
                  </a:ext>
                </a:extLst>
              </p:cNvPr>
              <p:cNvSpPr>
                <a:spLocks noChangeArrowheads="1"/>
              </p:cNvSpPr>
              <p:nvPr/>
            </p:nvSpPr>
            <p:spPr bwMode="auto">
              <a:xfrm>
                <a:off x="6820" y="1086"/>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31">
                <a:extLst>
                  <a:ext uri="{FF2B5EF4-FFF2-40B4-BE49-F238E27FC236}">
                    <a16:creationId xmlns:a16="http://schemas.microsoft.com/office/drawing/2014/main" id="{1063315C-3722-0506-22B3-57006F09195F}"/>
                  </a:ext>
                </a:extLst>
              </p:cNvPr>
              <p:cNvSpPr>
                <a:spLocks noChangeArrowheads="1"/>
              </p:cNvSpPr>
              <p:nvPr/>
            </p:nvSpPr>
            <p:spPr bwMode="auto">
              <a:xfrm>
                <a:off x="7437" y="1086"/>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Rectangle 32">
                <a:extLst>
                  <a:ext uri="{FF2B5EF4-FFF2-40B4-BE49-F238E27FC236}">
                    <a16:creationId xmlns:a16="http://schemas.microsoft.com/office/drawing/2014/main" id="{8108491E-99DA-71CE-4DC6-DD349CD5B852}"/>
                  </a:ext>
                </a:extLst>
              </p:cNvPr>
              <p:cNvSpPr>
                <a:spLocks noChangeArrowheads="1"/>
              </p:cNvSpPr>
              <p:nvPr/>
            </p:nvSpPr>
            <p:spPr bwMode="auto">
              <a:xfrm>
                <a:off x="5738" y="1093"/>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Rectangle 33">
                <a:extLst>
                  <a:ext uri="{FF2B5EF4-FFF2-40B4-BE49-F238E27FC236}">
                    <a16:creationId xmlns:a16="http://schemas.microsoft.com/office/drawing/2014/main" id="{B4526EA5-35D7-7E8D-0840-9230F5FD5588}"/>
                  </a:ext>
                </a:extLst>
              </p:cNvPr>
              <p:cNvSpPr>
                <a:spLocks noChangeArrowheads="1"/>
              </p:cNvSpPr>
              <p:nvPr/>
            </p:nvSpPr>
            <p:spPr bwMode="auto">
              <a:xfrm>
                <a:off x="7437" y="1093"/>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Rectangle 34">
                <a:extLst>
                  <a:ext uri="{FF2B5EF4-FFF2-40B4-BE49-F238E27FC236}">
                    <a16:creationId xmlns:a16="http://schemas.microsoft.com/office/drawing/2014/main" id="{14C0361B-3A61-AA81-D0E0-927BB0C90994}"/>
                  </a:ext>
                </a:extLst>
              </p:cNvPr>
              <p:cNvSpPr>
                <a:spLocks noChangeArrowheads="1"/>
              </p:cNvSpPr>
              <p:nvPr/>
            </p:nvSpPr>
            <p:spPr bwMode="auto">
              <a:xfrm>
                <a:off x="5802" y="1251"/>
                <a:ext cx="10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rate_F_F_B2F_S_NB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35">
                <a:extLst>
                  <a:ext uri="{FF2B5EF4-FFF2-40B4-BE49-F238E27FC236}">
                    <a16:creationId xmlns:a16="http://schemas.microsoft.com/office/drawing/2014/main" id="{CF601DCB-87D1-8FE5-D46C-14046121069B}"/>
                  </a:ext>
                </a:extLst>
              </p:cNvPr>
              <p:cNvSpPr>
                <a:spLocks noChangeArrowheads="1"/>
              </p:cNvSpPr>
              <p:nvPr/>
            </p:nvSpPr>
            <p:spPr bwMode="auto">
              <a:xfrm>
                <a:off x="6691" y="1251"/>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36">
                <a:extLst>
                  <a:ext uri="{FF2B5EF4-FFF2-40B4-BE49-F238E27FC236}">
                    <a16:creationId xmlns:a16="http://schemas.microsoft.com/office/drawing/2014/main" id="{60F72C45-32CD-E065-C53D-E39C2B5186D8}"/>
                  </a:ext>
                </a:extLst>
              </p:cNvPr>
              <p:cNvSpPr>
                <a:spLocks noChangeArrowheads="1"/>
              </p:cNvSpPr>
              <p:nvPr/>
            </p:nvSpPr>
            <p:spPr bwMode="auto">
              <a:xfrm>
                <a:off x="6863" y="1251"/>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319.02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37">
                <a:extLst>
                  <a:ext uri="{FF2B5EF4-FFF2-40B4-BE49-F238E27FC236}">
                    <a16:creationId xmlns:a16="http://schemas.microsoft.com/office/drawing/2014/main" id="{9C1307E4-0FEF-4E0E-09A7-6F30D37082B8}"/>
                  </a:ext>
                </a:extLst>
              </p:cNvPr>
              <p:cNvSpPr>
                <a:spLocks noChangeArrowheads="1"/>
              </p:cNvSpPr>
              <p:nvPr/>
            </p:nvSpPr>
            <p:spPr bwMode="auto">
              <a:xfrm>
                <a:off x="7143" y="1251"/>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38">
                <a:extLst>
                  <a:ext uri="{FF2B5EF4-FFF2-40B4-BE49-F238E27FC236}">
                    <a16:creationId xmlns:a16="http://schemas.microsoft.com/office/drawing/2014/main" id="{E11D8766-D643-C8B4-E4B2-DCEF75C68A2F}"/>
                  </a:ext>
                </a:extLst>
              </p:cNvPr>
              <p:cNvSpPr>
                <a:spLocks noChangeArrowheads="1"/>
              </p:cNvSpPr>
              <p:nvPr/>
            </p:nvSpPr>
            <p:spPr bwMode="auto">
              <a:xfrm>
                <a:off x="5738" y="122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Rectangle 39">
                <a:extLst>
                  <a:ext uri="{FF2B5EF4-FFF2-40B4-BE49-F238E27FC236}">
                    <a16:creationId xmlns:a16="http://schemas.microsoft.com/office/drawing/2014/main" id="{C7643585-7D2F-3726-5707-D649C1DB87C9}"/>
                  </a:ext>
                </a:extLst>
              </p:cNvPr>
              <p:cNvSpPr>
                <a:spLocks noChangeArrowheads="1"/>
              </p:cNvSpPr>
              <p:nvPr/>
            </p:nvSpPr>
            <p:spPr bwMode="auto">
              <a:xfrm>
                <a:off x="5745" y="1229"/>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Rectangle 40">
                <a:extLst>
                  <a:ext uri="{FF2B5EF4-FFF2-40B4-BE49-F238E27FC236}">
                    <a16:creationId xmlns:a16="http://schemas.microsoft.com/office/drawing/2014/main" id="{B2086ED4-E0DD-9311-B542-D88F89D8B5BB}"/>
                  </a:ext>
                </a:extLst>
              </p:cNvPr>
              <p:cNvSpPr>
                <a:spLocks noChangeArrowheads="1"/>
              </p:cNvSpPr>
              <p:nvPr/>
            </p:nvSpPr>
            <p:spPr bwMode="auto">
              <a:xfrm>
                <a:off x="6813" y="122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Rectangle 41">
                <a:extLst>
                  <a:ext uri="{FF2B5EF4-FFF2-40B4-BE49-F238E27FC236}">
                    <a16:creationId xmlns:a16="http://schemas.microsoft.com/office/drawing/2014/main" id="{985AFABF-01A6-37EE-5C4A-38B346317CA8}"/>
                  </a:ext>
                </a:extLst>
              </p:cNvPr>
              <p:cNvSpPr>
                <a:spLocks noChangeArrowheads="1"/>
              </p:cNvSpPr>
              <p:nvPr/>
            </p:nvSpPr>
            <p:spPr bwMode="auto">
              <a:xfrm>
                <a:off x="6820" y="1229"/>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Rectangle 42">
                <a:extLst>
                  <a:ext uri="{FF2B5EF4-FFF2-40B4-BE49-F238E27FC236}">
                    <a16:creationId xmlns:a16="http://schemas.microsoft.com/office/drawing/2014/main" id="{38CDA3A7-EDCE-0AAE-A9E4-C5C7D3F24018}"/>
                  </a:ext>
                </a:extLst>
              </p:cNvPr>
              <p:cNvSpPr>
                <a:spLocks noChangeArrowheads="1"/>
              </p:cNvSpPr>
              <p:nvPr/>
            </p:nvSpPr>
            <p:spPr bwMode="auto">
              <a:xfrm>
                <a:off x="7437" y="122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Rectangle 43">
                <a:extLst>
                  <a:ext uri="{FF2B5EF4-FFF2-40B4-BE49-F238E27FC236}">
                    <a16:creationId xmlns:a16="http://schemas.microsoft.com/office/drawing/2014/main" id="{60D9FFFB-F530-1ED6-3263-FADD32901FBE}"/>
                  </a:ext>
                </a:extLst>
              </p:cNvPr>
              <p:cNvSpPr>
                <a:spLocks noChangeArrowheads="1"/>
              </p:cNvSpPr>
              <p:nvPr/>
            </p:nvSpPr>
            <p:spPr bwMode="auto">
              <a:xfrm>
                <a:off x="5738" y="1236"/>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Rectangle 44">
                <a:extLst>
                  <a:ext uri="{FF2B5EF4-FFF2-40B4-BE49-F238E27FC236}">
                    <a16:creationId xmlns:a16="http://schemas.microsoft.com/office/drawing/2014/main" id="{4ECBEA07-F44B-FEB1-71A0-D9890E5FCE05}"/>
                  </a:ext>
                </a:extLst>
              </p:cNvPr>
              <p:cNvSpPr>
                <a:spLocks noChangeArrowheads="1"/>
              </p:cNvSpPr>
              <p:nvPr/>
            </p:nvSpPr>
            <p:spPr bwMode="auto">
              <a:xfrm>
                <a:off x="7437" y="1236"/>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Rectangle 45">
                <a:extLst>
                  <a:ext uri="{FF2B5EF4-FFF2-40B4-BE49-F238E27FC236}">
                    <a16:creationId xmlns:a16="http://schemas.microsoft.com/office/drawing/2014/main" id="{520D8C19-9463-23BD-914B-E8DB5A0EC862}"/>
                  </a:ext>
                </a:extLst>
              </p:cNvPr>
              <p:cNvSpPr>
                <a:spLocks noChangeArrowheads="1"/>
              </p:cNvSpPr>
              <p:nvPr/>
            </p:nvSpPr>
            <p:spPr bwMode="auto">
              <a:xfrm>
                <a:off x="5752" y="1387"/>
                <a:ext cx="1061"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Rectangle 46">
                <a:extLst>
                  <a:ext uri="{FF2B5EF4-FFF2-40B4-BE49-F238E27FC236}">
                    <a16:creationId xmlns:a16="http://schemas.microsoft.com/office/drawing/2014/main" id="{D4AB901E-19E0-4AC8-67E7-A1E00DADB7A7}"/>
                  </a:ext>
                </a:extLst>
              </p:cNvPr>
              <p:cNvSpPr>
                <a:spLocks noChangeArrowheads="1"/>
              </p:cNvSpPr>
              <p:nvPr/>
            </p:nvSpPr>
            <p:spPr bwMode="auto">
              <a:xfrm>
                <a:off x="5802" y="1401"/>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Rectangle 47">
                <a:extLst>
                  <a:ext uri="{FF2B5EF4-FFF2-40B4-BE49-F238E27FC236}">
                    <a16:creationId xmlns:a16="http://schemas.microsoft.com/office/drawing/2014/main" id="{D543E385-7367-DCF2-9F75-D4BFC80B1758}"/>
                  </a:ext>
                </a:extLst>
              </p:cNvPr>
              <p:cNvSpPr>
                <a:spLocks noChangeArrowheads="1"/>
              </p:cNvSpPr>
              <p:nvPr/>
            </p:nvSpPr>
            <p:spPr bwMode="auto">
              <a:xfrm>
                <a:off x="5802" y="1402"/>
                <a:ext cx="9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rate_F_F_B2IS_F_B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48">
                <a:extLst>
                  <a:ext uri="{FF2B5EF4-FFF2-40B4-BE49-F238E27FC236}">
                    <a16:creationId xmlns:a16="http://schemas.microsoft.com/office/drawing/2014/main" id="{33D7B972-36DD-1845-005A-260290A75779}"/>
                  </a:ext>
                </a:extLst>
              </p:cNvPr>
              <p:cNvSpPr>
                <a:spLocks noChangeArrowheads="1"/>
              </p:cNvSpPr>
              <p:nvPr/>
            </p:nvSpPr>
            <p:spPr bwMode="auto">
              <a:xfrm>
                <a:off x="6648" y="1402"/>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49">
                <a:extLst>
                  <a:ext uri="{FF2B5EF4-FFF2-40B4-BE49-F238E27FC236}">
                    <a16:creationId xmlns:a16="http://schemas.microsoft.com/office/drawing/2014/main" id="{574A77B6-50F4-0AD8-6C3F-05DBE071A520}"/>
                  </a:ext>
                </a:extLst>
              </p:cNvPr>
              <p:cNvSpPr>
                <a:spLocks noChangeArrowheads="1"/>
              </p:cNvSpPr>
              <p:nvPr/>
            </p:nvSpPr>
            <p:spPr bwMode="auto">
              <a:xfrm>
                <a:off x="6813" y="1387"/>
                <a:ext cx="624"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Rectangle 50">
                <a:extLst>
                  <a:ext uri="{FF2B5EF4-FFF2-40B4-BE49-F238E27FC236}">
                    <a16:creationId xmlns:a16="http://schemas.microsoft.com/office/drawing/2014/main" id="{5DBBCBC5-68CA-1A60-49FD-6BD302C08F92}"/>
                  </a:ext>
                </a:extLst>
              </p:cNvPr>
              <p:cNvSpPr>
                <a:spLocks noChangeArrowheads="1"/>
              </p:cNvSpPr>
              <p:nvPr/>
            </p:nvSpPr>
            <p:spPr bwMode="auto">
              <a:xfrm>
                <a:off x="6863" y="1401"/>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Rectangle 51">
                <a:extLst>
                  <a:ext uri="{FF2B5EF4-FFF2-40B4-BE49-F238E27FC236}">
                    <a16:creationId xmlns:a16="http://schemas.microsoft.com/office/drawing/2014/main" id="{6BBFE84D-8CA7-5A3B-078D-14F2EEFFFAAB}"/>
                  </a:ext>
                </a:extLst>
              </p:cNvPr>
              <p:cNvSpPr>
                <a:spLocks noChangeArrowheads="1"/>
              </p:cNvSpPr>
              <p:nvPr/>
            </p:nvSpPr>
            <p:spPr bwMode="auto">
              <a:xfrm>
                <a:off x="6863" y="1402"/>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616.29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52">
                <a:extLst>
                  <a:ext uri="{FF2B5EF4-FFF2-40B4-BE49-F238E27FC236}">
                    <a16:creationId xmlns:a16="http://schemas.microsoft.com/office/drawing/2014/main" id="{DFBEA184-0085-D2AD-8837-DDE86167C655}"/>
                  </a:ext>
                </a:extLst>
              </p:cNvPr>
              <p:cNvSpPr>
                <a:spLocks noChangeArrowheads="1"/>
              </p:cNvSpPr>
              <p:nvPr/>
            </p:nvSpPr>
            <p:spPr bwMode="auto">
              <a:xfrm>
                <a:off x="7143" y="1402"/>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53">
                <a:extLst>
                  <a:ext uri="{FF2B5EF4-FFF2-40B4-BE49-F238E27FC236}">
                    <a16:creationId xmlns:a16="http://schemas.microsoft.com/office/drawing/2014/main" id="{190030A6-9BCA-187E-C3AD-1E1B2CA88400}"/>
                  </a:ext>
                </a:extLst>
              </p:cNvPr>
              <p:cNvSpPr>
                <a:spLocks noChangeArrowheads="1"/>
              </p:cNvSpPr>
              <p:nvPr/>
            </p:nvSpPr>
            <p:spPr bwMode="auto">
              <a:xfrm>
                <a:off x="5738" y="138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Rectangle 54">
                <a:extLst>
                  <a:ext uri="{FF2B5EF4-FFF2-40B4-BE49-F238E27FC236}">
                    <a16:creationId xmlns:a16="http://schemas.microsoft.com/office/drawing/2014/main" id="{F2286021-F59E-5C94-DD96-A665A6FC15A5}"/>
                  </a:ext>
                </a:extLst>
              </p:cNvPr>
              <p:cNvSpPr>
                <a:spLocks noChangeArrowheads="1"/>
              </p:cNvSpPr>
              <p:nvPr/>
            </p:nvSpPr>
            <p:spPr bwMode="auto">
              <a:xfrm>
                <a:off x="5745" y="1380"/>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Rectangle 55">
                <a:extLst>
                  <a:ext uri="{FF2B5EF4-FFF2-40B4-BE49-F238E27FC236}">
                    <a16:creationId xmlns:a16="http://schemas.microsoft.com/office/drawing/2014/main" id="{11675197-E972-F8DD-1AC7-5C89783A9758}"/>
                  </a:ext>
                </a:extLst>
              </p:cNvPr>
              <p:cNvSpPr>
                <a:spLocks noChangeArrowheads="1"/>
              </p:cNvSpPr>
              <p:nvPr/>
            </p:nvSpPr>
            <p:spPr bwMode="auto">
              <a:xfrm>
                <a:off x="6813" y="138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Rectangle 56">
                <a:extLst>
                  <a:ext uri="{FF2B5EF4-FFF2-40B4-BE49-F238E27FC236}">
                    <a16:creationId xmlns:a16="http://schemas.microsoft.com/office/drawing/2014/main" id="{7C9E6E8A-13C1-CF0C-5A42-FC63B8ACD747}"/>
                  </a:ext>
                </a:extLst>
              </p:cNvPr>
              <p:cNvSpPr>
                <a:spLocks noChangeArrowheads="1"/>
              </p:cNvSpPr>
              <p:nvPr/>
            </p:nvSpPr>
            <p:spPr bwMode="auto">
              <a:xfrm>
                <a:off x="6820" y="1380"/>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Rectangle 57">
                <a:extLst>
                  <a:ext uri="{FF2B5EF4-FFF2-40B4-BE49-F238E27FC236}">
                    <a16:creationId xmlns:a16="http://schemas.microsoft.com/office/drawing/2014/main" id="{E329051C-7015-C333-57D8-214B0C6B877B}"/>
                  </a:ext>
                </a:extLst>
              </p:cNvPr>
              <p:cNvSpPr>
                <a:spLocks noChangeArrowheads="1"/>
              </p:cNvSpPr>
              <p:nvPr/>
            </p:nvSpPr>
            <p:spPr bwMode="auto">
              <a:xfrm>
                <a:off x="7437" y="138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Rectangle 58">
                <a:extLst>
                  <a:ext uri="{FF2B5EF4-FFF2-40B4-BE49-F238E27FC236}">
                    <a16:creationId xmlns:a16="http://schemas.microsoft.com/office/drawing/2014/main" id="{02EF0387-57EE-32AF-B505-CE686929EDF5}"/>
                  </a:ext>
                </a:extLst>
              </p:cNvPr>
              <p:cNvSpPr>
                <a:spLocks noChangeArrowheads="1"/>
              </p:cNvSpPr>
              <p:nvPr/>
            </p:nvSpPr>
            <p:spPr bwMode="auto">
              <a:xfrm>
                <a:off x="5738" y="1387"/>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Rectangle 59">
                <a:extLst>
                  <a:ext uri="{FF2B5EF4-FFF2-40B4-BE49-F238E27FC236}">
                    <a16:creationId xmlns:a16="http://schemas.microsoft.com/office/drawing/2014/main" id="{856DFE32-0ADA-3CC4-6006-A158A162B127}"/>
                  </a:ext>
                </a:extLst>
              </p:cNvPr>
              <p:cNvSpPr>
                <a:spLocks noChangeArrowheads="1"/>
              </p:cNvSpPr>
              <p:nvPr/>
            </p:nvSpPr>
            <p:spPr bwMode="auto">
              <a:xfrm>
                <a:off x="7437" y="1387"/>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60">
                <a:extLst>
                  <a:ext uri="{FF2B5EF4-FFF2-40B4-BE49-F238E27FC236}">
                    <a16:creationId xmlns:a16="http://schemas.microsoft.com/office/drawing/2014/main" id="{BDFFFE44-2D44-1C78-B461-259AF1BB8D72}"/>
                  </a:ext>
                </a:extLst>
              </p:cNvPr>
              <p:cNvSpPr>
                <a:spLocks noChangeArrowheads="1"/>
              </p:cNvSpPr>
              <p:nvPr/>
            </p:nvSpPr>
            <p:spPr bwMode="auto">
              <a:xfrm>
                <a:off x="5802" y="1545"/>
                <a:ext cx="103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rate_F_F_B2IS_F_NB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61">
                <a:extLst>
                  <a:ext uri="{FF2B5EF4-FFF2-40B4-BE49-F238E27FC236}">
                    <a16:creationId xmlns:a16="http://schemas.microsoft.com/office/drawing/2014/main" id="{962B1273-881C-3670-7EA2-673AF6C73933}"/>
                  </a:ext>
                </a:extLst>
              </p:cNvPr>
              <p:cNvSpPr>
                <a:spLocks noChangeArrowheads="1"/>
              </p:cNvSpPr>
              <p:nvPr/>
            </p:nvSpPr>
            <p:spPr bwMode="auto">
              <a:xfrm>
                <a:off x="6713" y="154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62">
                <a:extLst>
                  <a:ext uri="{FF2B5EF4-FFF2-40B4-BE49-F238E27FC236}">
                    <a16:creationId xmlns:a16="http://schemas.microsoft.com/office/drawing/2014/main" id="{9301043E-2308-D4F0-4E1D-D5B36324F70D}"/>
                  </a:ext>
                </a:extLst>
              </p:cNvPr>
              <p:cNvSpPr>
                <a:spLocks noChangeArrowheads="1"/>
              </p:cNvSpPr>
              <p:nvPr/>
            </p:nvSpPr>
            <p:spPr bwMode="auto">
              <a:xfrm>
                <a:off x="6863" y="1545"/>
                <a:ext cx="31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551.1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63">
                <a:extLst>
                  <a:ext uri="{FF2B5EF4-FFF2-40B4-BE49-F238E27FC236}">
                    <a16:creationId xmlns:a16="http://schemas.microsoft.com/office/drawing/2014/main" id="{AB8CF79F-A5C0-6CBB-BF44-D98D315ADDCA}"/>
                  </a:ext>
                </a:extLst>
              </p:cNvPr>
              <p:cNvSpPr>
                <a:spLocks noChangeArrowheads="1"/>
              </p:cNvSpPr>
              <p:nvPr/>
            </p:nvSpPr>
            <p:spPr bwMode="auto">
              <a:xfrm>
                <a:off x="7093" y="154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64">
                <a:extLst>
                  <a:ext uri="{FF2B5EF4-FFF2-40B4-BE49-F238E27FC236}">
                    <a16:creationId xmlns:a16="http://schemas.microsoft.com/office/drawing/2014/main" id="{CBFF8F6F-CC0C-9C15-BB17-3BEB0CF3FD0E}"/>
                  </a:ext>
                </a:extLst>
              </p:cNvPr>
              <p:cNvSpPr>
                <a:spLocks noChangeArrowheads="1"/>
              </p:cNvSpPr>
              <p:nvPr/>
            </p:nvSpPr>
            <p:spPr bwMode="auto">
              <a:xfrm>
                <a:off x="5738" y="153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65">
                <a:extLst>
                  <a:ext uri="{FF2B5EF4-FFF2-40B4-BE49-F238E27FC236}">
                    <a16:creationId xmlns:a16="http://schemas.microsoft.com/office/drawing/2014/main" id="{2EF107DF-8FFF-967B-3A3E-91153BCC6EF4}"/>
                  </a:ext>
                </a:extLst>
              </p:cNvPr>
              <p:cNvSpPr>
                <a:spLocks noChangeArrowheads="1"/>
              </p:cNvSpPr>
              <p:nvPr/>
            </p:nvSpPr>
            <p:spPr bwMode="auto">
              <a:xfrm>
                <a:off x="5745" y="1530"/>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66">
                <a:extLst>
                  <a:ext uri="{FF2B5EF4-FFF2-40B4-BE49-F238E27FC236}">
                    <a16:creationId xmlns:a16="http://schemas.microsoft.com/office/drawing/2014/main" id="{289CE8D8-6B7E-449A-223E-8910B2781AFA}"/>
                  </a:ext>
                </a:extLst>
              </p:cNvPr>
              <p:cNvSpPr>
                <a:spLocks noChangeArrowheads="1"/>
              </p:cNvSpPr>
              <p:nvPr/>
            </p:nvSpPr>
            <p:spPr bwMode="auto">
              <a:xfrm>
                <a:off x="6813" y="153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Rectangle 67">
                <a:extLst>
                  <a:ext uri="{FF2B5EF4-FFF2-40B4-BE49-F238E27FC236}">
                    <a16:creationId xmlns:a16="http://schemas.microsoft.com/office/drawing/2014/main" id="{A1DBF8E5-0F23-3BEC-9AAD-8EA91CDF9691}"/>
                  </a:ext>
                </a:extLst>
              </p:cNvPr>
              <p:cNvSpPr>
                <a:spLocks noChangeArrowheads="1"/>
              </p:cNvSpPr>
              <p:nvPr/>
            </p:nvSpPr>
            <p:spPr bwMode="auto">
              <a:xfrm>
                <a:off x="6820" y="1530"/>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68">
                <a:extLst>
                  <a:ext uri="{FF2B5EF4-FFF2-40B4-BE49-F238E27FC236}">
                    <a16:creationId xmlns:a16="http://schemas.microsoft.com/office/drawing/2014/main" id="{38BE2946-6B2D-C96E-8F75-46766CDBCAB2}"/>
                  </a:ext>
                </a:extLst>
              </p:cNvPr>
              <p:cNvSpPr>
                <a:spLocks noChangeArrowheads="1"/>
              </p:cNvSpPr>
              <p:nvPr/>
            </p:nvSpPr>
            <p:spPr bwMode="auto">
              <a:xfrm>
                <a:off x="7437" y="153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Rectangle 69">
                <a:extLst>
                  <a:ext uri="{FF2B5EF4-FFF2-40B4-BE49-F238E27FC236}">
                    <a16:creationId xmlns:a16="http://schemas.microsoft.com/office/drawing/2014/main" id="{D0664A37-4AFC-CE12-5C3E-D67B5F94CFBE}"/>
                  </a:ext>
                </a:extLst>
              </p:cNvPr>
              <p:cNvSpPr>
                <a:spLocks noChangeArrowheads="1"/>
              </p:cNvSpPr>
              <p:nvPr/>
            </p:nvSpPr>
            <p:spPr bwMode="auto">
              <a:xfrm>
                <a:off x="5738" y="1537"/>
                <a:ext cx="7" cy="13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Rectangle 70">
                <a:extLst>
                  <a:ext uri="{FF2B5EF4-FFF2-40B4-BE49-F238E27FC236}">
                    <a16:creationId xmlns:a16="http://schemas.microsoft.com/office/drawing/2014/main" id="{2D3537B4-98F1-1760-E008-0AD6C0044EBC}"/>
                  </a:ext>
                </a:extLst>
              </p:cNvPr>
              <p:cNvSpPr>
                <a:spLocks noChangeArrowheads="1"/>
              </p:cNvSpPr>
              <p:nvPr/>
            </p:nvSpPr>
            <p:spPr bwMode="auto">
              <a:xfrm>
                <a:off x="7437" y="1537"/>
                <a:ext cx="7" cy="13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Rectangle 71">
                <a:extLst>
                  <a:ext uri="{FF2B5EF4-FFF2-40B4-BE49-F238E27FC236}">
                    <a16:creationId xmlns:a16="http://schemas.microsoft.com/office/drawing/2014/main" id="{05BE9F1E-4F20-8700-48B2-A507FBF0A9DD}"/>
                  </a:ext>
                </a:extLst>
              </p:cNvPr>
              <p:cNvSpPr>
                <a:spLocks noChangeArrowheads="1"/>
              </p:cNvSpPr>
              <p:nvPr/>
            </p:nvSpPr>
            <p:spPr bwMode="auto">
              <a:xfrm>
                <a:off x="5752" y="1681"/>
                <a:ext cx="1061"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Rectangle 72">
                <a:extLst>
                  <a:ext uri="{FF2B5EF4-FFF2-40B4-BE49-F238E27FC236}">
                    <a16:creationId xmlns:a16="http://schemas.microsoft.com/office/drawing/2014/main" id="{1C6E3C96-8D6D-7DAA-7385-C725E52274D6}"/>
                  </a:ext>
                </a:extLst>
              </p:cNvPr>
              <p:cNvSpPr>
                <a:spLocks noChangeArrowheads="1"/>
              </p:cNvSpPr>
              <p:nvPr/>
            </p:nvSpPr>
            <p:spPr bwMode="auto">
              <a:xfrm>
                <a:off x="5802" y="1695"/>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Rectangle 73">
                <a:extLst>
                  <a:ext uri="{FF2B5EF4-FFF2-40B4-BE49-F238E27FC236}">
                    <a16:creationId xmlns:a16="http://schemas.microsoft.com/office/drawing/2014/main" id="{14CBF936-1147-5B29-85D9-6F2B11D00C4C}"/>
                  </a:ext>
                </a:extLst>
              </p:cNvPr>
              <p:cNvSpPr>
                <a:spLocks noChangeArrowheads="1"/>
              </p:cNvSpPr>
              <p:nvPr/>
            </p:nvSpPr>
            <p:spPr bwMode="auto">
              <a:xfrm>
                <a:off x="5802" y="1696"/>
                <a:ext cx="9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rate_F_F_B2IS_S_B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74">
                <a:extLst>
                  <a:ext uri="{FF2B5EF4-FFF2-40B4-BE49-F238E27FC236}">
                    <a16:creationId xmlns:a16="http://schemas.microsoft.com/office/drawing/2014/main" id="{AD60CA69-7608-C922-D742-9CB7EFF66A12}"/>
                  </a:ext>
                </a:extLst>
              </p:cNvPr>
              <p:cNvSpPr>
                <a:spLocks noChangeArrowheads="1"/>
              </p:cNvSpPr>
              <p:nvPr/>
            </p:nvSpPr>
            <p:spPr bwMode="auto">
              <a:xfrm>
                <a:off x="6648" y="1696"/>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75">
                <a:extLst>
                  <a:ext uri="{FF2B5EF4-FFF2-40B4-BE49-F238E27FC236}">
                    <a16:creationId xmlns:a16="http://schemas.microsoft.com/office/drawing/2014/main" id="{17CE2758-DA3A-4E67-03B6-977E7617EF2A}"/>
                  </a:ext>
                </a:extLst>
              </p:cNvPr>
              <p:cNvSpPr>
                <a:spLocks noChangeArrowheads="1"/>
              </p:cNvSpPr>
              <p:nvPr/>
            </p:nvSpPr>
            <p:spPr bwMode="auto">
              <a:xfrm>
                <a:off x="6813" y="1681"/>
                <a:ext cx="624"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Rectangle 76">
                <a:extLst>
                  <a:ext uri="{FF2B5EF4-FFF2-40B4-BE49-F238E27FC236}">
                    <a16:creationId xmlns:a16="http://schemas.microsoft.com/office/drawing/2014/main" id="{8387E15F-5DB0-308C-CC5E-548BFBC15BFC}"/>
                  </a:ext>
                </a:extLst>
              </p:cNvPr>
              <p:cNvSpPr>
                <a:spLocks noChangeArrowheads="1"/>
              </p:cNvSpPr>
              <p:nvPr/>
            </p:nvSpPr>
            <p:spPr bwMode="auto">
              <a:xfrm>
                <a:off x="6863" y="1695"/>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Rectangle 77">
                <a:extLst>
                  <a:ext uri="{FF2B5EF4-FFF2-40B4-BE49-F238E27FC236}">
                    <a16:creationId xmlns:a16="http://schemas.microsoft.com/office/drawing/2014/main" id="{689A3D7E-CA2C-4D00-719F-EB82BBFFFA12}"/>
                  </a:ext>
                </a:extLst>
              </p:cNvPr>
              <p:cNvSpPr>
                <a:spLocks noChangeArrowheads="1"/>
              </p:cNvSpPr>
              <p:nvPr/>
            </p:nvSpPr>
            <p:spPr bwMode="auto">
              <a:xfrm>
                <a:off x="6863" y="1696"/>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549.09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78">
                <a:extLst>
                  <a:ext uri="{FF2B5EF4-FFF2-40B4-BE49-F238E27FC236}">
                    <a16:creationId xmlns:a16="http://schemas.microsoft.com/office/drawing/2014/main" id="{46D83288-7C61-7656-2D64-8BC92B764F0C}"/>
                  </a:ext>
                </a:extLst>
              </p:cNvPr>
              <p:cNvSpPr>
                <a:spLocks noChangeArrowheads="1"/>
              </p:cNvSpPr>
              <p:nvPr/>
            </p:nvSpPr>
            <p:spPr bwMode="auto">
              <a:xfrm>
                <a:off x="7143" y="1696"/>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79">
                <a:extLst>
                  <a:ext uri="{FF2B5EF4-FFF2-40B4-BE49-F238E27FC236}">
                    <a16:creationId xmlns:a16="http://schemas.microsoft.com/office/drawing/2014/main" id="{126A4BD1-1E93-3FDC-B92F-FBA99143304B}"/>
                  </a:ext>
                </a:extLst>
              </p:cNvPr>
              <p:cNvSpPr>
                <a:spLocks noChangeArrowheads="1"/>
              </p:cNvSpPr>
              <p:nvPr/>
            </p:nvSpPr>
            <p:spPr bwMode="auto">
              <a:xfrm>
                <a:off x="5738" y="167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Rectangle 80">
                <a:extLst>
                  <a:ext uri="{FF2B5EF4-FFF2-40B4-BE49-F238E27FC236}">
                    <a16:creationId xmlns:a16="http://schemas.microsoft.com/office/drawing/2014/main" id="{D08A618D-2401-651C-CF38-A15E8BDD8CE3}"/>
                  </a:ext>
                </a:extLst>
              </p:cNvPr>
              <p:cNvSpPr>
                <a:spLocks noChangeArrowheads="1"/>
              </p:cNvSpPr>
              <p:nvPr/>
            </p:nvSpPr>
            <p:spPr bwMode="auto">
              <a:xfrm>
                <a:off x="5745" y="1674"/>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Rectangle 81">
                <a:extLst>
                  <a:ext uri="{FF2B5EF4-FFF2-40B4-BE49-F238E27FC236}">
                    <a16:creationId xmlns:a16="http://schemas.microsoft.com/office/drawing/2014/main" id="{7ECFF5BC-5841-B7F2-6E93-6DD6D97D6451}"/>
                  </a:ext>
                </a:extLst>
              </p:cNvPr>
              <p:cNvSpPr>
                <a:spLocks noChangeArrowheads="1"/>
              </p:cNvSpPr>
              <p:nvPr/>
            </p:nvSpPr>
            <p:spPr bwMode="auto">
              <a:xfrm>
                <a:off x="6813" y="167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Rectangle 82">
                <a:extLst>
                  <a:ext uri="{FF2B5EF4-FFF2-40B4-BE49-F238E27FC236}">
                    <a16:creationId xmlns:a16="http://schemas.microsoft.com/office/drawing/2014/main" id="{4B3E502C-7AC7-12C1-7B7D-54C4BB2D9EF8}"/>
                  </a:ext>
                </a:extLst>
              </p:cNvPr>
              <p:cNvSpPr>
                <a:spLocks noChangeArrowheads="1"/>
              </p:cNvSpPr>
              <p:nvPr/>
            </p:nvSpPr>
            <p:spPr bwMode="auto">
              <a:xfrm>
                <a:off x="6820" y="1674"/>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Rectangle 83">
                <a:extLst>
                  <a:ext uri="{FF2B5EF4-FFF2-40B4-BE49-F238E27FC236}">
                    <a16:creationId xmlns:a16="http://schemas.microsoft.com/office/drawing/2014/main" id="{E08B2216-2A61-054B-41F9-4C5742EBBB67}"/>
                  </a:ext>
                </a:extLst>
              </p:cNvPr>
              <p:cNvSpPr>
                <a:spLocks noChangeArrowheads="1"/>
              </p:cNvSpPr>
              <p:nvPr/>
            </p:nvSpPr>
            <p:spPr bwMode="auto">
              <a:xfrm>
                <a:off x="7437" y="167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Rectangle 84">
                <a:extLst>
                  <a:ext uri="{FF2B5EF4-FFF2-40B4-BE49-F238E27FC236}">
                    <a16:creationId xmlns:a16="http://schemas.microsoft.com/office/drawing/2014/main" id="{4C79ADB1-A7ED-E1E7-6B4C-A5BA8717F015}"/>
                  </a:ext>
                </a:extLst>
              </p:cNvPr>
              <p:cNvSpPr>
                <a:spLocks noChangeArrowheads="1"/>
              </p:cNvSpPr>
              <p:nvPr/>
            </p:nvSpPr>
            <p:spPr bwMode="auto">
              <a:xfrm>
                <a:off x="5738" y="1681"/>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Rectangle 85">
                <a:extLst>
                  <a:ext uri="{FF2B5EF4-FFF2-40B4-BE49-F238E27FC236}">
                    <a16:creationId xmlns:a16="http://schemas.microsoft.com/office/drawing/2014/main" id="{C4C3A2E5-644A-B3BD-FB90-82E469C1ABD0}"/>
                  </a:ext>
                </a:extLst>
              </p:cNvPr>
              <p:cNvSpPr>
                <a:spLocks noChangeArrowheads="1"/>
              </p:cNvSpPr>
              <p:nvPr/>
            </p:nvSpPr>
            <p:spPr bwMode="auto">
              <a:xfrm>
                <a:off x="7437" y="1681"/>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Rectangle 86">
                <a:extLst>
                  <a:ext uri="{FF2B5EF4-FFF2-40B4-BE49-F238E27FC236}">
                    <a16:creationId xmlns:a16="http://schemas.microsoft.com/office/drawing/2014/main" id="{6DFDC054-97EF-D415-41E8-DB51BAF56E59}"/>
                  </a:ext>
                </a:extLst>
              </p:cNvPr>
              <p:cNvSpPr>
                <a:spLocks noChangeArrowheads="1"/>
              </p:cNvSpPr>
              <p:nvPr/>
            </p:nvSpPr>
            <p:spPr bwMode="auto">
              <a:xfrm>
                <a:off x="5802" y="1846"/>
                <a:ext cx="103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rate_F_F_B2IS_S_NB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87">
                <a:extLst>
                  <a:ext uri="{FF2B5EF4-FFF2-40B4-BE49-F238E27FC236}">
                    <a16:creationId xmlns:a16="http://schemas.microsoft.com/office/drawing/2014/main" id="{B0AC7579-E4ED-FF12-69FC-9FF53D880374}"/>
                  </a:ext>
                </a:extLst>
              </p:cNvPr>
              <p:cNvSpPr>
                <a:spLocks noChangeArrowheads="1"/>
              </p:cNvSpPr>
              <p:nvPr/>
            </p:nvSpPr>
            <p:spPr bwMode="auto">
              <a:xfrm>
                <a:off x="6713" y="1846"/>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88">
                <a:extLst>
                  <a:ext uri="{FF2B5EF4-FFF2-40B4-BE49-F238E27FC236}">
                    <a16:creationId xmlns:a16="http://schemas.microsoft.com/office/drawing/2014/main" id="{32805FC2-534C-2A31-0DDE-8E2697F2E58D}"/>
                  </a:ext>
                </a:extLst>
              </p:cNvPr>
              <p:cNvSpPr>
                <a:spLocks noChangeArrowheads="1"/>
              </p:cNvSpPr>
              <p:nvPr/>
            </p:nvSpPr>
            <p:spPr bwMode="auto">
              <a:xfrm>
                <a:off x="6863" y="1846"/>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310.79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89">
                <a:extLst>
                  <a:ext uri="{FF2B5EF4-FFF2-40B4-BE49-F238E27FC236}">
                    <a16:creationId xmlns:a16="http://schemas.microsoft.com/office/drawing/2014/main" id="{732C0518-21C0-E65C-3945-105C83976308}"/>
                  </a:ext>
                </a:extLst>
              </p:cNvPr>
              <p:cNvSpPr>
                <a:spLocks noChangeArrowheads="1"/>
              </p:cNvSpPr>
              <p:nvPr/>
            </p:nvSpPr>
            <p:spPr bwMode="auto">
              <a:xfrm>
                <a:off x="7143" y="1846"/>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90">
                <a:extLst>
                  <a:ext uri="{FF2B5EF4-FFF2-40B4-BE49-F238E27FC236}">
                    <a16:creationId xmlns:a16="http://schemas.microsoft.com/office/drawing/2014/main" id="{61765678-71CB-A231-5F0E-452DC28D09F7}"/>
                  </a:ext>
                </a:extLst>
              </p:cNvPr>
              <p:cNvSpPr>
                <a:spLocks noChangeArrowheads="1"/>
              </p:cNvSpPr>
              <p:nvPr/>
            </p:nvSpPr>
            <p:spPr bwMode="auto">
              <a:xfrm>
                <a:off x="5738" y="182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Rectangle 91">
                <a:extLst>
                  <a:ext uri="{FF2B5EF4-FFF2-40B4-BE49-F238E27FC236}">
                    <a16:creationId xmlns:a16="http://schemas.microsoft.com/office/drawing/2014/main" id="{598DA838-2CB3-5CD8-271B-338300AD6BA5}"/>
                  </a:ext>
                </a:extLst>
              </p:cNvPr>
              <p:cNvSpPr>
                <a:spLocks noChangeArrowheads="1"/>
              </p:cNvSpPr>
              <p:nvPr/>
            </p:nvSpPr>
            <p:spPr bwMode="auto">
              <a:xfrm>
                <a:off x="5745" y="1824"/>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Rectangle 92">
                <a:extLst>
                  <a:ext uri="{FF2B5EF4-FFF2-40B4-BE49-F238E27FC236}">
                    <a16:creationId xmlns:a16="http://schemas.microsoft.com/office/drawing/2014/main" id="{46FEFA7A-986F-0670-1B8B-7A83EAEBA0E1}"/>
                  </a:ext>
                </a:extLst>
              </p:cNvPr>
              <p:cNvSpPr>
                <a:spLocks noChangeArrowheads="1"/>
              </p:cNvSpPr>
              <p:nvPr/>
            </p:nvSpPr>
            <p:spPr bwMode="auto">
              <a:xfrm>
                <a:off x="6813" y="182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93">
                <a:extLst>
                  <a:ext uri="{FF2B5EF4-FFF2-40B4-BE49-F238E27FC236}">
                    <a16:creationId xmlns:a16="http://schemas.microsoft.com/office/drawing/2014/main" id="{E689DB8D-B836-6265-4F35-8621C2E09983}"/>
                  </a:ext>
                </a:extLst>
              </p:cNvPr>
              <p:cNvSpPr>
                <a:spLocks noChangeArrowheads="1"/>
              </p:cNvSpPr>
              <p:nvPr/>
            </p:nvSpPr>
            <p:spPr bwMode="auto">
              <a:xfrm>
                <a:off x="6820" y="1824"/>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94">
                <a:extLst>
                  <a:ext uri="{FF2B5EF4-FFF2-40B4-BE49-F238E27FC236}">
                    <a16:creationId xmlns:a16="http://schemas.microsoft.com/office/drawing/2014/main" id="{B2CC70A7-6760-54E5-B039-C246B6A9EB1D}"/>
                  </a:ext>
                </a:extLst>
              </p:cNvPr>
              <p:cNvSpPr>
                <a:spLocks noChangeArrowheads="1"/>
              </p:cNvSpPr>
              <p:nvPr/>
            </p:nvSpPr>
            <p:spPr bwMode="auto">
              <a:xfrm>
                <a:off x="7437" y="182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Rectangle 95">
                <a:extLst>
                  <a:ext uri="{FF2B5EF4-FFF2-40B4-BE49-F238E27FC236}">
                    <a16:creationId xmlns:a16="http://schemas.microsoft.com/office/drawing/2014/main" id="{86201EB8-FC6C-8CAC-381D-B02CA2FC726E}"/>
                  </a:ext>
                </a:extLst>
              </p:cNvPr>
              <p:cNvSpPr>
                <a:spLocks noChangeArrowheads="1"/>
              </p:cNvSpPr>
              <p:nvPr/>
            </p:nvSpPr>
            <p:spPr bwMode="auto">
              <a:xfrm>
                <a:off x="5738" y="1831"/>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Rectangle 96">
                <a:extLst>
                  <a:ext uri="{FF2B5EF4-FFF2-40B4-BE49-F238E27FC236}">
                    <a16:creationId xmlns:a16="http://schemas.microsoft.com/office/drawing/2014/main" id="{AE34ED29-3445-0C25-8261-F6482ECD0CB4}"/>
                  </a:ext>
                </a:extLst>
              </p:cNvPr>
              <p:cNvSpPr>
                <a:spLocks noChangeArrowheads="1"/>
              </p:cNvSpPr>
              <p:nvPr/>
            </p:nvSpPr>
            <p:spPr bwMode="auto">
              <a:xfrm>
                <a:off x="7437" y="1831"/>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Rectangle 97">
                <a:extLst>
                  <a:ext uri="{FF2B5EF4-FFF2-40B4-BE49-F238E27FC236}">
                    <a16:creationId xmlns:a16="http://schemas.microsoft.com/office/drawing/2014/main" id="{7640711C-F46B-C274-F456-CC9E08B7CC4B}"/>
                  </a:ext>
                </a:extLst>
              </p:cNvPr>
              <p:cNvSpPr>
                <a:spLocks noChangeArrowheads="1"/>
              </p:cNvSpPr>
              <p:nvPr/>
            </p:nvSpPr>
            <p:spPr bwMode="auto">
              <a:xfrm>
                <a:off x="5752" y="1975"/>
                <a:ext cx="1061"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Rectangle 98">
                <a:extLst>
                  <a:ext uri="{FF2B5EF4-FFF2-40B4-BE49-F238E27FC236}">
                    <a16:creationId xmlns:a16="http://schemas.microsoft.com/office/drawing/2014/main" id="{073CA96F-C601-4706-FA21-3899CA1B9D84}"/>
                  </a:ext>
                </a:extLst>
              </p:cNvPr>
              <p:cNvSpPr>
                <a:spLocks noChangeArrowheads="1"/>
              </p:cNvSpPr>
              <p:nvPr/>
            </p:nvSpPr>
            <p:spPr bwMode="auto">
              <a:xfrm>
                <a:off x="5802" y="1989"/>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Rectangle 99">
                <a:extLst>
                  <a:ext uri="{FF2B5EF4-FFF2-40B4-BE49-F238E27FC236}">
                    <a16:creationId xmlns:a16="http://schemas.microsoft.com/office/drawing/2014/main" id="{6B463D8B-11FE-6C65-3476-E5B4248BB2E9}"/>
                  </a:ext>
                </a:extLst>
              </p:cNvPr>
              <p:cNvSpPr>
                <a:spLocks noChangeArrowheads="1"/>
              </p:cNvSpPr>
              <p:nvPr/>
            </p:nvSpPr>
            <p:spPr bwMode="auto">
              <a:xfrm>
                <a:off x="5802" y="1990"/>
                <a:ext cx="10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rate_F_F_NB2F_F_B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Rectangle 100">
                <a:extLst>
                  <a:ext uri="{FF2B5EF4-FFF2-40B4-BE49-F238E27FC236}">
                    <a16:creationId xmlns:a16="http://schemas.microsoft.com/office/drawing/2014/main" id="{B241F14F-F2E7-2913-9CB9-090EA902EF4C}"/>
                  </a:ext>
                </a:extLst>
              </p:cNvPr>
              <p:cNvSpPr>
                <a:spLocks noChangeArrowheads="1"/>
              </p:cNvSpPr>
              <p:nvPr/>
            </p:nvSpPr>
            <p:spPr bwMode="auto">
              <a:xfrm>
                <a:off x="6691" y="199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101">
                <a:extLst>
                  <a:ext uri="{FF2B5EF4-FFF2-40B4-BE49-F238E27FC236}">
                    <a16:creationId xmlns:a16="http://schemas.microsoft.com/office/drawing/2014/main" id="{53C83BA5-F096-E1A0-E85D-FB98F47D2E83}"/>
                  </a:ext>
                </a:extLst>
              </p:cNvPr>
              <p:cNvSpPr>
                <a:spLocks noChangeArrowheads="1"/>
              </p:cNvSpPr>
              <p:nvPr/>
            </p:nvSpPr>
            <p:spPr bwMode="auto">
              <a:xfrm>
                <a:off x="6813" y="1975"/>
                <a:ext cx="624" cy="143"/>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Rectangle 102">
                <a:extLst>
                  <a:ext uri="{FF2B5EF4-FFF2-40B4-BE49-F238E27FC236}">
                    <a16:creationId xmlns:a16="http://schemas.microsoft.com/office/drawing/2014/main" id="{142F0698-1A21-DB15-E510-6FD2C1F99AF1}"/>
                  </a:ext>
                </a:extLst>
              </p:cNvPr>
              <p:cNvSpPr>
                <a:spLocks noChangeArrowheads="1"/>
              </p:cNvSpPr>
              <p:nvPr/>
            </p:nvSpPr>
            <p:spPr bwMode="auto">
              <a:xfrm>
                <a:off x="6863" y="1989"/>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Rectangle 103">
                <a:extLst>
                  <a:ext uri="{FF2B5EF4-FFF2-40B4-BE49-F238E27FC236}">
                    <a16:creationId xmlns:a16="http://schemas.microsoft.com/office/drawing/2014/main" id="{EA14D40B-A8CA-1E5C-10EB-37120278C5C2}"/>
                  </a:ext>
                </a:extLst>
              </p:cNvPr>
              <p:cNvSpPr>
                <a:spLocks noChangeArrowheads="1"/>
              </p:cNvSpPr>
              <p:nvPr/>
            </p:nvSpPr>
            <p:spPr bwMode="auto">
              <a:xfrm>
                <a:off x="6863" y="1990"/>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170.61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104">
                <a:extLst>
                  <a:ext uri="{FF2B5EF4-FFF2-40B4-BE49-F238E27FC236}">
                    <a16:creationId xmlns:a16="http://schemas.microsoft.com/office/drawing/2014/main" id="{4BDDB19B-E2DE-E29C-5399-4BDC495BE241}"/>
                  </a:ext>
                </a:extLst>
              </p:cNvPr>
              <p:cNvSpPr>
                <a:spLocks noChangeArrowheads="1"/>
              </p:cNvSpPr>
              <p:nvPr/>
            </p:nvSpPr>
            <p:spPr bwMode="auto">
              <a:xfrm>
                <a:off x="7143" y="199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105">
                <a:extLst>
                  <a:ext uri="{FF2B5EF4-FFF2-40B4-BE49-F238E27FC236}">
                    <a16:creationId xmlns:a16="http://schemas.microsoft.com/office/drawing/2014/main" id="{D24190B8-2BEA-6BF4-A6BF-7EC34ED2949C}"/>
                  </a:ext>
                </a:extLst>
              </p:cNvPr>
              <p:cNvSpPr>
                <a:spLocks noChangeArrowheads="1"/>
              </p:cNvSpPr>
              <p:nvPr/>
            </p:nvSpPr>
            <p:spPr bwMode="auto">
              <a:xfrm>
                <a:off x="5738" y="197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06">
                <a:extLst>
                  <a:ext uri="{FF2B5EF4-FFF2-40B4-BE49-F238E27FC236}">
                    <a16:creationId xmlns:a16="http://schemas.microsoft.com/office/drawing/2014/main" id="{B66F96BE-55D9-2156-48AB-A2A6A51538B2}"/>
                  </a:ext>
                </a:extLst>
              </p:cNvPr>
              <p:cNvSpPr>
                <a:spLocks noChangeArrowheads="1"/>
              </p:cNvSpPr>
              <p:nvPr/>
            </p:nvSpPr>
            <p:spPr bwMode="auto">
              <a:xfrm>
                <a:off x="5745" y="1975"/>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Rectangle 107">
                <a:extLst>
                  <a:ext uri="{FF2B5EF4-FFF2-40B4-BE49-F238E27FC236}">
                    <a16:creationId xmlns:a16="http://schemas.microsoft.com/office/drawing/2014/main" id="{C87BE4E3-AA41-2E4E-634B-B355F3890ACF}"/>
                  </a:ext>
                </a:extLst>
              </p:cNvPr>
              <p:cNvSpPr>
                <a:spLocks noChangeArrowheads="1"/>
              </p:cNvSpPr>
              <p:nvPr/>
            </p:nvSpPr>
            <p:spPr bwMode="auto">
              <a:xfrm>
                <a:off x="6813" y="197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Rectangle 108">
                <a:extLst>
                  <a:ext uri="{FF2B5EF4-FFF2-40B4-BE49-F238E27FC236}">
                    <a16:creationId xmlns:a16="http://schemas.microsoft.com/office/drawing/2014/main" id="{4FB782F8-B171-EBA8-56C0-BCF6606C4992}"/>
                  </a:ext>
                </a:extLst>
              </p:cNvPr>
              <p:cNvSpPr>
                <a:spLocks noChangeArrowheads="1"/>
              </p:cNvSpPr>
              <p:nvPr/>
            </p:nvSpPr>
            <p:spPr bwMode="auto">
              <a:xfrm>
                <a:off x="6820" y="1975"/>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Rectangle 109">
                <a:extLst>
                  <a:ext uri="{FF2B5EF4-FFF2-40B4-BE49-F238E27FC236}">
                    <a16:creationId xmlns:a16="http://schemas.microsoft.com/office/drawing/2014/main" id="{7F5ECAAA-07C0-56D5-4000-2F87D8562503}"/>
                  </a:ext>
                </a:extLst>
              </p:cNvPr>
              <p:cNvSpPr>
                <a:spLocks noChangeArrowheads="1"/>
              </p:cNvSpPr>
              <p:nvPr/>
            </p:nvSpPr>
            <p:spPr bwMode="auto">
              <a:xfrm>
                <a:off x="7437" y="1975"/>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Rectangle 110">
                <a:extLst>
                  <a:ext uri="{FF2B5EF4-FFF2-40B4-BE49-F238E27FC236}">
                    <a16:creationId xmlns:a16="http://schemas.microsoft.com/office/drawing/2014/main" id="{F8E1CC05-2BDC-4AA7-9844-7EB637BD01EA}"/>
                  </a:ext>
                </a:extLst>
              </p:cNvPr>
              <p:cNvSpPr>
                <a:spLocks noChangeArrowheads="1"/>
              </p:cNvSpPr>
              <p:nvPr/>
            </p:nvSpPr>
            <p:spPr bwMode="auto">
              <a:xfrm>
                <a:off x="5738" y="1982"/>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Rectangle 111">
                <a:extLst>
                  <a:ext uri="{FF2B5EF4-FFF2-40B4-BE49-F238E27FC236}">
                    <a16:creationId xmlns:a16="http://schemas.microsoft.com/office/drawing/2014/main" id="{10ECA031-7131-12D9-2244-3C199AB570A0}"/>
                  </a:ext>
                </a:extLst>
              </p:cNvPr>
              <p:cNvSpPr>
                <a:spLocks noChangeArrowheads="1"/>
              </p:cNvSpPr>
              <p:nvPr/>
            </p:nvSpPr>
            <p:spPr bwMode="auto">
              <a:xfrm>
                <a:off x="7437" y="1982"/>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Rectangle 112">
                <a:extLst>
                  <a:ext uri="{FF2B5EF4-FFF2-40B4-BE49-F238E27FC236}">
                    <a16:creationId xmlns:a16="http://schemas.microsoft.com/office/drawing/2014/main" id="{D88D7955-5009-B5DC-E53B-47C781CE7E4F}"/>
                  </a:ext>
                </a:extLst>
              </p:cNvPr>
              <p:cNvSpPr>
                <a:spLocks noChangeArrowheads="1"/>
              </p:cNvSpPr>
              <p:nvPr/>
            </p:nvSpPr>
            <p:spPr bwMode="auto">
              <a:xfrm>
                <a:off x="5802" y="2140"/>
                <a:ext cx="10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rate_F_F_NB2F_S_B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13">
                <a:extLst>
                  <a:ext uri="{FF2B5EF4-FFF2-40B4-BE49-F238E27FC236}">
                    <a16:creationId xmlns:a16="http://schemas.microsoft.com/office/drawing/2014/main" id="{3FFE4A4B-0EA2-7327-0F06-E7A2B7F8CCC4}"/>
                  </a:ext>
                </a:extLst>
              </p:cNvPr>
              <p:cNvSpPr>
                <a:spLocks noChangeArrowheads="1"/>
              </p:cNvSpPr>
              <p:nvPr/>
            </p:nvSpPr>
            <p:spPr bwMode="auto">
              <a:xfrm>
                <a:off x="6691" y="214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114">
                <a:extLst>
                  <a:ext uri="{FF2B5EF4-FFF2-40B4-BE49-F238E27FC236}">
                    <a16:creationId xmlns:a16="http://schemas.microsoft.com/office/drawing/2014/main" id="{B12A264F-56AB-2591-B887-76AC55737E1F}"/>
                  </a:ext>
                </a:extLst>
              </p:cNvPr>
              <p:cNvSpPr>
                <a:spLocks noChangeArrowheads="1"/>
              </p:cNvSpPr>
              <p:nvPr/>
            </p:nvSpPr>
            <p:spPr bwMode="auto">
              <a:xfrm>
                <a:off x="6863" y="2140"/>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115">
                <a:extLst>
                  <a:ext uri="{FF2B5EF4-FFF2-40B4-BE49-F238E27FC236}">
                    <a16:creationId xmlns:a16="http://schemas.microsoft.com/office/drawing/2014/main" id="{B7387FB7-E677-ADFD-9CEC-421CBF8CE088}"/>
                  </a:ext>
                </a:extLst>
              </p:cNvPr>
              <p:cNvSpPr>
                <a:spLocks noChangeArrowheads="1"/>
              </p:cNvSpPr>
              <p:nvPr/>
            </p:nvSpPr>
            <p:spPr bwMode="auto">
              <a:xfrm>
                <a:off x="7143" y="214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116">
                <a:extLst>
                  <a:ext uri="{FF2B5EF4-FFF2-40B4-BE49-F238E27FC236}">
                    <a16:creationId xmlns:a16="http://schemas.microsoft.com/office/drawing/2014/main" id="{DC66F41C-1DD0-3E91-E504-7628F23ADDAE}"/>
                  </a:ext>
                </a:extLst>
              </p:cNvPr>
              <p:cNvSpPr>
                <a:spLocks noChangeArrowheads="1"/>
              </p:cNvSpPr>
              <p:nvPr/>
            </p:nvSpPr>
            <p:spPr bwMode="auto">
              <a:xfrm>
                <a:off x="5738" y="2118"/>
                <a:ext cx="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Rectangle 117">
                <a:extLst>
                  <a:ext uri="{FF2B5EF4-FFF2-40B4-BE49-F238E27FC236}">
                    <a16:creationId xmlns:a16="http://schemas.microsoft.com/office/drawing/2014/main" id="{8B0294B7-1B0D-E4D4-D22C-20B274C6C96C}"/>
                  </a:ext>
                </a:extLst>
              </p:cNvPr>
              <p:cNvSpPr>
                <a:spLocks noChangeArrowheads="1"/>
              </p:cNvSpPr>
              <p:nvPr/>
            </p:nvSpPr>
            <p:spPr bwMode="auto">
              <a:xfrm>
                <a:off x="5745" y="2118"/>
                <a:ext cx="1068"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Rectangle 118">
                <a:extLst>
                  <a:ext uri="{FF2B5EF4-FFF2-40B4-BE49-F238E27FC236}">
                    <a16:creationId xmlns:a16="http://schemas.microsoft.com/office/drawing/2014/main" id="{D8AEED2A-5DD4-4CFA-50F6-4B722A4B46B3}"/>
                  </a:ext>
                </a:extLst>
              </p:cNvPr>
              <p:cNvSpPr>
                <a:spLocks noChangeArrowheads="1"/>
              </p:cNvSpPr>
              <p:nvPr/>
            </p:nvSpPr>
            <p:spPr bwMode="auto">
              <a:xfrm>
                <a:off x="6813" y="2118"/>
                <a:ext cx="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Rectangle 119">
                <a:extLst>
                  <a:ext uri="{FF2B5EF4-FFF2-40B4-BE49-F238E27FC236}">
                    <a16:creationId xmlns:a16="http://schemas.microsoft.com/office/drawing/2014/main" id="{66FF3C75-D3DE-3FFD-0C1E-2CA7C2168929}"/>
                  </a:ext>
                </a:extLst>
              </p:cNvPr>
              <p:cNvSpPr>
                <a:spLocks noChangeArrowheads="1"/>
              </p:cNvSpPr>
              <p:nvPr/>
            </p:nvSpPr>
            <p:spPr bwMode="auto">
              <a:xfrm>
                <a:off x="6820" y="2118"/>
                <a:ext cx="61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Rectangle 120">
                <a:extLst>
                  <a:ext uri="{FF2B5EF4-FFF2-40B4-BE49-F238E27FC236}">
                    <a16:creationId xmlns:a16="http://schemas.microsoft.com/office/drawing/2014/main" id="{97AA2E5A-F103-F231-C793-EC1CBA55A82D}"/>
                  </a:ext>
                </a:extLst>
              </p:cNvPr>
              <p:cNvSpPr>
                <a:spLocks noChangeArrowheads="1"/>
              </p:cNvSpPr>
              <p:nvPr/>
            </p:nvSpPr>
            <p:spPr bwMode="auto">
              <a:xfrm>
                <a:off x="7437" y="2118"/>
                <a:ext cx="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Rectangle 121">
                <a:extLst>
                  <a:ext uri="{FF2B5EF4-FFF2-40B4-BE49-F238E27FC236}">
                    <a16:creationId xmlns:a16="http://schemas.microsoft.com/office/drawing/2014/main" id="{D0C170B8-CF54-BA4B-0DD3-2229A4607C2B}"/>
                  </a:ext>
                </a:extLst>
              </p:cNvPr>
              <p:cNvSpPr>
                <a:spLocks noChangeArrowheads="1"/>
              </p:cNvSpPr>
              <p:nvPr/>
            </p:nvSpPr>
            <p:spPr bwMode="auto">
              <a:xfrm>
                <a:off x="5738" y="2126"/>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Rectangle 122">
                <a:extLst>
                  <a:ext uri="{FF2B5EF4-FFF2-40B4-BE49-F238E27FC236}">
                    <a16:creationId xmlns:a16="http://schemas.microsoft.com/office/drawing/2014/main" id="{EAF41227-D058-4C37-B38F-F8E33A92FADE}"/>
                  </a:ext>
                </a:extLst>
              </p:cNvPr>
              <p:cNvSpPr>
                <a:spLocks noChangeArrowheads="1"/>
              </p:cNvSpPr>
              <p:nvPr/>
            </p:nvSpPr>
            <p:spPr bwMode="auto">
              <a:xfrm>
                <a:off x="7437" y="2126"/>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123">
                <a:extLst>
                  <a:ext uri="{FF2B5EF4-FFF2-40B4-BE49-F238E27FC236}">
                    <a16:creationId xmlns:a16="http://schemas.microsoft.com/office/drawing/2014/main" id="{49454C54-989C-9477-342C-4C70040E95C2}"/>
                  </a:ext>
                </a:extLst>
              </p:cNvPr>
              <p:cNvSpPr>
                <a:spLocks noChangeArrowheads="1"/>
              </p:cNvSpPr>
              <p:nvPr/>
            </p:nvSpPr>
            <p:spPr bwMode="auto">
              <a:xfrm>
                <a:off x="5752" y="2276"/>
                <a:ext cx="1061"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124">
                <a:extLst>
                  <a:ext uri="{FF2B5EF4-FFF2-40B4-BE49-F238E27FC236}">
                    <a16:creationId xmlns:a16="http://schemas.microsoft.com/office/drawing/2014/main" id="{85371AB9-98EA-7350-D1CD-45A0468B45E0}"/>
                  </a:ext>
                </a:extLst>
              </p:cNvPr>
              <p:cNvSpPr>
                <a:spLocks noChangeArrowheads="1"/>
              </p:cNvSpPr>
              <p:nvPr/>
            </p:nvSpPr>
            <p:spPr bwMode="auto">
              <a:xfrm>
                <a:off x="5802" y="2290"/>
                <a:ext cx="954" cy="130"/>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Rectangle 125">
                <a:extLst>
                  <a:ext uri="{FF2B5EF4-FFF2-40B4-BE49-F238E27FC236}">
                    <a16:creationId xmlns:a16="http://schemas.microsoft.com/office/drawing/2014/main" id="{6071F96A-D019-385C-458D-E588F8111B1B}"/>
                  </a:ext>
                </a:extLst>
              </p:cNvPr>
              <p:cNvSpPr>
                <a:spLocks noChangeArrowheads="1"/>
              </p:cNvSpPr>
              <p:nvPr/>
            </p:nvSpPr>
            <p:spPr bwMode="auto">
              <a:xfrm>
                <a:off x="5802" y="2291"/>
                <a:ext cx="107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rate_F_F_NB2F_S_NB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3" name="Rectangle 126">
                <a:extLst>
                  <a:ext uri="{FF2B5EF4-FFF2-40B4-BE49-F238E27FC236}">
                    <a16:creationId xmlns:a16="http://schemas.microsoft.com/office/drawing/2014/main" id="{7E08E60F-B7A0-E843-A345-283E5B5B122E}"/>
                  </a:ext>
                </a:extLst>
              </p:cNvPr>
              <p:cNvSpPr>
                <a:spLocks noChangeArrowheads="1"/>
              </p:cNvSpPr>
              <p:nvPr/>
            </p:nvSpPr>
            <p:spPr bwMode="auto">
              <a:xfrm>
                <a:off x="6756" y="2291"/>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Rectangle 127">
                <a:extLst>
                  <a:ext uri="{FF2B5EF4-FFF2-40B4-BE49-F238E27FC236}">
                    <a16:creationId xmlns:a16="http://schemas.microsoft.com/office/drawing/2014/main" id="{8B46DC43-FB6D-C78E-8F7A-C90144A79F77}"/>
                  </a:ext>
                </a:extLst>
              </p:cNvPr>
              <p:cNvSpPr>
                <a:spLocks noChangeArrowheads="1"/>
              </p:cNvSpPr>
              <p:nvPr/>
            </p:nvSpPr>
            <p:spPr bwMode="auto">
              <a:xfrm>
                <a:off x="6813" y="2276"/>
                <a:ext cx="624"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Rectangle 128">
                <a:extLst>
                  <a:ext uri="{FF2B5EF4-FFF2-40B4-BE49-F238E27FC236}">
                    <a16:creationId xmlns:a16="http://schemas.microsoft.com/office/drawing/2014/main" id="{8C85CCC5-C8E9-4B43-884F-348F0F58EFD1}"/>
                  </a:ext>
                </a:extLst>
              </p:cNvPr>
              <p:cNvSpPr>
                <a:spLocks noChangeArrowheads="1"/>
              </p:cNvSpPr>
              <p:nvPr/>
            </p:nvSpPr>
            <p:spPr bwMode="auto">
              <a:xfrm>
                <a:off x="6863" y="2290"/>
                <a:ext cx="524" cy="130"/>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Rectangle 129">
                <a:extLst>
                  <a:ext uri="{FF2B5EF4-FFF2-40B4-BE49-F238E27FC236}">
                    <a16:creationId xmlns:a16="http://schemas.microsoft.com/office/drawing/2014/main" id="{3608B3B1-2B7C-5B43-34E3-86CD106489BB}"/>
                  </a:ext>
                </a:extLst>
              </p:cNvPr>
              <p:cNvSpPr>
                <a:spLocks noChangeArrowheads="1"/>
              </p:cNvSpPr>
              <p:nvPr/>
            </p:nvSpPr>
            <p:spPr bwMode="auto">
              <a:xfrm>
                <a:off x="6863" y="2291"/>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361.58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130">
                <a:extLst>
                  <a:ext uri="{FF2B5EF4-FFF2-40B4-BE49-F238E27FC236}">
                    <a16:creationId xmlns:a16="http://schemas.microsoft.com/office/drawing/2014/main" id="{6CAF5161-0A06-EBF3-0899-44B4CD9523ED}"/>
                  </a:ext>
                </a:extLst>
              </p:cNvPr>
              <p:cNvSpPr>
                <a:spLocks noChangeArrowheads="1"/>
              </p:cNvSpPr>
              <p:nvPr/>
            </p:nvSpPr>
            <p:spPr bwMode="auto">
              <a:xfrm>
                <a:off x="7143" y="2291"/>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131">
                <a:extLst>
                  <a:ext uri="{FF2B5EF4-FFF2-40B4-BE49-F238E27FC236}">
                    <a16:creationId xmlns:a16="http://schemas.microsoft.com/office/drawing/2014/main" id="{2904F4D4-2C2B-55B5-AF7A-44D5830797B9}"/>
                  </a:ext>
                </a:extLst>
              </p:cNvPr>
              <p:cNvSpPr>
                <a:spLocks noChangeArrowheads="1"/>
              </p:cNvSpPr>
              <p:nvPr/>
            </p:nvSpPr>
            <p:spPr bwMode="auto">
              <a:xfrm>
                <a:off x="5738" y="226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Rectangle 132">
                <a:extLst>
                  <a:ext uri="{FF2B5EF4-FFF2-40B4-BE49-F238E27FC236}">
                    <a16:creationId xmlns:a16="http://schemas.microsoft.com/office/drawing/2014/main" id="{0714A45B-CD08-5EC7-4B45-13960730E3AE}"/>
                  </a:ext>
                </a:extLst>
              </p:cNvPr>
              <p:cNvSpPr>
                <a:spLocks noChangeArrowheads="1"/>
              </p:cNvSpPr>
              <p:nvPr/>
            </p:nvSpPr>
            <p:spPr bwMode="auto">
              <a:xfrm>
                <a:off x="5745" y="2269"/>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Rectangle 133">
                <a:extLst>
                  <a:ext uri="{FF2B5EF4-FFF2-40B4-BE49-F238E27FC236}">
                    <a16:creationId xmlns:a16="http://schemas.microsoft.com/office/drawing/2014/main" id="{F59EB11C-3C2C-374E-F972-EECB5E6F7312}"/>
                  </a:ext>
                </a:extLst>
              </p:cNvPr>
              <p:cNvSpPr>
                <a:spLocks noChangeArrowheads="1"/>
              </p:cNvSpPr>
              <p:nvPr/>
            </p:nvSpPr>
            <p:spPr bwMode="auto">
              <a:xfrm>
                <a:off x="6813" y="226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Rectangle 134">
                <a:extLst>
                  <a:ext uri="{FF2B5EF4-FFF2-40B4-BE49-F238E27FC236}">
                    <a16:creationId xmlns:a16="http://schemas.microsoft.com/office/drawing/2014/main" id="{737FEA33-BD3F-E32F-C08D-A2535DFD39AA}"/>
                  </a:ext>
                </a:extLst>
              </p:cNvPr>
              <p:cNvSpPr>
                <a:spLocks noChangeArrowheads="1"/>
              </p:cNvSpPr>
              <p:nvPr/>
            </p:nvSpPr>
            <p:spPr bwMode="auto">
              <a:xfrm>
                <a:off x="6820" y="2269"/>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Rectangle 135">
                <a:extLst>
                  <a:ext uri="{FF2B5EF4-FFF2-40B4-BE49-F238E27FC236}">
                    <a16:creationId xmlns:a16="http://schemas.microsoft.com/office/drawing/2014/main" id="{2C846CAB-3581-2275-77D7-B065765F126D}"/>
                  </a:ext>
                </a:extLst>
              </p:cNvPr>
              <p:cNvSpPr>
                <a:spLocks noChangeArrowheads="1"/>
              </p:cNvSpPr>
              <p:nvPr/>
            </p:nvSpPr>
            <p:spPr bwMode="auto">
              <a:xfrm>
                <a:off x="7437" y="226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Rectangle 136">
                <a:extLst>
                  <a:ext uri="{FF2B5EF4-FFF2-40B4-BE49-F238E27FC236}">
                    <a16:creationId xmlns:a16="http://schemas.microsoft.com/office/drawing/2014/main" id="{8CC3AA0F-FC44-CB89-0514-57CE6C938822}"/>
                  </a:ext>
                </a:extLst>
              </p:cNvPr>
              <p:cNvSpPr>
                <a:spLocks noChangeArrowheads="1"/>
              </p:cNvSpPr>
              <p:nvPr/>
            </p:nvSpPr>
            <p:spPr bwMode="auto">
              <a:xfrm>
                <a:off x="5738" y="2276"/>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Rectangle 137">
                <a:extLst>
                  <a:ext uri="{FF2B5EF4-FFF2-40B4-BE49-F238E27FC236}">
                    <a16:creationId xmlns:a16="http://schemas.microsoft.com/office/drawing/2014/main" id="{11C268FF-1EBA-35D4-7F92-66096F05E715}"/>
                  </a:ext>
                </a:extLst>
              </p:cNvPr>
              <p:cNvSpPr>
                <a:spLocks noChangeArrowheads="1"/>
              </p:cNvSpPr>
              <p:nvPr/>
            </p:nvSpPr>
            <p:spPr bwMode="auto">
              <a:xfrm>
                <a:off x="7437" y="2276"/>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Rectangle 138">
                <a:extLst>
                  <a:ext uri="{FF2B5EF4-FFF2-40B4-BE49-F238E27FC236}">
                    <a16:creationId xmlns:a16="http://schemas.microsoft.com/office/drawing/2014/main" id="{2C9663D7-83BD-A91A-BAC7-00A925BB98A5}"/>
                  </a:ext>
                </a:extLst>
              </p:cNvPr>
              <p:cNvSpPr>
                <a:spLocks noChangeArrowheads="1"/>
              </p:cNvSpPr>
              <p:nvPr/>
            </p:nvSpPr>
            <p:spPr bwMode="auto">
              <a:xfrm>
                <a:off x="5802" y="2434"/>
                <a:ext cx="103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rate_F_F_NB2IS_F_B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139">
                <a:extLst>
                  <a:ext uri="{FF2B5EF4-FFF2-40B4-BE49-F238E27FC236}">
                    <a16:creationId xmlns:a16="http://schemas.microsoft.com/office/drawing/2014/main" id="{75E86611-6BB0-D47D-ADAF-569E81A45D71}"/>
                  </a:ext>
                </a:extLst>
              </p:cNvPr>
              <p:cNvSpPr>
                <a:spLocks noChangeArrowheads="1"/>
              </p:cNvSpPr>
              <p:nvPr/>
            </p:nvSpPr>
            <p:spPr bwMode="auto">
              <a:xfrm>
                <a:off x="6713" y="243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140">
                <a:extLst>
                  <a:ext uri="{FF2B5EF4-FFF2-40B4-BE49-F238E27FC236}">
                    <a16:creationId xmlns:a16="http://schemas.microsoft.com/office/drawing/2014/main" id="{DA4A291B-863E-B0A5-2371-6F9BA710190B}"/>
                  </a:ext>
                </a:extLst>
              </p:cNvPr>
              <p:cNvSpPr>
                <a:spLocks noChangeArrowheads="1"/>
              </p:cNvSpPr>
              <p:nvPr/>
            </p:nvSpPr>
            <p:spPr bwMode="auto">
              <a:xfrm>
                <a:off x="6863" y="2434"/>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209.77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141">
                <a:extLst>
                  <a:ext uri="{FF2B5EF4-FFF2-40B4-BE49-F238E27FC236}">
                    <a16:creationId xmlns:a16="http://schemas.microsoft.com/office/drawing/2014/main" id="{6EFB0E22-EC77-B6C3-6884-3B11FC6DD9B2}"/>
                  </a:ext>
                </a:extLst>
              </p:cNvPr>
              <p:cNvSpPr>
                <a:spLocks noChangeArrowheads="1"/>
              </p:cNvSpPr>
              <p:nvPr/>
            </p:nvSpPr>
            <p:spPr bwMode="auto">
              <a:xfrm>
                <a:off x="7143" y="243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142">
                <a:extLst>
                  <a:ext uri="{FF2B5EF4-FFF2-40B4-BE49-F238E27FC236}">
                    <a16:creationId xmlns:a16="http://schemas.microsoft.com/office/drawing/2014/main" id="{9E3FA0DE-6C9F-B089-2D32-7C4E463CC236}"/>
                  </a:ext>
                </a:extLst>
              </p:cNvPr>
              <p:cNvSpPr>
                <a:spLocks noChangeArrowheads="1"/>
              </p:cNvSpPr>
              <p:nvPr/>
            </p:nvSpPr>
            <p:spPr bwMode="auto">
              <a:xfrm>
                <a:off x="5738" y="242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Rectangle 143">
                <a:extLst>
                  <a:ext uri="{FF2B5EF4-FFF2-40B4-BE49-F238E27FC236}">
                    <a16:creationId xmlns:a16="http://schemas.microsoft.com/office/drawing/2014/main" id="{A5882C99-2C09-005D-7511-F37F6BF277D8}"/>
                  </a:ext>
                </a:extLst>
              </p:cNvPr>
              <p:cNvSpPr>
                <a:spLocks noChangeArrowheads="1"/>
              </p:cNvSpPr>
              <p:nvPr/>
            </p:nvSpPr>
            <p:spPr bwMode="auto">
              <a:xfrm>
                <a:off x="5745" y="2420"/>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Rectangle 144">
                <a:extLst>
                  <a:ext uri="{FF2B5EF4-FFF2-40B4-BE49-F238E27FC236}">
                    <a16:creationId xmlns:a16="http://schemas.microsoft.com/office/drawing/2014/main" id="{21E804D2-4B12-6900-BED7-6501372ED469}"/>
                  </a:ext>
                </a:extLst>
              </p:cNvPr>
              <p:cNvSpPr>
                <a:spLocks noChangeArrowheads="1"/>
              </p:cNvSpPr>
              <p:nvPr/>
            </p:nvSpPr>
            <p:spPr bwMode="auto">
              <a:xfrm>
                <a:off x="6813" y="242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Rectangle 145">
                <a:extLst>
                  <a:ext uri="{FF2B5EF4-FFF2-40B4-BE49-F238E27FC236}">
                    <a16:creationId xmlns:a16="http://schemas.microsoft.com/office/drawing/2014/main" id="{F4E2CD60-9360-0AF8-0DF5-CDB3BD0B2121}"/>
                  </a:ext>
                </a:extLst>
              </p:cNvPr>
              <p:cNvSpPr>
                <a:spLocks noChangeArrowheads="1"/>
              </p:cNvSpPr>
              <p:nvPr/>
            </p:nvSpPr>
            <p:spPr bwMode="auto">
              <a:xfrm>
                <a:off x="6820" y="2420"/>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Rectangle 146">
                <a:extLst>
                  <a:ext uri="{FF2B5EF4-FFF2-40B4-BE49-F238E27FC236}">
                    <a16:creationId xmlns:a16="http://schemas.microsoft.com/office/drawing/2014/main" id="{73BEF7EF-9208-6363-FAD3-84D23A93CADA}"/>
                  </a:ext>
                </a:extLst>
              </p:cNvPr>
              <p:cNvSpPr>
                <a:spLocks noChangeArrowheads="1"/>
              </p:cNvSpPr>
              <p:nvPr/>
            </p:nvSpPr>
            <p:spPr bwMode="auto">
              <a:xfrm>
                <a:off x="7437" y="2420"/>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Rectangle 147">
                <a:extLst>
                  <a:ext uri="{FF2B5EF4-FFF2-40B4-BE49-F238E27FC236}">
                    <a16:creationId xmlns:a16="http://schemas.microsoft.com/office/drawing/2014/main" id="{5AB9F901-0700-8BBE-1B5B-AFFF6FEFF7EC}"/>
                  </a:ext>
                </a:extLst>
              </p:cNvPr>
              <p:cNvSpPr>
                <a:spLocks noChangeArrowheads="1"/>
              </p:cNvSpPr>
              <p:nvPr/>
            </p:nvSpPr>
            <p:spPr bwMode="auto">
              <a:xfrm>
                <a:off x="5738" y="2427"/>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Rectangle 148">
                <a:extLst>
                  <a:ext uri="{FF2B5EF4-FFF2-40B4-BE49-F238E27FC236}">
                    <a16:creationId xmlns:a16="http://schemas.microsoft.com/office/drawing/2014/main" id="{069CC430-10DE-5205-7067-EC0519F1B7BC}"/>
                  </a:ext>
                </a:extLst>
              </p:cNvPr>
              <p:cNvSpPr>
                <a:spLocks noChangeArrowheads="1"/>
              </p:cNvSpPr>
              <p:nvPr/>
            </p:nvSpPr>
            <p:spPr bwMode="auto">
              <a:xfrm>
                <a:off x="7437" y="2427"/>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Rectangle 149">
                <a:extLst>
                  <a:ext uri="{FF2B5EF4-FFF2-40B4-BE49-F238E27FC236}">
                    <a16:creationId xmlns:a16="http://schemas.microsoft.com/office/drawing/2014/main" id="{D6214055-C83E-FA0A-81B7-3A63016B7BA3}"/>
                  </a:ext>
                </a:extLst>
              </p:cNvPr>
              <p:cNvSpPr>
                <a:spLocks noChangeArrowheads="1"/>
              </p:cNvSpPr>
              <p:nvPr/>
            </p:nvSpPr>
            <p:spPr bwMode="auto">
              <a:xfrm>
                <a:off x="5752" y="2570"/>
                <a:ext cx="1061"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Rectangle 150">
                <a:extLst>
                  <a:ext uri="{FF2B5EF4-FFF2-40B4-BE49-F238E27FC236}">
                    <a16:creationId xmlns:a16="http://schemas.microsoft.com/office/drawing/2014/main" id="{F2A2D9E6-32BA-DC82-694F-78BC715C0FE0}"/>
                  </a:ext>
                </a:extLst>
              </p:cNvPr>
              <p:cNvSpPr>
                <a:spLocks noChangeArrowheads="1"/>
              </p:cNvSpPr>
              <p:nvPr/>
            </p:nvSpPr>
            <p:spPr bwMode="auto">
              <a:xfrm>
                <a:off x="5802" y="2584"/>
                <a:ext cx="954" cy="130"/>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151">
                <a:extLst>
                  <a:ext uri="{FF2B5EF4-FFF2-40B4-BE49-F238E27FC236}">
                    <a16:creationId xmlns:a16="http://schemas.microsoft.com/office/drawing/2014/main" id="{A790FEBC-DC3D-B307-DF1F-B5BEAC634389}"/>
                  </a:ext>
                </a:extLst>
              </p:cNvPr>
              <p:cNvSpPr>
                <a:spLocks noChangeArrowheads="1"/>
              </p:cNvSpPr>
              <p:nvPr/>
            </p:nvSpPr>
            <p:spPr bwMode="auto">
              <a:xfrm>
                <a:off x="5802" y="2585"/>
                <a:ext cx="11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rate_F_F_NB2IS_F_NB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 name="Rectangle 152">
                <a:extLst>
                  <a:ext uri="{FF2B5EF4-FFF2-40B4-BE49-F238E27FC236}">
                    <a16:creationId xmlns:a16="http://schemas.microsoft.com/office/drawing/2014/main" id="{1F747E88-6682-F54A-710F-89A6D4A7AD7F}"/>
                  </a:ext>
                </a:extLst>
              </p:cNvPr>
              <p:cNvSpPr>
                <a:spLocks noChangeArrowheads="1"/>
              </p:cNvSpPr>
              <p:nvPr/>
            </p:nvSpPr>
            <p:spPr bwMode="auto">
              <a:xfrm>
                <a:off x="6763" y="258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153">
                <a:extLst>
                  <a:ext uri="{FF2B5EF4-FFF2-40B4-BE49-F238E27FC236}">
                    <a16:creationId xmlns:a16="http://schemas.microsoft.com/office/drawing/2014/main" id="{C3BD5DCD-FF61-8109-B13B-A3C5171F5C13}"/>
                  </a:ext>
                </a:extLst>
              </p:cNvPr>
              <p:cNvSpPr>
                <a:spLocks noChangeArrowheads="1"/>
              </p:cNvSpPr>
              <p:nvPr/>
            </p:nvSpPr>
            <p:spPr bwMode="auto">
              <a:xfrm>
                <a:off x="6813" y="2570"/>
                <a:ext cx="624"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Rectangle 154">
                <a:extLst>
                  <a:ext uri="{FF2B5EF4-FFF2-40B4-BE49-F238E27FC236}">
                    <a16:creationId xmlns:a16="http://schemas.microsoft.com/office/drawing/2014/main" id="{0F9F0986-D785-65CE-FAA9-D7F832930FF5}"/>
                  </a:ext>
                </a:extLst>
              </p:cNvPr>
              <p:cNvSpPr>
                <a:spLocks noChangeArrowheads="1"/>
              </p:cNvSpPr>
              <p:nvPr/>
            </p:nvSpPr>
            <p:spPr bwMode="auto">
              <a:xfrm>
                <a:off x="6863" y="2584"/>
                <a:ext cx="524" cy="130"/>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Rectangle 155">
                <a:extLst>
                  <a:ext uri="{FF2B5EF4-FFF2-40B4-BE49-F238E27FC236}">
                    <a16:creationId xmlns:a16="http://schemas.microsoft.com/office/drawing/2014/main" id="{0311E480-7C17-0CD2-7835-CBBE8D8BDE3B}"/>
                  </a:ext>
                </a:extLst>
              </p:cNvPr>
              <p:cNvSpPr>
                <a:spLocks noChangeArrowheads="1"/>
              </p:cNvSpPr>
              <p:nvPr/>
            </p:nvSpPr>
            <p:spPr bwMode="auto">
              <a:xfrm>
                <a:off x="6863" y="2585"/>
                <a:ext cx="43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202.345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 name="Rectangle 156">
                <a:extLst>
                  <a:ext uri="{FF2B5EF4-FFF2-40B4-BE49-F238E27FC236}">
                    <a16:creationId xmlns:a16="http://schemas.microsoft.com/office/drawing/2014/main" id="{D68E3A18-62A4-6069-B800-9CE02C9DC69B}"/>
                  </a:ext>
                </a:extLst>
              </p:cNvPr>
              <p:cNvSpPr>
                <a:spLocks noChangeArrowheads="1"/>
              </p:cNvSpPr>
              <p:nvPr/>
            </p:nvSpPr>
            <p:spPr bwMode="auto">
              <a:xfrm>
                <a:off x="7193" y="258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4" name="Rectangle 157">
                <a:extLst>
                  <a:ext uri="{FF2B5EF4-FFF2-40B4-BE49-F238E27FC236}">
                    <a16:creationId xmlns:a16="http://schemas.microsoft.com/office/drawing/2014/main" id="{C1A69A7E-60CB-12AD-87ED-BD2BC2D99426}"/>
                  </a:ext>
                </a:extLst>
              </p:cNvPr>
              <p:cNvSpPr>
                <a:spLocks noChangeArrowheads="1"/>
              </p:cNvSpPr>
              <p:nvPr/>
            </p:nvSpPr>
            <p:spPr bwMode="auto">
              <a:xfrm>
                <a:off x="5738" y="2563"/>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58">
                <a:extLst>
                  <a:ext uri="{FF2B5EF4-FFF2-40B4-BE49-F238E27FC236}">
                    <a16:creationId xmlns:a16="http://schemas.microsoft.com/office/drawing/2014/main" id="{B51D0F8D-2095-CAE1-300F-0F67C45EB4C7}"/>
                  </a:ext>
                </a:extLst>
              </p:cNvPr>
              <p:cNvSpPr>
                <a:spLocks noChangeArrowheads="1"/>
              </p:cNvSpPr>
              <p:nvPr/>
            </p:nvSpPr>
            <p:spPr bwMode="auto">
              <a:xfrm>
                <a:off x="5745" y="2563"/>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Rectangle 159">
                <a:extLst>
                  <a:ext uri="{FF2B5EF4-FFF2-40B4-BE49-F238E27FC236}">
                    <a16:creationId xmlns:a16="http://schemas.microsoft.com/office/drawing/2014/main" id="{8F84CFFB-76E6-7F26-2C3A-793ACB0E7990}"/>
                  </a:ext>
                </a:extLst>
              </p:cNvPr>
              <p:cNvSpPr>
                <a:spLocks noChangeArrowheads="1"/>
              </p:cNvSpPr>
              <p:nvPr/>
            </p:nvSpPr>
            <p:spPr bwMode="auto">
              <a:xfrm>
                <a:off x="6813" y="2563"/>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Rectangle 160">
                <a:extLst>
                  <a:ext uri="{FF2B5EF4-FFF2-40B4-BE49-F238E27FC236}">
                    <a16:creationId xmlns:a16="http://schemas.microsoft.com/office/drawing/2014/main" id="{6E4267E9-FBA0-091F-36AD-DC946D0AB544}"/>
                  </a:ext>
                </a:extLst>
              </p:cNvPr>
              <p:cNvSpPr>
                <a:spLocks noChangeArrowheads="1"/>
              </p:cNvSpPr>
              <p:nvPr/>
            </p:nvSpPr>
            <p:spPr bwMode="auto">
              <a:xfrm>
                <a:off x="6820" y="2563"/>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Rectangle 161">
                <a:extLst>
                  <a:ext uri="{FF2B5EF4-FFF2-40B4-BE49-F238E27FC236}">
                    <a16:creationId xmlns:a16="http://schemas.microsoft.com/office/drawing/2014/main" id="{1F0729F0-8B58-B64F-6303-E717AC67A319}"/>
                  </a:ext>
                </a:extLst>
              </p:cNvPr>
              <p:cNvSpPr>
                <a:spLocks noChangeArrowheads="1"/>
              </p:cNvSpPr>
              <p:nvPr/>
            </p:nvSpPr>
            <p:spPr bwMode="auto">
              <a:xfrm>
                <a:off x="7437" y="2563"/>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Rectangle 162">
                <a:extLst>
                  <a:ext uri="{FF2B5EF4-FFF2-40B4-BE49-F238E27FC236}">
                    <a16:creationId xmlns:a16="http://schemas.microsoft.com/office/drawing/2014/main" id="{612762D9-E978-A410-B35A-D21C6AD703C1}"/>
                  </a:ext>
                </a:extLst>
              </p:cNvPr>
              <p:cNvSpPr>
                <a:spLocks noChangeArrowheads="1"/>
              </p:cNvSpPr>
              <p:nvPr/>
            </p:nvSpPr>
            <p:spPr bwMode="auto">
              <a:xfrm>
                <a:off x="5738" y="2570"/>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Rectangle 163">
                <a:extLst>
                  <a:ext uri="{FF2B5EF4-FFF2-40B4-BE49-F238E27FC236}">
                    <a16:creationId xmlns:a16="http://schemas.microsoft.com/office/drawing/2014/main" id="{1513111F-7CA3-E93D-6969-33F0662BEB2B}"/>
                  </a:ext>
                </a:extLst>
              </p:cNvPr>
              <p:cNvSpPr>
                <a:spLocks noChangeArrowheads="1"/>
              </p:cNvSpPr>
              <p:nvPr/>
            </p:nvSpPr>
            <p:spPr bwMode="auto">
              <a:xfrm>
                <a:off x="7437" y="2570"/>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Rectangle 164">
                <a:extLst>
                  <a:ext uri="{FF2B5EF4-FFF2-40B4-BE49-F238E27FC236}">
                    <a16:creationId xmlns:a16="http://schemas.microsoft.com/office/drawing/2014/main" id="{89D4724D-B690-39F7-C727-4604C840335F}"/>
                  </a:ext>
                </a:extLst>
              </p:cNvPr>
              <p:cNvSpPr>
                <a:spLocks noChangeArrowheads="1"/>
              </p:cNvSpPr>
              <p:nvPr/>
            </p:nvSpPr>
            <p:spPr bwMode="auto">
              <a:xfrm>
                <a:off x="5802" y="2735"/>
                <a:ext cx="103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rate_F_F_NB2IS_S_B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2" name="Rectangle 165">
                <a:extLst>
                  <a:ext uri="{FF2B5EF4-FFF2-40B4-BE49-F238E27FC236}">
                    <a16:creationId xmlns:a16="http://schemas.microsoft.com/office/drawing/2014/main" id="{D2719BCF-7A20-FBDC-360B-EA01BB186FC9}"/>
                  </a:ext>
                </a:extLst>
              </p:cNvPr>
              <p:cNvSpPr>
                <a:spLocks noChangeArrowheads="1"/>
              </p:cNvSpPr>
              <p:nvPr/>
            </p:nvSpPr>
            <p:spPr bwMode="auto">
              <a:xfrm>
                <a:off x="6713" y="273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3" name="Rectangle 166">
                <a:extLst>
                  <a:ext uri="{FF2B5EF4-FFF2-40B4-BE49-F238E27FC236}">
                    <a16:creationId xmlns:a16="http://schemas.microsoft.com/office/drawing/2014/main" id="{1D57C832-5906-3B2D-B21F-BEDA82BC88C5}"/>
                  </a:ext>
                </a:extLst>
              </p:cNvPr>
              <p:cNvSpPr>
                <a:spLocks noChangeArrowheads="1"/>
              </p:cNvSpPr>
              <p:nvPr/>
            </p:nvSpPr>
            <p:spPr bwMode="auto">
              <a:xfrm>
                <a:off x="6863" y="2735"/>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361.87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4" name="Rectangle 167">
                <a:extLst>
                  <a:ext uri="{FF2B5EF4-FFF2-40B4-BE49-F238E27FC236}">
                    <a16:creationId xmlns:a16="http://schemas.microsoft.com/office/drawing/2014/main" id="{9FC9FBCF-807C-10EA-56DB-B10D19C3FD9A}"/>
                  </a:ext>
                </a:extLst>
              </p:cNvPr>
              <p:cNvSpPr>
                <a:spLocks noChangeArrowheads="1"/>
              </p:cNvSpPr>
              <p:nvPr/>
            </p:nvSpPr>
            <p:spPr bwMode="auto">
              <a:xfrm>
                <a:off x="7143" y="273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168">
                <a:extLst>
                  <a:ext uri="{FF2B5EF4-FFF2-40B4-BE49-F238E27FC236}">
                    <a16:creationId xmlns:a16="http://schemas.microsoft.com/office/drawing/2014/main" id="{2F3B2C6F-F244-7956-75AF-A063D5119053}"/>
                  </a:ext>
                </a:extLst>
              </p:cNvPr>
              <p:cNvSpPr>
                <a:spLocks noChangeArrowheads="1"/>
              </p:cNvSpPr>
              <p:nvPr/>
            </p:nvSpPr>
            <p:spPr bwMode="auto">
              <a:xfrm>
                <a:off x="5738" y="271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Rectangle 169">
                <a:extLst>
                  <a:ext uri="{FF2B5EF4-FFF2-40B4-BE49-F238E27FC236}">
                    <a16:creationId xmlns:a16="http://schemas.microsoft.com/office/drawing/2014/main" id="{15A56238-B7D3-1DC7-A557-5FDFCD925B08}"/>
                  </a:ext>
                </a:extLst>
              </p:cNvPr>
              <p:cNvSpPr>
                <a:spLocks noChangeArrowheads="1"/>
              </p:cNvSpPr>
              <p:nvPr/>
            </p:nvSpPr>
            <p:spPr bwMode="auto">
              <a:xfrm>
                <a:off x="5745" y="2714"/>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Rectangle 170">
                <a:extLst>
                  <a:ext uri="{FF2B5EF4-FFF2-40B4-BE49-F238E27FC236}">
                    <a16:creationId xmlns:a16="http://schemas.microsoft.com/office/drawing/2014/main" id="{0CA9AB9A-E460-A8A1-4C6A-608554559CD9}"/>
                  </a:ext>
                </a:extLst>
              </p:cNvPr>
              <p:cNvSpPr>
                <a:spLocks noChangeArrowheads="1"/>
              </p:cNvSpPr>
              <p:nvPr/>
            </p:nvSpPr>
            <p:spPr bwMode="auto">
              <a:xfrm>
                <a:off x="6813" y="271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Rectangle 171">
                <a:extLst>
                  <a:ext uri="{FF2B5EF4-FFF2-40B4-BE49-F238E27FC236}">
                    <a16:creationId xmlns:a16="http://schemas.microsoft.com/office/drawing/2014/main" id="{7E7A8080-35C4-4DAD-F703-08A21281C64F}"/>
                  </a:ext>
                </a:extLst>
              </p:cNvPr>
              <p:cNvSpPr>
                <a:spLocks noChangeArrowheads="1"/>
              </p:cNvSpPr>
              <p:nvPr/>
            </p:nvSpPr>
            <p:spPr bwMode="auto">
              <a:xfrm>
                <a:off x="6820" y="2714"/>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Rectangle 172">
                <a:extLst>
                  <a:ext uri="{FF2B5EF4-FFF2-40B4-BE49-F238E27FC236}">
                    <a16:creationId xmlns:a16="http://schemas.microsoft.com/office/drawing/2014/main" id="{2DC1F07D-7A9C-E39F-BA38-6F923FD6B172}"/>
                  </a:ext>
                </a:extLst>
              </p:cNvPr>
              <p:cNvSpPr>
                <a:spLocks noChangeArrowheads="1"/>
              </p:cNvSpPr>
              <p:nvPr/>
            </p:nvSpPr>
            <p:spPr bwMode="auto">
              <a:xfrm>
                <a:off x="7437" y="271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Rectangle 173">
                <a:extLst>
                  <a:ext uri="{FF2B5EF4-FFF2-40B4-BE49-F238E27FC236}">
                    <a16:creationId xmlns:a16="http://schemas.microsoft.com/office/drawing/2014/main" id="{95FC4E21-20FF-883A-5A2A-E5DD3F98D5E0}"/>
                  </a:ext>
                </a:extLst>
              </p:cNvPr>
              <p:cNvSpPr>
                <a:spLocks noChangeArrowheads="1"/>
              </p:cNvSpPr>
              <p:nvPr/>
            </p:nvSpPr>
            <p:spPr bwMode="auto">
              <a:xfrm>
                <a:off x="5738" y="2721"/>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Rectangle 174">
                <a:extLst>
                  <a:ext uri="{FF2B5EF4-FFF2-40B4-BE49-F238E27FC236}">
                    <a16:creationId xmlns:a16="http://schemas.microsoft.com/office/drawing/2014/main" id="{FECE9882-5F75-EE6A-0D74-8C5767926B34}"/>
                  </a:ext>
                </a:extLst>
              </p:cNvPr>
              <p:cNvSpPr>
                <a:spLocks noChangeArrowheads="1"/>
              </p:cNvSpPr>
              <p:nvPr/>
            </p:nvSpPr>
            <p:spPr bwMode="auto">
              <a:xfrm>
                <a:off x="7437" y="2721"/>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Rectangle 175">
                <a:extLst>
                  <a:ext uri="{FF2B5EF4-FFF2-40B4-BE49-F238E27FC236}">
                    <a16:creationId xmlns:a16="http://schemas.microsoft.com/office/drawing/2014/main" id="{29107AE9-A113-04E0-9A4A-AEC6F171BF43}"/>
                  </a:ext>
                </a:extLst>
              </p:cNvPr>
              <p:cNvSpPr>
                <a:spLocks noChangeArrowheads="1"/>
              </p:cNvSpPr>
              <p:nvPr/>
            </p:nvSpPr>
            <p:spPr bwMode="auto">
              <a:xfrm>
                <a:off x="5752" y="2864"/>
                <a:ext cx="1061"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Rectangle 176">
                <a:extLst>
                  <a:ext uri="{FF2B5EF4-FFF2-40B4-BE49-F238E27FC236}">
                    <a16:creationId xmlns:a16="http://schemas.microsoft.com/office/drawing/2014/main" id="{1AA70902-F309-9B59-0BC8-78CCE2930DCB}"/>
                  </a:ext>
                </a:extLst>
              </p:cNvPr>
              <p:cNvSpPr>
                <a:spLocks noChangeArrowheads="1"/>
              </p:cNvSpPr>
              <p:nvPr/>
            </p:nvSpPr>
            <p:spPr bwMode="auto">
              <a:xfrm>
                <a:off x="5802" y="2879"/>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Rectangle 177">
                <a:extLst>
                  <a:ext uri="{FF2B5EF4-FFF2-40B4-BE49-F238E27FC236}">
                    <a16:creationId xmlns:a16="http://schemas.microsoft.com/office/drawing/2014/main" id="{192C3EC5-34D7-8F5D-5046-C997F2DCA779}"/>
                  </a:ext>
                </a:extLst>
              </p:cNvPr>
              <p:cNvSpPr>
                <a:spLocks noChangeArrowheads="1"/>
              </p:cNvSpPr>
              <p:nvPr/>
            </p:nvSpPr>
            <p:spPr bwMode="auto">
              <a:xfrm>
                <a:off x="5802" y="2879"/>
                <a:ext cx="11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rate_F_F_NB2IS_S_NB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5" name="Rectangle 178">
                <a:extLst>
                  <a:ext uri="{FF2B5EF4-FFF2-40B4-BE49-F238E27FC236}">
                    <a16:creationId xmlns:a16="http://schemas.microsoft.com/office/drawing/2014/main" id="{E3090C3A-85BF-3A54-5B08-FE12A52DE362}"/>
                  </a:ext>
                </a:extLst>
              </p:cNvPr>
              <p:cNvSpPr>
                <a:spLocks noChangeArrowheads="1"/>
              </p:cNvSpPr>
              <p:nvPr/>
            </p:nvSpPr>
            <p:spPr bwMode="auto">
              <a:xfrm>
                <a:off x="6763" y="2879"/>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6" name="Rectangle 179">
                <a:extLst>
                  <a:ext uri="{FF2B5EF4-FFF2-40B4-BE49-F238E27FC236}">
                    <a16:creationId xmlns:a16="http://schemas.microsoft.com/office/drawing/2014/main" id="{4A04819C-DD7D-AEE7-84C9-FF77C55B1262}"/>
                  </a:ext>
                </a:extLst>
              </p:cNvPr>
              <p:cNvSpPr>
                <a:spLocks noChangeArrowheads="1"/>
              </p:cNvSpPr>
              <p:nvPr/>
            </p:nvSpPr>
            <p:spPr bwMode="auto">
              <a:xfrm>
                <a:off x="6813" y="2864"/>
                <a:ext cx="624"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Rectangle 180">
                <a:extLst>
                  <a:ext uri="{FF2B5EF4-FFF2-40B4-BE49-F238E27FC236}">
                    <a16:creationId xmlns:a16="http://schemas.microsoft.com/office/drawing/2014/main" id="{E66BCD26-60AB-D68D-5F95-954F7DD6A8EA}"/>
                  </a:ext>
                </a:extLst>
              </p:cNvPr>
              <p:cNvSpPr>
                <a:spLocks noChangeArrowheads="1"/>
              </p:cNvSpPr>
              <p:nvPr/>
            </p:nvSpPr>
            <p:spPr bwMode="auto">
              <a:xfrm>
                <a:off x="6863" y="2879"/>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Rectangle 181">
                <a:extLst>
                  <a:ext uri="{FF2B5EF4-FFF2-40B4-BE49-F238E27FC236}">
                    <a16:creationId xmlns:a16="http://schemas.microsoft.com/office/drawing/2014/main" id="{D0CF684E-F4E1-7CDA-DEF8-9488D796D774}"/>
                  </a:ext>
                </a:extLst>
              </p:cNvPr>
              <p:cNvSpPr>
                <a:spLocks noChangeArrowheads="1"/>
              </p:cNvSpPr>
              <p:nvPr/>
            </p:nvSpPr>
            <p:spPr bwMode="auto">
              <a:xfrm>
                <a:off x="6863" y="2879"/>
                <a:ext cx="43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273.315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9" name="Rectangle 182">
                <a:extLst>
                  <a:ext uri="{FF2B5EF4-FFF2-40B4-BE49-F238E27FC236}">
                    <a16:creationId xmlns:a16="http://schemas.microsoft.com/office/drawing/2014/main" id="{E7555955-81D2-4B49-DB08-8797FB6EF8C9}"/>
                  </a:ext>
                </a:extLst>
              </p:cNvPr>
              <p:cNvSpPr>
                <a:spLocks noChangeArrowheads="1"/>
              </p:cNvSpPr>
              <p:nvPr/>
            </p:nvSpPr>
            <p:spPr bwMode="auto">
              <a:xfrm>
                <a:off x="7193" y="2879"/>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83">
                <a:extLst>
                  <a:ext uri="{FF2B5EF4-FFF2-40B4-BE49-F238E27FC236}">
                    <a16:creationId xmlns:a16="http://schemas.microsoft.com/office/drawing/2014/main" id="{1602EDC3-FC3F-45EB-B6D0-74770D17A7AB}"/>
                  </a:ext>
                </a:extLst>
              </p:cNvPr>
              <p:cNvSpPr>
                <a:spLocks noChangeArrowheads="1"/>
              </p:cNvSpPr>
              <p:nvPr/>
            </p:nvSpPr>
            <p:spPr bwMode="auto">
              <a:xfrm>
                <a:off x="5738" y="286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Rectangle 184">
                <a:extLst>
                  <a:ext uri="{FF2B5EF4-FFF2-40B4-BE49-F238E27FC236}">
                    <a16:creationId xmlns:a16="http://schemas.microsoft.com/office/drawing/2014/main" id="{0A54705B-85C3-7424-D9BA-2C217CE99A76}"/>
                  </a:ext>
                </a:extLst>
              </p:cNvPr>
              <p:cNvSpPr>
                <a:spLocks noChangeArrowheads="1"/>
              </p:cNvSpPr>
              <p:nvPr/>
            </p:nvSpPr>
            <p:spPr bwMode="auto">
              <a:xfrm>
                <a:off x="5745" y="2864"/>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Rectangle 185">
                <a:extLst>
                  <a:ext uri="{FF2B5EF4-FFF2-40B4-BE49-F238E27FC236}">
                    <a16:creationId xmlns:a16="http://schemas.microsoft.com/office/drawing/2014/main" id="{B4DC70FD-B49B-C5BE-8297-BFCBD06E9D45}"/>
                  </a:ext>
                </a:extLst>
              </p:cNvPr>
              <p:cNvSpPr>
                <a:spLocks noChangeArrowheads="1"/>
              </p:cNvSpPr>
              <p:nvPr/>
            </p:nvSpPr>
            <p:spPr bwMode="auto">
              <a:xfrm>
                <a:off x="6813" y="286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Rectangle 186">
                <a:extLst>
                  <a:ext uri="{FF2B5EF4-FFF2-40B4-BE49-F238E27FC236}">
                    <a16:creationId xmlns:a16="http://schemas.microsoft.com/office/drawing/2014/main" id="{4F207D4F-4B32-6496-E78A-D60EFF2C580E}"/>
                  </a:ext>
                </a:extLst>
              </p:cNvPr>
              <p:cNvSpPr>
                <a:spLocks noChangeArrowheads="1"/>
              </p:cNvSpPr>
              <p:nvPr/>
            </p:nvSpPr>
            <p:spPr bwMode="auto">
              <a:xfrm>
                <a:off x="6820" y="2864"/>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Rectangle 187">
                <a:extLst>
                  <a:ext uri="{FF2B5EF4-FFF2-40B4-BE49-F238E27FC236}">
                    <a16:creationId xmlns:a16="http://schemas.microsoft.com/office/drawing/2014/main" id="{DDC057C4-3ECE-CD33-83AE-0E9583BCEDE3}"/>
                  </a:ext>
                </a:extLst>
              </p:cNvPr>
              <p:cNvSpPr>
                <a:spLocks noChangeArrowheads="1"/>
              </p:cNvSpPr>
              <p:nvPr/>
            </p:nvSpPr>
            <p:spPr bwMode="auto">
              <a:xfrm>
                <a:off x="7437" y="2864"/>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Rectangle 188">
                <a:extLst>
                  <a:ext uri="{FF2B5EF4-FFF2-40B4-BE49-F238E27FC236}">
                    <a16:creationId xmlns:a16="http://schemas.microsoft.com/office/drawing/2014/main" id="{6F7A045F-6543-8559-29E0-AEBF14B08474}"/>
                  </a:ext>
                </a:extLst>
              </p:cNvPr>
              <p:cNvSpPr>
                <a:spLocks noChangeArrowheads="1"/>
              </p:cNvSpPr>
              <p:nvPr/>
            </p:nvSpPr>
            <p:spPr bwMode="auto">
              <a:xfrm>
                <a:off x="5738" y="2871"/>
                <a:ext cx="7" cy="13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Rectangle 189">
                <a:extLst>
                  <a:ext uri="{FF2B5EF4-FFF2-40B4-BE49-F238E27FC236}">
                    <a16:creationId xmlns:a16="http://schemas.microsoft.com/office/drawing/2014/main" id="{28B5AB8F-DF36-7671-F6F7-997E0865B545}"/>
                  </a:ext>
                </a:extLst>
              </p:cNvPr>
              <p:cNvSpPr>
                <a:spLocks noChangeArrowheads="1"/>
              </p:cNvSpPr>
              <p:nvPr/>
            </p:nvSpPr>
            <p:spPr bwMode="auto">
              <a:xfrm>
                <a:off x="7437" y="2871"/>
                <a:ext cx="7" cy="13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Rectangle 190">
                <a:extLst>
                  <a:ext uri="{FF2B5EF4-FFF2-40B4-BE49-F238E27FC236}">
                    <a16:creationId xmlns:a16="http://schemas.microsoft.com/office/drawing/2014/main" id="{873B61F4-8367-6718-B00E-40EAC91FD6B4}"/>
                  </a:ext>
                </a:extLst>
              </p:cNvPr>
              <p:cNvSpPr>
                <a:spLocks noChangeArrowheads="1"/>
              </p:cNvSpPr>
              <p:nvPr/>
            </p:nvSpPr>
            <p:spPr bwMode="auto">
              <a:xfrm>
                <a:off x="5802" y="3030"/>
                <a:ext cx="92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rate_F_S_B2F_F_B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191">
                <a:extLst>
                  <a:ext uri="{FF2B5EF4-FFF2-40B4-BE49-F238E27FC236}">
                    <a16:creationId xmlns:a16="http://schemas.microsoft.com/office/drawing/2014/main" id="{25FEEFC5-5F65-218E-20B2-508C79F01470}"/>
                  </a:ext>
                </a:extLst>
              </p:cNvPr>
              <p:cNvSpPr>
                <a:spLocks noChangeArrowheads="1"/>
              </p:cNvSpPr>
              <p:nvPr/>
            </p:nvSpPr>
            <p:spPr bwMode="auto">
              <a:xfrm>
                <a:off x="6620" y="303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9" name="Rectangle 192">
                <a:extLst>
                  <a:ext uri="{FF2B5EF4-FFF2-40B4-BE49-F238E27FC236}">
                    <a16:creationId xmlns:a16="http://schemas.microsoft.com/office/drawing/2014/main" id="{3A12A565-0253-1998-D2BD-BCDFA722D674}"/>
                  </a:ext>
                </a:extLst>
              </p:cNvPr>
              <p:cNvSpPr>
                <a:spLocks noChangeArrowheads="1"/>
              </p:cNvSpPr>
              <p:nvPr/>
            </p:nvSpPr>
            <p:spPr bwMode="auto">
              <a:xfrm>
                <a:off x="6863" y="3030"/>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1080.0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0" name="Rectangle 193">
                <a:extLst>
                  <a:ext uri="{FF2B5EF4-FFF2-40B4-BE49-F238E27FC236}">
                    <a16:creationId xmlns:a16="http://schemas.microsoft.com/office/drawing/2014/main" id="{60992F0B-36A2-8DE3-425C-EE2655A1E27A}"/>
                  </a:ext>
                </a:extLst>
              </p:cNvPr>
              <p:cNvSpPr>
                <a:spLocks noChangeArrowheads="1"/>
              </p:cNvSpPr>
              <p:nvPr/>
            </p:nvSpPr>
            <p:spPr bwMode="auto">
              <a:xfrm>
                <a:off x="7143" y="303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1" name="Rectangle 194">
                <a:extLst>
                  <a:ext uri="{FF2B5EF4-FFF2-40B4-BE49-F238E27FC236}">
                    <a16:creationId xmlns:a16="http://schemas.microsoft.com/office/drawing/2014/main" id="{BA06C515-D4B4-8FD8-F8E1-4E11B02222DB}"/>
                  </a:ext>
                </a:extLst>
              </p:cNvPr>
              <p:cNvSpPr>
                <a:spLocks noChangeArrowheads="1"/>
              </p:cNvSpPr>
              <p:nvPr/>
            </p:nvSpPr>
            <p:spPr bwMode="auto">
              <a:xfrm>
                <a:off x="5738" y="3008"/>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Rectangle 195">
                <a:extLst>
                  <a:ext uri="{FF2B5EF4-FFF2-40B4-BE49-F238E27FC236}">
                    <a16:creationId xmlns:a16="http://schemas.microsoft.com/office/drawing/2014/main" id="{227F7364-16C2-1C1D-0119-20C830268DF0}"/>
                  </a:ext>
                </a:extLst>
              </p:cNvPr>
              <p:cNvSpPr>
                <a:spLocks noChangeArrowheads="1"/>
              </p:cNvSpPr>
              <p:nvPr/>
            </p:nvSpPr>
            <p:spPr bwMode="auto">
              <a:xfrm>
                <a:off x="5745" y="3008"/>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Rectangle 196">
                <a:extLst>
                  <a:ext uri="{FF2B5EF4-FFF2-40B4-BE49-F238E27FC236}">
                    <a16:creationId xmlns:a16="http://schemas.microsoft.com/office/drawing/2014/main" id="{BA10892E-795B-BE41-DBDB-2402BF20E4EE}"/>
                  </a:ext>
                </a:extLst>
              </p:cNvPr>
              <p:cNvSpPr>
                <a:spLocks noChangeArrowheads="1"/>
              </p:cNvSpPr>
              <p:nvPr/>
            </p:nvSpPr>
            <p:spPr bwMode="auto">
              <a:xfrm>
                <a:off x="6813" y="3008"/>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Rectangle 197">
                <a:extLst>
                  <a:ext uri="{FF2B5EF4-FFF2-40B4-BE49-F238E27FC236}">
                    <a16:creationId xmlns:a16="http://schemas.microsoft.com/office/drawing/2014/main" id="{AB3667C4-C2C4-EE10-2D80-33768D921621}"/>
                  </a:ext>
                </a:extLst>
              </p:cNvPr>
              <p:cNvSpPr>
                <a:spLocks noChangeArrowheads="1"/>
              </p:cNvSpPr>
              <p:nvPr/>
            </p:nvSpPr>
            <p:spPr bwMode="auto">
              <a:xfrm>
                <a:off x="6820" y="3008"/>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Rectangle 198">
                <a:extLst>
                  <a:ext uri="{FF2B5EF4-FFF2-40B4-BE49-F238E27FC236}">
                    <a16:creationId xmlns:a16="http://schemas.microsoft.com/office/drawing/2014/main" id="{F52CCB60-1089-64F0-96AF-E2A019408305}"/>
                  </a:ext>
                </a:extLst>
              </p:cNvPr>
              <p:cNvSpPr>
                <a:spLocks noChangeArrowheads="1"/>
              </p:cNvSpPr>
              <p:nvPr/>
            </p:nvSpPr>
            <p:spPr bwMode="auto">
              <a:xfrm>
                <a:off x="7437" y="3008"/>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Rectangle 199">
                <a:extLst>
                  <a:ext uri="{FF2B5EF4-FFF2-40B4-BE49-F238E27FC236}">
                    <a16:creationId xmlns:a16="http://schemas.microsoft.com/office/drawing/2014/main" id="{D82C7ABB-0C64-CA39-0176-D521732F72B7}"/>
                  </a:ext>
                </a:extLst>
              </p:cNvPr>
              <p:cNvSpPr>
                <a:spLocks noChangeArrowheads="1"/>
              </p:cNvSpPr>
              <p:nvPr/>
            </p:nvSpPr>
            <p:spPr bwMode="auto">
              <a:xfrm>
                <a:off x="5738" y="3015"/>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Rectangle 200">
                <a:extLst>
                  <a:ext uri="{FF2B5EF4-FFF2-40B4-BE49-F238E27FC236}">
                    <a16:creationId xmlns:a16="http://schemas.microsoft.com/office/drawing/2014/main" id="{08AB8355-BE2B-707A-31F2-C71E6B27AA3A}"/>
                  </a:ext>
                </a:extLst>
              </p:cNvPr>
              <p:cNvSpPr>
                <a:spLocks noChangeArrowheads="1"/>
              </p:cNvSpPr>
              <p:nvPr/>
            </p:nvSpPr>
            <p:spPr bwMode="auto">
              <a:xfrm>
                <a:off x="7437" y="3015"/>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Rectangle 201">
                <a:extLst>
                  <a:ext uri="{FF2B5EF4-FFF2-40B4-BE49-F238E27FC236}">
                    <a16:creationId xmlns:a16="http://schemas.microsoft.com/office/drawing/2014/main" id="{D86BD95E-1661-8D71-D98D-99399ED4DA64}"/>
                  </a:ext>
                </a:extLst>
              </p:cNvPr>
              <p:cNvSpPr>
                <a:spLocks noChangeArrowheads="1"/>
              </p:cNvSpPr>
              <p:nvPr/>
            </p:nvSpPr>
            <p:spPr bwMode="auto">
              <a:xfrm>
                <a:off x="5752" y="3165"/>
                <a:ext cx="1061"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Rectangle 202">
                <a:extLst>
                  <a:ext uri="{FF2B5EF4-FFF2-40B4-BE49-F238E27FC236}">
                    <a16:creationId xmlns:a16="http://schemas.microsoft.com/office/drawing/2014/main" id="{7C9FEEEA-49EE-5A12-F68A-B8EBE95D70C4}"/>
                  </a:ext>
                </a:extLst>
              </p:cNvPr>
              <p:cNvSpPr>
                <a:spLocks noChangeArrowheads="1"/>
              </p:cNvSpPr>
              <p:nvPr/>
            </p:nvSpPr>
            <p:spPr bwMode="auto">
              <a:xfrm>
                <a:off x="5802" y="3180"/>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Rectangle 203">
                <a:extLst>
                  <a:ext uri="{FF2B5EF4-FFF2-40B4-BE49-F238E27FC236}">
                    <a16:creationId xmlns:a16="http://schemas.microsoft.com/office/drawing/2014/main" id="{38DBEFFC-3B2C-0DB5-33B2-0ED8E9AD92EB}"/>
                  </a:ext>
                </a:extLst>
              </p:cNvPr>
              <p:cNvSpPr>
                <a:spLocks noChangeArrowheads="1"/>
              </p:cNvSpPr>
              <p:nvPr/>
            </p:nvSpPr>
            <p:spPr bwMode="auto">
              <a:xfrm>
                <a:off x="5802" y="3180"/>
                <a:ext cx="10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rate_F_S_B2F_F_NB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Rectangle 204">
                <a:extLst>
                  <a:ext uri="{FF2B5EF4-FFF2-40B4-BE49-F238E27FC236}">
                    <a16:creationId xmlns:a16="http://schemas.microsoft.com/office/drawing/2014/main" id="{3072961F-01E1-A879-B185-3E9E86DB9C8B}"/>
                  </a:ext>
                </a:extLst>
              </p:cNvPr>
              <p:cNvSpPr>
                <a:spLocks noChangeArrowheads="1"/>
              </p:cNvSpPr>
              <p:nvPr/>
            </p:nvSpPr>
            <p:spPr bwMode="auto">
              <a:xfrm>
                <a:off x="6691" y="318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2" name="Rectangle 205">
                <a:extLst>
                  <a:ext uri="{FF2B5EF4-FFF2-40B4-BE49-F238E27FC236}">
                    <a16:creationId xmlns:a16="http://schemas.microsoft.com/office/drawing/2014/main" id="{AB580045-008B-CC57-9885-C0ABA791BA09}"/>
                  </a:ext>
                </a:extLst>
              </p:cNvPr>
              <p:cNvSpPr>
                <a:spLocks noChangeArrowheads="1"/>
              </p:cNvSpPr>
              <p:nvPr/>
            </p:nvSpPr>
            <p:spPr bwMode="auto">
              <a:xfrm>
                <a:off x="6813" y="3165"/>
                <a:ext cx="624"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Rectangle 207">
              <a:extLst>
                <a:ext uri="{FF2B5EF4-FFF2-40B4-BE49-F238E27FC236}">
                  <a16:creationId xmlns:a16="http://schemas.microsoft.com/office/drawing/2014/main" id="{347FEBD9-769D-DB4A-6A33-B0D288ADE4C4}"/>
                </a:ext>
              </a:extLst>
            </p:cNvPr>
            <p:cNvSpPr>
              <a:spLocks noChangeArrowheads="1"/>
            </p:cNvSpPr>
            <p:nvPr/>
          </p:nvSpPr>
          <p:spPr bwMode="auto">
            <a:xfrm>
              <a:off x="6863" y="3180"/>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208">
              <a:extLst>
                <a:ext uri="{FF2B5EF4-FFF2-40B4-BE49-F238E27FC236}">
                  <a16:creationId xmlns:a16="http://schemas.microsoft.com/office/drawing/2014/main" id="{3EF388F2-46FF-3AF9-2D98-72ED1F8886C3}"/>
                </a:ext>
              </a:extLst>
            </p:cNvPr>
            <p:cNvSpPr>
              <a:spLocks noChangeArrowheads="1"/>
            </p:cNvSpPr>
            <p:nvPr/>
          </p:nvSpPr>
          <p:spPr bwMode="auto">
            <a:xfrm>
              <a:off x="6863" y="3180"/>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604.64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09">
              <a:extLst>
                <a:ext uri="{FF2B5EF4-FFF2-40B4-BE49-F238E27FC236}">
                  <a16:creationId xmlns:a16="http://schemas.microsoft.com/office/drawing/2014/main" id="{DB746692-1E66-EA56-0A2B-F8416DCBACFA}"/>
                </a:ext>
              </a:extLst>
            </p:cNvPr>
            <p:cNvSpPr>
              <a:spLocks noChangeArrowheads="1"/>
            </p:cNvSpPr>
            <p:nvPr/>
          </p:nvSpPr>
          <p:spPr bwMode="auto">
            <a:xfrm>
              <a:off x="7143" y="3180"/>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10">
              <a:extLst>
                <a:ext uri="{FF2B5EF4-FFF2-40B4-BE49-F238E27FC236}">
                  <a16:creationId xmlns:a16="http://schemas.microsoft.com/office/drawing/2014/main" id="{7024177A-DA69-4695-10E0-548E9CCB90E6}"/>
                </a:ext>
              </a:extLst>
            </p:cNvPr>
            <p:cNvSpPr>
              <a:spLocks noChangeArrowheads="1"/>
            </p:cNvSpPr>
            <p:nvPr/>
          </p:nvSpPr>
          <p:spPr bwMode="auto">
            <a:xfrm>
              <a:off x="5738" y="3158"/>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211">
              <a:extLst>
                <a:ext uri="{FF2B5EF4-FFF2-40B4-BE49-F238E27FC236}">
                  <a16:creationId xmlns:a16="http://schemas.microsoft.com/office/drawing/2014/main" id="{17323838-53C0-599C-425A-E621D93FF00B}"/>
                </a:ext>
              </a:extLst>
            </p:cNvPr>
            <p:cNvSpPr>
              <a:spLocks noChangeArrowheads="1"/>
            </p:cNvSpPr>
            <p:nvPr/>
          </p:nvSpPr>
          <p:spPr bwMode="auto">
            <a:xfrm>
              <a:off x="5745" y="3158"/>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12">
              <a:extLst>
                <a:ext uri="{FF2B5EF4-FFF2-40B4-BE49-F238E27FC236}">
                  <a16:creationId xmlns:a16="http://schemas.microsoft.com/office/drawing/2014/main" id="{624998D3-E351-41A6-FF83-7CC76DBA8BA8}"/>
                </a:ext>
              </a:extLst>
            </p:cNvPr>
            <p:cNvSpPr>
              <a:spLocks noChangeArrowheads="1"/>
            </p:cNvSpPr>
            <p:nvPr/>
          </p:nvSpPr>
          <p:spPr bwMode="auto">
            <a:xfrm>
              <a:off x="6813" y="3158"/>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213">
              <a:extLst>
                <a:ext uri="{FF2B5EF4-FFF2-40B4-BE49-F238E27FC236}">
                  <a16:creationId xmlns:a16="http://schemas.microsoft.com/office/drawing/2014/main" id="{7910CAD9-5173-FE13-2BD3-67F63F0C6A1D}"/>
                </a:ext>
              </a:extLst>
            </p:cNvPr>
            <p:cNvSpPr>
              <a:spLocks noChangeArrowheads="1"/>
            </p:cNvSpPr>
            <p:nvPr/>
          </p:nvSpPr>
          <p:spPr bwMode="auto">
            <a:xfrm>
              <a:off x="6820" y="3158"/>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214">
              <a:extLst>
                <a:ext uri="{FF2B5EF4-FFF2-40B4-BE49-F238E27FC236}">
                  <a16:creationId xmlns:a16="http://schemas.microsoft.com/office/drawing/2014/main" id="{3C69B744-7494-DB10-BF0F-DA473B3CD0F5}"/>
                </a:ext>
              </a:extLst>
            </p:cNvPr>
            <p:cNvSpPr>
              <a:spLocks noChangeArrowheads="1"/>
            </p:cNvSpPr>
            <p:nvPr/>
          </p:nvSpPr>
          <p:spPr bwMode="auto">
            <a:xfrm>
              <a:off x="7437" y="3158"/>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215">
              <a:extLst>
                <a:ext uri="{FF2B5EF4-FFF2-40B4-BE49-F238E27FC236}">
                  <a16:creationId xmlns:a16="http://schemas.microsoft.com/office/drawing/2014/main" id="{89A1A912-212D-3A24-27C7-16FC9005E548}"/>
                </a:ext>
              </a:extLst>
            </p:cNvPr>
            <p:cNvSpPr>
              <a:spLocks noChangeArrowheads="1"/>
            </p:cNvSpPr>
            <p:nvPr/>
          </p:nvSpPr>
          <p:spPr bwMode="auto">
            <a:xfrm>
              <a:off x="5738" y="3165"/>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6">
              <a:extLst>
                <a:ext uri="{FF2B5EF4-FFF2-40B4-BE49-F238E27FC236}">
                  <a16:creationId xmlns:a16="http://schemas.microsoft.com/office/drawing/2014/main" id="{429A3013-621F-895C-57F5-074F05E4E5EA}"/>
                </a:ext>
              </a:extLst>
            </p:cNvPr>
            <p:cNvSpPr>
              <a:spLocks noChangeArrowheads="1"/>
            </p:cNvSpPr>
            <p:nvPr/>
          </p:nvSpPr>
          <p:spPr bwMode="auto">
            <a:xfrm>
              <a:off x="7437" y="3165"/>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217">
              <a:extLst>
                <a:ext uri="{FF2B5EF4-FFF2-40B4-BE49-F238E27FC236}">
                  <a16:creationId xmlns:a16="http://schemas.microsoft.com/office/drawing/2014/main" id="{5B480AEA-1E6D-7B52-3533-6A169B7AC61B}"/>
                </a:ext>
              </a:extLst>
            </p:cNvPr>
            <p:cNvSpPr>
              <a:spLocks noChangeArrowheads="1"/>
            </p:cNvSpPr>
            <p:nvPr/>
          </p:nvSpPr>
          <p:spPr bwMode="auto">
            <a:xfrm>
              <a:off x="5802" y="3324"/>
              <a:ext cx="10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rate_F_S_B2F_S_NB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8">
              <a:extLst>
                <a:ext uri="{FF2B5EF4-FFF2-40B4-BE49-F238E27FC236}">
                  <a16:creationId xmlns:a16="http://schemas.microsoft.com/office/drawing/2014/main" id="{0A7440D6-1F9B-59BD-84E6-EE0E485B3AB7}"/>
                </a:ext>
              </a:extLst>
            </p:cNvPr>
            <p:cNvSpPr>
              <a:spLocks noChangeArrowheads="1"/>
            </p:cNvSpPr>
            <p:nvPr/>
          </p:nvSpPr>
          <p:spPr bwMode="auto">
            <a:xfrm>
              <a:off x="6691" y="332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9">
              <a:extLst>
                <a:ext uri="{FF2B5EF4-FFF2-40B4-BE49-F238E27FC236}">
                  <a16:creationId xmlns:a16="http://schemas.microsoft.com/office/drawing/2014/main" id="{C1454912-A696-2D3C-0AF7-62EA2BB4D7B6}"/>
                </a:ext>
              </a:extLst>
            </p:cNvPr>
            <p:cNvSpPr>
              <a:spLocks noChangeArrowheads="1"/>
            </p:cNvSpPr>
            <p:nvPr/>
          </p:nvSpPr>
          <p:spPr bwMode="auto">
            <a:xfrm>
              <a:off x="6863" y="3324"/>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465.98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0">
              <a:extLst>
                <a:ext uri="{FF2B5EF4-FFF2-40B4-BE49-F238E27FC236}">
                  <a16:creationId xmlns:a16="http://schemas.microsoft.com/office/drawing/2014/main" id="{9EB16C33-A39A-36AC-8B9F-150523C7D92A}"/>
                </a:ext>
              </a:extLst>
            </p:cNvPr>
            <p:cNvSpPr>
              <a:spLocks noChangeArrowheads="1"/>
            </p:cNvSpPr>
            <p:nvPr/>
          </p:nvSpPr>
          <p:spPr bwMode="auto">
            <a:xfrm>
              <a:off x="7143" y="332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1">
              <a:extLst>
                <a:ext uri="{FF2B5EF4-FFF2-40B4-BE49-F238E27FC236}">
                  <a16:creationId xmlns:a16="http://schemas.microsoft.com/office/drawing/2014/main" id="{BFBDEB3C-9498-201E-9BB2-EDA20D5189FD}"/>
                </a:ext>
              </a:extLst>
            </p:cNvPr>
            <p:cNvSpPr>
              <a:spLocks noChangeArrowheads="1"/>
            </p:cNvSpPr>
            <p:nvPr/>
          </p:nvSpPr>
          <p:spPr bwMode="auto">
            <a:xfrm>
              <a:off x="5738" y="330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22">
              <a:extLst>
                <a:ext uri="{FF2B5EF4-FFF2-40B4-BE49-F238E27FC236}">
                  <a16:creationId xmlns:a16="http://schemas.microsoft.com/office/drawing/2014/main" id="{56903DC2-41B7-684B-F7F7-D097280D65AA}"/>
                </a:ext>
              </a:extLst>
            </p:cNvPr>
            <p:cNvSpPr>
              <a:spLocks noChangeArrowheads="1"/>
            </p:cNvSpPr>
            <p:nvPr/>
          </p:nvSpPr>
          <p:spPr bwMode="auto">
            <a:xfrm>
              <a:off x="5745" y="3309"/>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23">
              <a:extLst>
                <a:ext uri="{FF2B5EF4-FFF2-40B4-BE49-F238E27FC236}">
                  <a16:creationId xmlns:a16="http://schemas.microsoft.com/office/drawing/2014/main" id="{56826C15-205C-9D90-59DB-32C1C0205597}"/>
                </a:ext>
              </a:extLst>
            </p:cNvPr>
            <p:cNvSpPr>
              <a:spLocks noChangeArrowheads="1"/>
            </p:cNvSpPr>
            <p:nvPr/>
          </p:nvSpPr>
          <p:spPr bwMode="auto">
            <a:xfrm>
              <a:off x="6813" y="330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224">
              <a:extLst>
                <a:ext uri="{FF2B5EF4-FFF2-40B4-BE49-F238E27FC236}">
                  <a16:creationId xmlns:a16="http://schemas.microsoft.com/office/drawing/2014/main" id="{AC11B687-4EFE-037C-4797-8A640BCE2C2E}"/>
                </a:ext>
              </a:extLst>
            </p:cNvPr>
            <p:cNvSpPr>
              <a:spLocks noChangeArrowheads="1"/>
            </p:cNvSpPr>
            <p:nvPr/>
          </p:nvSpPr>
          <p:spPr bwMode="auto">
            <a:xfrm>
              <a:off x="6820" y="3309"/>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25">
              <a:extLst>
                <a:ext uri="{FF2B5EF4-FFF2-40B4-BE49-F238E27FC236}">
                  <a16:creationId xmlns:a16="http://schemas.microsoft.com/office/drawing/2014/main" id="{74A4749F-2C51-B967-312F-E07616157363}"/>
                </a:ext>
              </a:extLst>
            </p:cNvPr>
            <p:cNvSpPr>
              <a:spLocks noChangeArrowheads="1"/>
            </p:cNvSpPr>
            <p:nvPr/>
          </p:nvSpPr>
          <p:spPr bwMode="auto">
            <a:xfrm>
              <a:off x="7437" y="3309"/>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26">
              <a:extLst>
                <a:ext uri="{FF2B5EF4-FFF2-40B4-BE49-F238E27FC236}">
                  <a16:creationId xmlns:a16="http://schemas.microsoft.com/office/drawing/2014/main" id="{9075587C-AA7E-A699-5399-5799C6EFF2FF}"/>
                </a:ext>
              </a:extLst>
            </p:cNvPr>
            <p:cNvSpPr>
              <a:spLocks noChangeArrowheads="1"/>
            </p:cNvSpPr>
            <p:nvPr/>
          </p:nvSpPr>
          <p:spPr bwMode="auto">
            <a:xfrm>
              <a:off x="5738" y="3316"/>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27">
              <a:extLst>
                <a:ext uri="{FF2B5EF4-FFF2-40B4-BE49-F238E27FC236}">
                  <a16:creationId xmlns:a16="http://schemas.microsoft.com/office/drawing/2014/main" id="{64BCC763-50F1-6ED8-9132-FB2DE6A976D5}"/>
                </a:ext>
              </a:extLst>
            </p:cNvPr>
            <p:cNvSpPr>
              <a:spLocks noChangeArrowheads="1"/>
            </p:cNvSpPr>
            <p:nvPr/>
          </p:nvSpPr>
          <p:spPr bwMode="auto">
            <a:xfrm>
              <a:off x="7437" y="3316"/>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28">
              <a:extLst>
                <a:ext uri="{FF2B5EF4-FFF2-40B4-BE49-F238E27FC236}">
                  <a16:creationId xmlns:a16="http://schemas.microsoft.com/office/drawing/2014/main" id="{1BCDA68B-96DA-A58E-3608-9701549E5D85}"/>
                </a:ext>
              </a:extLst>
            </p:cNvPr>
            <p:cNvSpPr>
              <a:spLocks noChangeArrowheads="1"/>
            </p:cNvSpPr>
            <p:nvPr/>
          </p:nvSpPr>
          <p:spPr bwMode="auto">
            <a:xfrm>
              <a:off x="5752" y="3459"/>
              <a:ext cx="1061"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229">
              <a:extLst>
                <a:ext uri="{FF2B5EF4-FFF2-40B4-BE49-F238E27FC236}">
                  <a16:creationId xmlns:a16="http://schemas.microsoft.com/office/drawing/2014/main" id="{8072B899-23E5-B8AC-2786-09F2FED6F635}"/>
                </a:ext>
              </a:extLst>
            </p:cNvPr>
            <p:cNvSpPr>
              <a:spLocks noChangeArrowheads="1"/>
            </p:cNvSpPr>
            <p:nvPr/>
          </p:nvSpPr>
          <p:spPr bwMode="auto">
            <a:xfrm>
              <a:off x="5802" y="3474"/>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230">
              <a:extLst>
                <a:ext uri="{FF2B5EF4-FFF2-40B4-BE49-F238E27FC236}">
                  <a16:creationId xmlns:a16="http://schemas.microsoft.com/office/drawing/2014/main" id="{B271CE3C-6752-0A2E-0D8D-47FD9D2E73B4}"/>
                </a:ext>
              </a:extLst>
            </p:cNvPr>
            <p:cNvSpPr>
              <a:spLocks noChangeArrowheads="1"/>
            </p:cNvSpPr>
            <p:nvPr/>
          </p:nvSpPr>
          <p:spPr bwMode="auto">
            <a:xfrm>
              <a:off x="5802" y="3474"/>
              <a:ext cx="9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rate_F_S_B2IS_F_B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231">
              <a:extLst>
                <a:ext uri="{FF2B5EF4-FFF2-40B4-BE49-F238E27FC236}">
                  <a16:creationId xmlns:a16="http://schemas.microsoft.com/office/drawing/2014/main" id="{3BA14235-F032-EBF6-A58A-DA3B93796D16}"/>
                </a:ext>
              </a:extLst>
            </p:cNvPr>
            <p:cNvSpPr>
              <a:spLocks noChangeArrowheads="1"/>
            </p:cNvSpPr>
            <p:nvPr/>
          </p:nvSpPr>
          <p:spPr bwMode="auto">
            <a:xfrm>
              <a:off x="6648" y="347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32">
              <a:extLst>
                <a:ext uri="{FF2B5EF4-FFF2-40B4-BE49-F238E27FC236}">
                  <a16:creationId xmlns:a16="http://schemas.microsoft.com/office/drawing/2014/main" id="{B47C2BBE-2CA5-3CBF-D8A4-785E57823BDB}"/>
                </a:ext>
              </a:extLst>
            </p:cNvPr>
            <p:cNvSpPr>
              <a:spLocks noChangeArrowheads="1"/>
            </p:cNvSpPr>
            <p:nvPr/>
          </p:nvSpPr>
          <p:spPr bwMode="auto">
            <a:xfrm>
              <a:off x="6813" y="3459"/>
              <a:ext cx="624"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233">
              <a:extLst>
                <a:ext uri="{FF2B5EF4-FFF2-40B4-BE49-F238E27FC236}">
                  <a16:creationId xmlns:a16="http://schemas.microsoft.com/office/drawing/2014/main" id="{6F81BE75-EEFF-0784-D121-C22223ECCBA2}"/>
                </a:ext>
              </a:extLst>
            </p:cNvPr>
            <p:cNvSpPr>
              <a:spLocks noChangeArrowheads="1"/>
            </p:cNvSpPr>
            <p:nvPr/>
          </p:nvSpPr>
          <p:spPr bwMode="auto">
            <a:xfrm>
              <a:off x="6863" y="3474"/>
              <a:ext cx="524" cy="129"/>
            </a:xfrm>
            <a:prstGeom prst="rect">
              <a:avLst/>
            </a:prstGeom>
            <a:solidFill>
              <a:srgbClr val="E2EFDA"/>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234">
              <a:extLst>
                <a:ext uri="{FF2B5EF4-FFF2-40B4-BE49-F238E27FC236}">
                  <a16:creationId xmlns:a16="http://schemas.microsoft.com/office/drawing/2014/main" id="{F49FAC45-269F-3888-0A7D-5633992BDE4F}"/>
                </a:ext>
              </a:extLst>
            </p:cNvPr>
            <p:cNvSpPr>
              <a:spLocks noChangeArrowheads="1"/>
            </p:cNvSpPr>
            <p:nvPr/>
          </p:nvSpPr>
          <p:spPr bwMode="auto">
            <a:xfrm>
              <a:off x="6863" y="3474"/>
              <a:ext cx="20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235">
              <a:extLst>
                <a:ext uri="{FF2B5EF4-FFF2-40B4-BE49-F238E27FC236}">
                  <a16:creationId xmlns:a16="http://schemas.microsoft.com/office/drawing/2014/main" id="{1685B306-957F-A652-B1E4-C73DEA97F109}"/>
                </a:ext>
              </a:extLst>
            </p:cNvPr>
            <p:cNvSpPr>
              <a:spLocks noChangeArrowheads="1"/>
            </p:cNvSpPr>
            <p:nvPr/>
          </p:nvSpPr>
          <p:spPr bwMode="auto">
            <a:xfrm>
              <a:off x="6992" y="347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36">
              <a:extLst>
                <a:ext uri="{FF2B5EF4-FFF2-40B4-BE49-F238E27FC236}">
                  <a16:creationId xmlns:a16="http://schemas.microsoft.com/office/drawing/2014/main" id="{7573CDD0-C750-82DB-7271-AD0928998E3E}"/>
                </a:ext>
              </a:extLst>
            </p:cNvPr>
            <p:cNvSpPr>
              <a:spLocks noChangeArrowheads="1"/>
            </p:cNvSpPr>
            <p:nvPr/>
          </p:nvSpPr>
          <p:spPr bwMode="auto">
            <a:xfrm>
              <a:off x="5738" y="3452"/>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237">
              <a:extLst>
                <a:ext uri="{FF2B5EF4-FFF2-40B4-BE49-F238E27FC236}">
                  <a16:creationId xmlns:a16="http://schemas.microsoft.com/office/drawing/2014/main" id="{48DD0CA9-673E-156D-997D-A204C2E7888C}"/>
                </a:ext>
              </a:extLst>
            </p:cNvPr>
            <p:cNvSpPr>
              <a:spLocks noChangeArrowheads="1"/>
            </p:cNvSpPr>
            <p:nvPr/>
          </p:nvSpPr>
          <p:spPr bwMode="auto">
            <a:xfrm>
              <a:off x="5745" y="3452"/>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238">
              <a:extLst>
                <a:ext uri="{FF2B5EF4-FFF2-40B4-BE49-F238E27FC236}">
                  <a16:creationId xmlns:a16="http://schemas.microsoft.com/office/drawing/2014/main" id="{A324272F-551B-181F-906F-22C5F0ADCC47}"/>
                </a:ext>
              </a:extLst>
            </p:cNvPr>
            <p:cNvSpPr>
              <a:spLocks noChangeArrowheads="1"/>
            </p:cNvSpPr>
            <p:nvPr/>
          </p:nvSpPr>
          <p:spPr bwMode="auto">
            <a:xfrm>
              <a:off x="6813" y="3452"/>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239">
              <a:extLst>
                <a:ext uri="{FF2B5EF4-FFF2-40B4-BE49-F238E27FC236}">
                  <a16:creationId xmlns:a16="http://schemas.microsoft.com/office/drawing/2014/main" id="{002AE32D-09D5-6420-1274-E358372BD40E}"/>
                </a:ext>
              </a:extLst>
            </p:cNvPr>
            <p:cNvSpPr>
              <a:spLocks noChangeArrowheads="1"/>
            </p:cNvSpPr>
            <p:nvPr/>
          </p:nvSpPr>
          <p:spPr bwMode="auto">
            <a:xfrm>
              <a:off x="6820" y="3452"/>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240">
              <a:extLst>
                <a:ext uri="{FF2B5EF4-FFF2-40B4-BE49-F238E27FC236}">
                  <a16:creationId xmlns:a16="http://schemas.microsoft.com/office/drawing/2014/main" id="{C6ADC5FA-2561-FF86-D93A-F91441D4A940}"/>
                </a:ext>
              </a:extLst>
            </p:cNvPr>
            <p:cNvSpPr>
              <a:spLocks noChangeArrowheads="1"/>
            </p:cNvSpPr>
            <p:nvPr/>
          </p:nvSpPr>
          <p:spPr bwMode="auto">
            <a:xfrm>
              <a:off x="7437" y="3452"/>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241">
              <a:extLst>
                <a:ext uri="{FF2B5EF4-FFF2-40B4-BE49-F238E27FC236}">
                  <a16:creationId xmlns:a16="http://schemas.microsoft.com/office/drawing/2014/main" id="{3598D4C2-8584-1F32-6AC0-E26A0F1DF8DD}"/>
                </a:ext>
              </a:extLst>
            </p:cNvPr>
            <p:cNvSpPr>
              <a:spLocks noChangeArrowheads="1"/>
            </p:cNvSpPr>
            <p:nvPr/>
          </p:nvSpPr>
          <p:spPr bwMode="auto">
            <a:xfrm>
              <a:off x="5738" y="3459"/>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242">
              <a:extLst>
                <a:ext uri="{FF2B5EF4-FFF2-40B4-BE49-F238E27FC236}">
                  <a16:creationId xmlns:a16="http://schemas.microsoft.com/office/drawing/2014/main" id="{3EDEE526-B9D7-F875-925C-B2750AB8B1B9}"/>
                </a:ext>
              </a:extLst>
            </p:cNvPr>
            <p:cNvSpPr>
              <a:spLocks noChangeArrowheads="1"/>
            </p:cNvSpPr>
            <p:nvPr/>
          </p:nvSpPr>
          <p:spPr bwMode="auto">
            <a:xfrm>
              <a:off x="7437" y="3459"/>
              <a:ext cx="7" cy="144"/>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243">
              <a:extLst>
                <a:ext uri="{FF2B5EF4-FFF2-40B4-BE49-F238E27FC236}">
                  <a16:creationId xmlns:a16="http://schemas.microsoft.com/office/drawing/2014/main" id="{30B4CFB8-1CE4-CFF6-6FE9-38931B07A1C1}"/>
                </a:ext>
              </a:extLst>
            </p:cNvPr>
            <p:cNvSpPr>
              <a:spLocks noChangeArrowheads="1"/>
            </p:cNvSpPr>
            <p:nvPr/>
          </p:nvSpPr>
          <p:spPr bwMode="auto">
            <a:xfrm>
              <a:off x="5802" y="3625"/>
              <a:ext cx="103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rate_F_S_B2IS_F_NB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44">
              <a:extLst>
                <a:ext uri="{FF2B5EF4-FFF2-40B4-BE49-F238E27FC236}">
                  <a16:creationId xmlns:a16="http://schemas.microsoft.com/office/drawing/2014/main" id="{C609C5BE-6615-D8CF-F4A8-5BD09EFC7EF7}"/>
                </a:ext>
              </a:extLst>
            </p:cNvPr>
            <p:cNvSpPr>
              <a:spLocks noChangeArrowheads="1"/>
            </p:cNvSpPr>
            <p:nvPr/>
          </p:nvSpPr>
          <p:spPr bwMode="auto">
            <a:xfrm>
              <a:off x="6713" y="362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45">
              <a:extLst>
                <a:ext uri="{FF2B5EF4-FFF2-40B4-BE49-F238E27FC236}">
                  <a16:creationId xmlns:a16="http://schemas.microsoft.com/office/drawing/2014/main" id="{E245582E-026C-586C-6F19-B44054519447}"/>
                </a:ext>
              </a:extLst>
            </p:cNvPr>
            <p:cNvSpPr>
              <a:spLocks noChangeArrowheads="1"/>
            </p:cNvSpPr>
            <p:nvPr/>
          </p:nvSpPr>
          <p:spPr bwMode="auto">
            <a:xfrm>
              <a:off x="6863" y="3625"/>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439.22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46">
              <a:extLst>
                <a:ext uri="{FF2B5EF4-FFF2-40B4-BE49-F238E27FC236}">
                  <a16:creationId xmlns:a16="http://schemas.microsoft.com/office/drawing/2014/main" id="{6A69C4B0-6977-7180-AB58-3573EE2E0AE6}"/>
                </a:ext>
              </a:extLst>
            </p:cNvPr>
            <p:cNvSpPr>
              <a:spLocks noChangeArrowheads="1"/>
            </p:cNvSpPr>
            <p:nvPr/>
          </p:nvSpPr>
          <p:spPr bwMode="auto">
            <a:xfrm>
              <a:off x="7143" y="3625"/>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47">
              <a:extLst>
                <a:ext uri="{FF2B5EF4-FFF2-40B4-BE49-F238E27FC236}">
                  <a16:creationId xmlns:a16="http://schemas.microsoft.com/office/drawing/2014/main" id="{6563FE2C-70A5-EE46-62CF-C3AB2911002D}"/>
                </a:ext>
              </a:extLst>
            </p:cNvPr>
            <p:cNvSpPr>
              <a:spLocks noChangeArrowheads="1"/>
            </p:cNvSpPr>
            <p:nvPr/>
          </p:nvSpPr>
          <p:spPr bwMode="auto">
            <a:xfrm>
              <a:off x="5738" y="3603"/>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248">
              <a:extLst>
                <a:ext uri="{FF2B5EF4-FFF2-40B4-BE49-F238E27FC236}">
                  <a16:creationId xmlns:a16="http://schemas.microsoft.com/office/drawing/2014/main" id="{8CD37D0D-41A8-5DB2-F6F1-E1331186C2E4}"/>
                </a:ext>
              </a:extLst>
            </p:cNvPr>
            <p:cNvSpPr>
              <a:spLocks noChangeArrowheads="1"/>
            </p:cNvSpPr>
            <p:nvPr/>
          </p:nvSpPr>
          <p:spPr bwMode="auto">
            <a:xfrm>
              <a:off x="5745" y="3603"/>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249">
              <a:extLst>
                <a:ext uri="{FF2B5EF4-FFF2-40B4-BE49-F238E27FC236}">
                  <a16:creationId xmlns:a16="http://schemas.microsoft.com/office/drawing/2014/main" id="{8407E746-E767-7527-C650-160F9C0F780C}"/>
                </a:ext>
              </a:extLst>
            </p:cNvPr>
            <p:cNvSpPr>
              <a:spLocks noChangeArrowheads="1"/>
            </p:cNvSpPr>
            <p:nvPr/>
          </p:nvSpPr>
          <p:spPr bwMode="auto">
            <a:xfrm>
              <a:off x="6813" y="3603"/>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250">
              <a:extLst>
                <a:ext uri="{FF2B5EF4-FFF2-40B4-BE49-F238E27FC236}">
                  <a16:creationId xmlns:a16="http://schemas.microsoft.com/office/drawing/2014/main" id="{8C1357DD-2C4B-5C23-B99C-14D094A22C27}"/>
                </a:ext>
              </a:extLst>
            </p:cNvPr>
            <p:cNvSpPr>
              <a:spLocks noChangeArrowheads="1"/>
            </p:cNvSpPr>
            <p:nvPr/>
          </p:nvSpPr>
          <p:spPr bwMode="auto">
            <a:xfrm>
              <a:off x="6820" y="3603"/>
              <a:ext cx="61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251">
              <a:extLst>
                <a:ext uri="{FF2B5EF4-FFF2-40B4-BE49-F238E27FC236}">
                  <a16:creationId xmlns:a16="http://schemas.microsoft.com/office/drawing/2014/main" id="{78D6838E-3499-3C99-E7C1-82BD96F7CAAE}"/>
                </a:ext>
              </a:extLst>
            </p:cNvPr>
            <p:cNvSpPr>
              <a:spLocks noChangeArrowheads="1"/>
            </p:cNvSpPr>
            <p:nvPr/>
          </p:nvSpPr>
          <p:spPr bwMode="auto">
            <a:xfrm>
              <a:off x="7437" y="3603"/>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252">
              <a:extLst>
                <a:ext uri="{FF2B5EF4-FFF2-40B4-BE49-F238E27FC236}">
                  <a16:creationId xmlns:a16="http://schemas.microsoft.com/office/drawing/2014/main" id="{9121EC8F-F804-380F-FB5A-E9A23EE0D07D}"/>
                </a:ext>
              </a:extLst>
            </p:cNvPr>
            <p:cNvSpPr>
              <a:spLocks noChangeArrowheads="1"/>
            </p:cNvSpPr>
            <p:nvPr/>
          </p:nvSpPr>
          <p:spPr bwMode="auto">
            <a:xfrm>
              <a:off x="5738" y="3610"/>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253">
              <a:extLst>
                <a:ext uri="{FF2B5EF4-FFF2-40B4-BE49-F238E27FC236}">
                  <a16:creationId xmlns:a16="http://schemas.microsoft.com/office/drawing/2014/main" id="{26FF5E42-253A-2A87-9CB3-D8ECE00F4E9E}"/>
                </a:ext>
              </a:extLst>
            </p:cNvPr>
            <p:cNvSpPr>
              <a:spLocks noChangeArrowheads="1"/>
            </p:cNvSpPr>
            <p:nvPr/>
          </p:nvSpPr>
          <p:spPr bwMode="auto">
            <a:xfrm>
              <a:off x="7437" y="3610"/>
              <a:ext cx="7" cy="14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254">
              <a:extLst>
                <a:ext uri="{FF2B5EF4-FFF2-40B4-BE49-F238E27FC236}">
                  <a16:creationId xmlns:a16="http://schemas.microsoft.com/office/drawing/2014/main" id="{A5189F9E-E2F4-38EF-61BF-389333243471}"/>
                </a:ext>
              </a:extLst>
            </p:cNvPr>
            <p:cNvSpPr>
              <a:spLocks noChangeArrowheads="1"/>
            </p:cNvSpPr>
            <p:nvPr/>
          </p:nvSpPr>
          <p:spPr bwMode="auto">
            <a:xfrm>
              <a:off x="5752" y="3753"/>
              <a:ext cx="1061"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255">
              <a:extLst>
                <a:ext uri="{FF2B5EF4-FFF2-40B4-BE49-F238E27FC236}">
                  <a16:creationId xmlns:a16="http://schemas.microsoft.com/office/drawing/2014/main" id="{F14B4C5D-0225-771F-5EDA-41CA754725E5}"/>
                </a:ext>
              </a:extLst>
            </p:cNvPr>
            <p:cNvSpPr>
              <a:spLocks noChangeArrowheads="1"/>
            </p:cNvSpPr>
            <p:nvPr/>
          </p:nvSpPr>
          <p:spPr bwMode="auto">
            <a:xfrm>
              <a:off x="5802" y="3768"/>
              <a:ext cx="95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256">
              <a:extLst>
                <a:ext uri="{FF2B5EF4-FFF2-40B4-BE49-F238E27FC236}">
                  <a16:creationId xmlns:a16="http://schemas.microsoft.com/office/drawing/2014/main" id="{CDF94147-BBC1-6B48-6153-EFE2C4771407}"/>
                </a:ext>
              </a:extLst>
            </p:cNvPr>
            <p:cNvSpPr>
              <a:spLocks noChangeArrowheads="1"/>
            </p:cNvSpPr>
            <p:nvPr/>
          </p:nvSpPr>
          <p:spPr bwMode="auto">
            <a:xfrm>
              <a:off x="5802" y="3768"/>
              <a:ext cx="9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rate_F_S_B2IS_S_B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57">
              <a:extLst>
                <a:ext uri="{FF2B5EF4-FFF2-40B4-BE49-F238E27FC236}">
                  <a16:creationId xmlns:a16="http://schemas.microsoft.com/office/drawing/2014/main" id="{F06E227A-2673-05D8-DE67-379C66F0B7B8}"/>
                </a:ext>
              </a:extLst>
            </p:cNvPr>
            <p:cNvSpPr>
              <a:spLocks noChangeArrowheads="1"/>
            </p:cNvSpPr>
            <p:nvPr/>
          </p:nvSpPr>
          <p:spPr bwMode="auto">
            <a:xfrm>
              <a:off x="6648" y="3768"/>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258">
              <a:extLst>
                <a:ext uri="{FF2B5EF4-FFF2-40B4-BE49-F238E27FC236}">
                  <a16:creationId xmlns:a16="http://schemas.microsoft.com/office/drawing/2014/main" id="{B97C667C-C221-CB0C-7E5D-3170E589B48C}"/>
                </a:ext>
              </a:extLst>
            </p:cNvPr>
            <p:cNvSpPr>
              <a:spLocks noChangeArrowheads="1"/>
            </p:cNvSpPr>
            <p:nvPr/>
          </p:nvSpPr>
          <p:spPr bwMode="auto">
            <a:xfrm>
              <a:off x="6813" y="3753"/>
              <a:ext cx="624" cy="144"/>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259">
              <a:extLst>
                <a:ext uri="{FF2B5EF4-FFF2-40B4-BE49-F238E27FC236}">
                  <a16:creationId xmlns:a16="http://schemas.microsoft.com/office/drawing/2014/main" id="{AE533218-28C0-8663-E2A3-5D5CF0786287}"/>
                </a:ext>
              </a:extLst>
            </p:cNvPr>
            <p:cNvSpPr>
              <a:spLocks noChangeArrowheads="1"/>
            </p:cNvSpPr>
            <p:nvPr/>
          </p:nvSpPr>
          <p:spPr bwMode="auto">
            <a:xfrm>
              <a:off x="6863" y="3768"/>
              <a:ext cx="524" cy="129"/>
            </a:xfrm>
            <a:prstGeom prst="rect">
              <a:avLst/>
            </a:prstGeom>
            <a:solidFill>
              <a:srgbClr val="E2EF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260">
              <a:extLst>
                <a:ext uri="{FF2B5EF4-FFF2-40B4-BE49-F238E27FC236}">
                  <a16:creationId xmlns:a16="http://schemas.microsoft.com/office/drawing/2014/main" id="{78924E6C-806B-5EA5-068F-387DF019E1B5}"/>
                </a:ext>
              </a:extLst>
            </p:cNvPr>
            <p:cNvSpPr>
              <a:spLocks noChangeArrowheads="1"/>
            </p:cNvSpPr>
            <p:nvPr/>
          </p:nvSpPr>
          <p:spPr bwMode="auto">
            <a:xfrm>
              <a:off x="6863" y="3768"/>
              <a:ext cx="37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940.01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261">
              <a:extLst>
                <a:ext uri="{FF2B5EF4-FFF2-40B4-BE49-F238E27FC236}">
                  <a16:creationId xmlns:a16="http://schemas.microsoft.com/office/drawing/2014/main" id="{BFE4ED52-76CD-C661-D356-E3C16D452A6C}"/>
                </a:ext>
              </a:extLst>
            </p:cNvPr>
            <p:cNvSpPr>
              <a:spLocks noChangeArrowheads="1"/>
            </p:cNvSpPr>
            <p:nvPr/>
          </p:nvSpPr>
          <p:spPr bwMode="auto">
            <a:xfrm>
              <a:off x="7143" y="3768"/>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262">
              <a:extLst>
                <a:ext uri="{FF2B5EF4-FFF2-40B4-BE49-F238E27FC236}">
                  <a16:creationId xmlns:a16="http://schemas.microsoft.com/office/drawing/2014/main" id="{FB32AD37-4A9C-1791-7C18-52D2A6DF4DAC}"/>
                </a:ext>
              </a:extLst>
            </p:cNvPr>
            <p:cNvSpPr>
              <a:spLocks noChangeArrowheads="1"/>
            </p:cNvSpPr>
            <p:nvPr/>
          </p:nvSpPr>
          <p:spPr bwMode="auto">
            <a:xfrm>
              <a:off x="5738" y="3753"/>
              <a:ext cx="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Rectangle 263">
              <a:extLst>
                <a:ext uri="{FF2B5EF4-FFF2-40B4-BE49-F238E27FC236}">
                  <a16:creationId xmlns:a16="http://schemas.microsoft.com/office/drawing/2014/main" id="{2C9875CD-64F5-C592-6B1E-82E9A51457D2}"/>
                </a:ext>
              </a:extLst>
            </p:cNvPr>
            <p:cNvSpPr>
              <a:spLocks noChangeArrowheads="1"/>
            </p:cNvSpPr>
            <p:nvPr/>
          </p:nvSpPr>
          <p:spPr bwMode="auto">
            <a:xfrm>
              <a:off x="5745" y="3753"/>
              <a:ext cx="1068"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264">
              <a:extLst>
                <a:ext uri="{FF2B5EF4-FFF2-40B4-BE49-F238E27FC236}">
                  <a16:creationId xmlns:a16="http://schemas.microsoft.com/office/drawing/2014/main" id="{9B85533B-1DCF-4396-6F5D-F8E78026E0B5}"/>
                </a:ext>
              </a:extLst>
            </p:cNvPr>
            <p:cNvSpPr>
              <a:spLocks noChangeArrowheads="1"/>
            </p:cNvSpPr>
            <p:nvPr/>
          </p:nvSpPr>
          <p:spPr bwMode="auto">
            <a:xfrm>
              <a:off x="6813" y="3753"/>
              <a:ext cx="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Rectangle 265">
              <a:extLst>
                <a:ext uri="{FF2B5EF4-FFF2-40B4-BE49-F238E27FC236}">
                  <a16:creationId xmlns:a16="http://schemas.microsoft.com/office/drawing/2014/main" id="{F56EAC53-3857-DA9A-F19A-2DAC02F23903}"/>
                </a:ext>
              </a:extLst>
            </p:cNvPr>
            <p:cNvSpPr>
              <a:spLocks noChangeArrowheads="1"/>
            </p:cNvSpPr>
            <p:nvPr/>
          </p:nvSpPr>
          <p:spPr bwMode="auto">
            <a:xfrm>
              <a:off x="6820" y="3753"/>
              <a:ext cx="61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Rectangle 266">
              <a:extLst>
                <a:ext uri="{FF2B5EF4-FFF2-40B4-BE49-F238E27FC236}">
                  <a16:creationId xmlns:a16="http://schemas.microsoft.com/office/drawing/2014/main" id="{BB77C022-71FE-C7C2-C69E-DA0CCEFDAF31}"/>
                </a:ext>
              </a:extLst>
            </p:cNvPr>
            <p:cNvSpPr>
              <a:spLocks noChangeArrowheads="1"/>
            </p:cNvSpPr>
            <p:nvPr/>
          </p:nvSpPr>
          <p:spPr bwMode="auto">
            <a:xfrm>
              <a:off x="7437" y="3753"/>
              <a:ext cx="7" cy="8"/>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Rectangle 267">
              <a:extLst>
                <a:ext uri="{FF2B5EF4-FFF2-40B4-BE49-F238E27FC236}">
                  <a16:creationId xmlns:a16="http://schemas.microsoft.com/office/drawing/2014/main" id="{C5DB01BB-7DA0-11B3-6F52-940C6A154B6C}"/>
                </a:ext>
              </a:extLst>
            </p:cNvPr>
            <p:cNvSpPr>
              <a:spLocks noChangeArrowheads="1"/>
            </p:cNvSpPr>
            <p:nvPr/>
          </p:nvSpPr>
          <p:spPr bwMode="auto">
            <a:xfrm>
              <a:off x="5738" y="3761"/>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Rectangle 268">
              <a:extLst>
                <a:ext uri="{FF2B5EF4-FFF2-40B4-BE49-F238E27FC236}">
                  <a16:creationId xmlns:a16="http://schemas.microsoft.com/office/drawing/2014/main" id="{66FDFBB7-4E46-B0C6-3F6A-B71F86FD439A}"/>
                </a:ext>
              </a:extLst>
            </p:cNvPr>
            <p:cNvSpPr>
              <a:spLocks noChangeArrowheads="1"/>
            </p:cNvSpPr>
            <p:nvPr/>
          </p:nvSpPr>
          <p:spPr bwMode="auto">
            <a:xfrm>
              <a:off x="5738" y="3897"/>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Rectangle 269">
              <a:extLst>
                <a:ext uri="{FF2B5EF4-FFF2-40B4-BE49-F238E27FC236}">
                  <a16:creationId xmlns:a16="http://schemas.microsoft.com/office/drawing/2014/main" id="{B149224F-56D3-EFAF-9C14-89F251BAA563}"/>
                </a:ext>
              </a:extLst>
            </p:cNvPr>
            <p:cNvSpPr>
              <a:spLocks noChangeArrowheads="1"/>
            </p:cNvSpPr>
            <p:nvPr/>
          </p:nvSpPr>
          <p:spPr bwMode="auto">
            <a:xfrm>
              <a:off x="5738" y="3897"/>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Rectangle 270">
              <a:extLst>
                <a:ext uri="{FF2B5EF4-FFF2-40B4-BE49-F238E27FC236}">
                  <a16:creationId xmlns:a16="http://schemas.microsoft.com/office/drawing/2014/main" id="{65172022-CA4E-EFEE-41E2-EF26A4196BB3}"/>
                </a:ext>
              </a:extLst>
            </p:cNvPr>
            <p:cNvSpPr>
              <a:spLocks noChangeArrowheads="1"/>
            </p:cNvSpPr>
            <p:nvPr/>
          </p:nvSpPr>
          <p:spPr bwMode="auto">
            <a:xfrm>
              <a:off x="5745" y="3897"/>
              <a:ext cx="1068"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Rectangle 271">
              <a:extLst>
                <a:ext uri="{FF2B5EF4-FFF2-40B4-BE49-F238E27FC236}">
                  <a16:creationId xmlns:a16="http://schemas.microsoft.com/office/drawing/2014/main" id="{A41FBA56-B971-097D-DEEC-2322A02FC564}"/>
                </a:ext>
              </a:extLst>
            </p:cNvPr>
            <p:cNvSpPr>
              <a:spLocks noChangeArrowheads="1"/>
            </p:cNvSpPr>
            <p:nvPr/>
          </p:nvSpPr>
          <p:spPr bwMode="auto">
            <a:xfrm>
              <a:off x="6806" y="3897"/>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Rectangle 272">
              <a:extLst>
                <a:ext uri="{FF2B5EF4-FFF2-40B4-BE49-F238E27FC236}">
                  <a16:creationId xmlns:a16="http://schemas.microsoft.com/office/drawing/2014/main" id="{AC96140F-FA73-9462-A5B7-0ED02C889437}"/>
                </a:ext>
              </a:extLst>
            </p:cNvPr>
            <p:cNvSpPr>
              <a:spLocks noChangeArrowheads="1"/>
            </p:cNvSpPr>
            <p:nvPr/>
          </p:nvSpPr>
          <p:spPr bwMode="auto">
            <a:xfrm>
              <a:off x="6813" y="3897"/>
              <a:ext cx="624"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Rectangle 273">
              <a:extLst>
                <a:ext uri="{FF2B5EF4-FFF2-40B4-BE49-F238E27FC236}">
                  <a16:creationId xmlns:a16="http://schemas.microsoft.com/office/drawing/2014/main" id="{7F39E163-247E-5564-DEA7-7EDD549F657D}"/>
                </a:ext>
              </a:extLst>
            </p:cNvPr>
            <p:cNvSpPr>
              <a:spLocks noChangeArrowheads="1"/>
            </p:cNvSpPr>
            <p:nvPr/>
          </p:nvSpPr>
          <p:spPr bwMode="auto">
            <a:xfrm>
              <a:off x="7437" y="3761"/>
              <a:ext cx="7" cy="13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Rectangle 274">
              <a:extLst>
                <a:ext uri="{FF2B5EF4-FFF2-40B4-BE49-F238E27FC236}">
                  <a16:creationId xmlns:a16="http://schemas.microsoft.com/office/drawing/2014/main" id="{8D356413-000A-B76E-E56C-837825130CAC}"/>
                </a:ext>
              </a:extLst>
            </p:cNvPr>
            <p:cNvSpPr>
              <a:spLocks noChangeArrowheads="1"/>
            </p:cNvSpPr>
            <p:nvPr/>
          </p:nvSpPr>
          <p:spPr bwMode="auto">
            <a:xfrm>
              <a:off x="7437" y="3897"/>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Rectangle 275">
              <a:extLst>
                <a:ext uri="{FF2B5EF4-FFF2-40B4-BE49-F238E27FC236}">
                  <a16:creationId xmlns:a16="http://schemas.microsoft.com/office/drawing/2014/main" id="{FB56E522-A8B4-8C2A-49FC-45CBBC6233F5}"/>
                </a:ext>
              </a:extLst>
            </p:cNvPr>
            <p:cNvSpPr>
              <a:spLocks noChangeArrowheads="1"/>
            </p:cNvSpPr>
            <p:nvPr/>
          </p:nvSpPr>
          <p:spPr bwMode="auto">
            <a:xfrm>
              <a:off x="7437" y="3897"/>
              <a:ext cx="7" cy="7"/>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Rectangle 276">
              <a:extLst>
                <a:ext uri="{FF2B5EF4-FFF2-40B4-BE49-F238E27FC236}">
                  <a16:creationId xmlns:a16="http://schemas.microsoft.com/office/drawing/2014/main" id="{ADE53C5E-7416-3730-D201-FB3239680F09}"/>
                </a:ext>
              </a:extLst>
            </p:cNvPr>
            <p:cNvSpPr>
              <a:spLocks noChangeArrowheads="1"/>
            </p:cNvSpPr>
            <p:nvPr/>
          </p:nvSpPr>
          <p:spPr bwMode="auto">
            <a:xfrm>
              <a:off x="5745" y="3904"/>
              <a:ext cx="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8554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6009-731D-CCDD-6335-525E374920B3}"/>
              </a:ext>
            </a:extLst>
          </p:cNvPr>
          <p:cNvSpPr>
            <a:spLocks noGrp="1"/>
          </p:cNvSpPr>
          <p:nvPr>
            <p:ph type="title"/>
          </p:nvPr>
        </p:nvSpPr>
        <p:spPr>
          <a:xfrm>
            <a:off x="3719737" y="188640"/>
            <a:ext cx="2016224" cy="648072"/>
          </a:xfrm>
        </p:spPr>
        <p:txBody>
          <a:bodyPr/>
          <a:lstStyle/>
          <a:p>
            <a:r>
              <a:rPr lang="en-GB" dirty="0"/>
              <a:t>Results:</a:t>
            </a:r>
          </a:p>
        </p:txBody>
      </p:sp>
      <p:sp>
        <p:nvSpPr>
          <p:cNvPr id="4" name="Slide Number Placeholder 3">
            <a:extLst>
              <a:ext uri="{FF2B5EF4-FFF2-40B4-BE49-F238E27FC236}">
                <a16:creationId xmlns:a16="http://schemas.microsoft.com/office/drawing/2014/main" id="{1FE57D2B-BAA5-1361-FC2F-CA4031E903E2}"/>
              </a:ext>
            </a:extLst>
          </p:cNvPr>
          <p:cNvSpPr>
            <a:spLocks noGrp="1"/>
          </p:cNvSpPr>
          <p:nvPr>
            <p:ph type="sldNum" sz="quarter" idx="12"/>
          </p:nvPr>
        </p:nvSpPr>
        <p:spPr/>
        <p:txBody>
          <a:bodyPr/>
          <a:lstStyle/>
          <a:p>
            <a:fld id="{0C62C3F8-564E-4093-A9E6-9DF4B8E45E1C}" type="slidenum">
              <a:rPr lang="en-GB" smtClean="0"/>
              <a:pPr/>
              <a:t>45</a:t>
            </a:fld>
            <a:endParaRPr lang="en-GB"/>
          </a:p>
        </p:txBody>
      </p:sp>
      <p:pic>
        <p:nvPicPr>
          <p:cNvPr id="13" name="Content Placeholder 12">
            <a:extLst>
              <a:ext uri="{FF2B5EF4-FFF2-40B4-BE49-F238E27FC236}">
                <a16:creationId xmlns:a16="http://schemas.microsoft.com/office/drawing/2014/main" id="{E323FBAD-10B6-0858-02D3-8E7814836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3992" y="158900"/>
            <a:ext cx="6030689" cy="3198092"/>
          </a:xfrm>
          <a:ln>
            <a:solidFill>
              <a:schemeClr val="accent1"/>
            </a:solidFill>
          </a:ln>
        </p:spPr>
      </p:pic>
      <p:pic>
        <p:nvPicPr>
          <p:cNvPr id="15" name="Picture 14">
            <a:extLst>
              <a:ext uri="{FF2B5EF4-FFF2-40B4-BE49-F238E27FC236}">
                <a16:creationId xmlns:a16="http://schemas.microsoft.com/office/drawing/2014/main" id="{CF9349F6-C721-AE60-967E-96590F1AB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560" y="3447297"/>
            <a:ext cx="6056104" cy="3222063"/>
          </a:xfrm>
          <a:prstGeom prst="rect">
            <a:avLst/>
          </a:prstGeom>
          <a:ln>
            <a:solidFill>
              <a:schemeClr val="accent1"/>
            </a:solidFill>
          </a:ln>
        </p:spPr>
      </p:pic>
      <p:pic>
        <p:nvPicPr>
          <p:cNvPr id="18" name="Picture 17">
            <a:extLst>
              <a:ext uri="{FF2B5EF4-FFF2-40B4-BE49-F238E27FC236}">
                <a16:creationId xmlns:a16="http://schemas.microsoft.com/office/drawing/2014/main" id="{87045F9E-76A5-D470-CC2E-5303EB6EBA31}"/>
              </a:ext>
            </a:extLst>
          </p:cNvPr>
          <p:cNvPicPr>
            <a:picLocks noChangeAspect="1"/>
          </p:cNvPicPr>
          <p:nvPr/>
        </p:nvPicPr>
        <p:blipFill>
          <a:blip r:embed="rId4"/>
          <a:stretch>
            <a:fillRect/>
          </a:stretch>
        </p:blipFill>
        <p:spPr>
          <a:xfrm>
            <a:off x="352425" y="2253951"/>
            <a:ext cx="5743575" cy="3848100"/>
          </a:xfrm>
          <a:prstGeom prst="rect">
            <a:avLst/>
          </a:prstGeom>
        </p:spPr>
      </p:pic>
      <p:sp>
        <p:nvSpPr>
          <p:cNvPr id="19" name="TextBox 18">
            <a:extLst>
              <a:ext uri="{FF2B5EF4-FFF2-40B4-BE49-F238E27FC236}">
                <a16:creationId xmlns:a16="http://schemas.microsoft.com/office/drawing/2014/main" id="{B40FA33F-4761-6832-8277-C868D66BD1EB}"/>
              </a:ext>
            </a:extLst>
          </p:cNvPr>
          <p:cNvSpPr txBox="1"/>
          <p:nvPr/>
        </p:nvSpPr>
        <p:spPr>
          <a:xfrm>
            <a:off x="335360" y="1124744"/>
            <a:ext cx="4993931" cy="1015663"/>
          </a:xfrm>
          <a:prstGeom prst="rect">
            <a:avLst/>
          </a:prstGeom>
          <a:noFill/>
        </p:spPr>
        <p:txBody>
          <a:bodyPr wrap="none" rtlCol="0">
            <a:spAutoFit/>
          </a:bodyPr>
          <a:lstStyle/>
          <a:p>
            <a:r>
              <a:rPr lang="en-GB" sz="2000" b="1" i="1" dirty="0"/>
              <a:t>Observation 1:</a:t>
            </a:r>
            <a:r>
              <a:rPr lang="en-GB" sz="2000" dirty="0"/>
              <a:t> Perception failures in different </a:t>
            </a:r>
          </a:p>
          <a:p>
            <a:r>
              <a:rPr lang="en-GB" sz="2000" dirty="0"/>
              <a:t>“non-braking” states affect system safety </a:t>
            </a:r>
          </a:p>
          <a:p>
            <a:r>
              <a:rPr lang="en-GB" sz="2000" dirty="0"/>
              <a:t>differently.</a:t>
            </a:r>
          </a:p>
        </p:txBody>
      </p:sp>
    </p:spTree>
    <p:extLst>
      <p:ext uri="{BB962C8B-B14F-4D97-AF65-F5344CB8AC3E}">
        <p14:creationId xmlns:p14="http://schemas.microsoft.com/office/powerpoint/2010/main" val="2085524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6009-731D-CCDD-6335-525E374920B3}"/>
              </a:ext>
            </a:extLst>
          </p:cNvPr>
          <p:cNvSpPr>
            <a:spLocks noGrp="1"/>
          </p:cNvSpPr>
          <p:nvPr>
            <p:ph type="title"/>
          </p:nvPr>
        </p:nvSpPr>
        <p:spPr>
          <a:xfrm>
            <a:off x="3571714" y="296652"/>
            <a:ext cx="2258117" cy="648072"/>
          </a:xfrm>
        </p:spPr>
        <p:txBody>
          <a:bodyPr/>
          <a:lstStyle/>
          <a:p>
            <a:r>
              <a:rPr lang="en-GB" dirty="0"/>
              <a:t>Results (2)</a:t>
            </a:r>
          </a:p>
        </p:txBody>
      </p:sp>
      <p:sp>
        <p:nvSpPr>
          <p:cNvPr id="4" name="Slide Number Placeholder 3">
            <a:extLst>
              <a:ext uri="{FF2B5EF4-FFF2-40B4-BE49-F238E27FC236}">
                <a16:creationId xmlns:a16="http://schemas.microsoft.com/office/drawing/2014/main" id="{1FE57D2B-BAA5-1361-FC2F-CA4031E903E2}"/>
              </a:ext>
            </a:extLst>
          </p:cNvPr>
          <p:cNvSpPr>
            <a:spLocks noGrp="1"/>
          </p:cNvSpPr>
          <p:nvPr>
            <p:ph type="sldNum" sz="quarter" idx="12"/>
          </p:nvPr>
        </p:nvSpPr>
        <p:spPr/>
        <p:txBody>
          <a:bodyPr/>
          <a:lstStyle/>
          <a:p>
            <a:fld id="{0C62C3F8-564E-4093-A9E6-9DF4B8E45E1C}" type="slidenum">
              <a:rPr lang="en-GB" smtClean="0"/>
              <a:pPr/>
              <a:t>46</a:t>
            </a:fld>
            <a:endParaRPr lang="en-GB"/>
          </a:p>
        </p:txBody>
      </p:sp>
      <p:pic>
        <p:nvPicPr>
          <p:cNvPr id="19" name="Content Placeholder 18">
            <a:extLst>
              <a:ext uri="{FF2B5EF4-FFF2-40B4-BE49-F238E27FC236}">
                <a16:creationId xmlns:a16="http://schemas.microsoft.com/office/drawing/2014/main" id="{5C8921ED-7044-945F-CE74-5A8B0BDE92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1153" y="134671"/>
            <a:ext cx="6170825" cy="3264164"/>
          </a:xfrm>
          <a:ln>
            <a:solidFill>
              <a:schemeClr val="accent1"/>
            </a:solidFill>
          </a:ln>
        </p:spPr>
      </p:pic>
      <p:pic>
        <p:nvPicPr>
          <p:cNvPr id="21" name="Picture 20">
            <a:extLst>
              <a:ext uri="{FF2B5EF4-FFF2-40B4-BE49-F238E27FC236}">
                <a16:creationId xmlns:a16="http://schemas.microsoft.com/office/drawing/2014/main" id="{1A4D197E-33DE-148E-6CF7-45C7CF3C0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847" y="3457312"/>
            <a:ext cx="6170825" cy="3264164"/>
          </a:xfrm>
          <a:prstGeom prst="rect">
            <a:avLst/>
          </a:prstGeom>
          <a:ln>
            <a:solidFill>
              <a:schemeClr val="accent1"/>
            </a:solidFill>
          </a:ln>
        </p:spPr>
      </p:pic>
      <p:pic>
        <p:nvPicPr>
          <p:cNvPr id="22" name="Picture 21">
            <a:extLst>
              <a:ext uri="{FF2B5EF4-FFF2-40B4-BE49-F238E27FC236}">
                <a16:creationId xmlns:a16="http://schemas.microsoft.com/office/drawing/2014/main" id="{174922DD-88A5-C506-BBE5-446BA028054C}"/>
              </a:ext>
            </a:extLst>
          </p:cNvPr>
          <p:cNvPicPr>
            <a:picLocks noChangeAspect="1"/>
          </p:cNvPicPr>
          <p:nvPr/>
        </p:nvPicPr>
        <p:blipFill>
          <a:blip r:embed="rId4"/>
          <a:stretch>
            <a:fillRect/>
          </a:stretch>
        </p:blipFill>
        <p:spPr>
          <a:xfrm>
            <a:off x="241490" y="2564904"/>
            <a:ext cx="5638486" cy="4133850"/>
          </a:xfrm>
          <a:prstGeom prst="rect">
            <a:avLst/>
          </a:prstGeom>
        </p:spPr>
      </p:pic>
      <p:sp>
        <p:nvSpPr>
          <p:cNvPr id="23" name="TextBox 22">
            <a:extLst>
              <a:ext uri="{FF2B5EF4-FFF2-40B4-BE49-F238E27FC236}">
                <a16:creationId xmlns:a16="http://schemas.microsoft.com/office/drawing/2014/main" id="{0074F38E-401C-9665-284C-6DF1A3881288}"/>
              </a:ext>
            </a:extLst>
          </p:cNvPr>
          <p:cNvSpPr txBox="1"/>
          <p:nvPr/>
        </p:nvSpPr>
        <p:spPr>
          <a:xfrm>
            <a:off x="79859" y="1175412"/>
            <a:ext cx="5749972" cy="1323439"/>
          </a:xfrm>
          <a:prstGeom prst="rect">
            <a:avLst/>
          </a:prstGeom>
          <a:noFill/>
        </p:spPr>
        <p:txBody>
          <a:bodyPr wrap="none" rtlCol="0">
            <a:spAutoFit/>
          </a:bodyPr>
          <a:lstStyle/>
          <a:p>
            <a:r>
              <a:rPr lang="en-GB" sz="2000" b="1" i="1" dirty="0"/>
              <a:t>Observation 2:</a:t>
            </a:r>
            <a:r>
              <a:rPr lang="en-GB" sz="2000" dirty="0"/>
              <a:t> AV safety is very sensitive to intensity </a:t>
            </a:r>
          </a:p>
          <a:p>
            <a:r>
              <a:rPr lang="en-GB" sz="2000" dirty="0"/>
              <a:t>of failure of Safety Monitors . </a:t>
            </a:r>
          </a:p>
          <a:p>
            <a:r>
              <a:rPr lang="en-GB" sz="2000" dirty="0"/>
              <a:t>Confirmation of a well-known fact. Magnitude of the </a:t>
            </a:r>
          </a:p>
          <a:p>
            <a:r>
              <a:rPr lang="en-GB" sz="2000" dirty="0"/>
              <a:t>impact on AV safety can be quantified.</a:t>
            </a:r>
          </a:p>
        </p:txBody>
      </p:sp>
    </p:spTree>
    <p:extLst>
      <p:ext uri="{BB962C8B-B14F-4D97-AF65-F5344CB8AC3E}">
        <p14:creationId xmlns:p14="http://schemas.microsoft.com/office/powerpoint/2010/main" val="1826946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6009-731D-CCDD-6335-525E374920B3}"/>
              </a:ext>
            </a:extLst>
          </p:cNvPr>
          <p:cNvSpPr>
            <a:spLocks noGrp="1"/>
          </p:cNvSpPr>
          <p:nvPr>
            <p:ph type="title"/>
          </p:nvPr>
        </p:nvSpPr>
        <p:spPr>
          <a:xfrm>
            <a:off x="3719736" y="293309"/>
            <a:ext cx="2474141" cy="648072"/>
          </a:xfrm>
        </p:spPr>
        <p:txBody>
          <a:bodyPr/>
          <a:lstStyle/>
          <a:p>
            <a:r>
              <a:rPr lang="en-GB" dirty="0"/>
              <a:t>Results (3)</a:t>
            </a:r>
          </a:p>
        </p:txBody>
      </p:sp>
      <p:sp>
        <p:nvSpPr>
          <p:cNvPr id="4" name="Slide Number Placeholder 3">
            <a:extLst>
              <a:ext uri="{FF2B5EF4-FFF2-40B4-BE49-F238E27FC236}">
                <a16:creationId xmlns:a16="http://schemas.microsoft.com/office/drawing/2014/main" id="{1FE57D2B-BAA5-1361-FC2F-CA4031E903E2}"/>
              </a:ext>
            </a:extLst>
          </p:cNvPr>
          <p:cNvSpPr>
            <a:spLocks noGrp="1"/>
          </p:cNvSpPr>
          <p:nvPr>
            <p:ph type="sldNum" sz="quarter" idx="12"/>
          </p:nvPr>
        </p:nvSpPr>
        <p:spPr/>
        <p:txBody>
          <a:bodyPr/>
          <a:lstStyle/>
          <a:p>
            <a:fld id="{0C62C3F8-564E-4093-A9E6-9DF4B8E45E1C}" type="slidenum">
              <a:rPr lang="en-GB" smtClean="0"/>
              <a:pPr/>
              <a:t>47</a:t>
            </a:fld>
            <a:endParaRPr lang="en-GB"/>
          </a:p>
        </p:txBody>
      </p:sp>
      <p:pic>
        <p:nvPicPr>
          <p:cNvPr id="15" name="Content Placeholder 14">
            <a:extLst>
              <a:ext uri="{FF2B5EF4-FFF2-40B4-BE49-F238E27FC236}">
                <a16:creationId xmlns:a16="http://schemas.microsoft.com/office/drawing/2014/main" id="{222ADFDC-16F1-A7C9-F1D6-4DB89C3196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0891" y="150657"/>
            <a:ext cx="5979765" cy="3167089"/>
          </a:xfrm>
          <a:ln>
            <a:solidFill>
              <a:schemeClr val="accent1"/>
            </a:solidFill>
          </a:ln>
        </p:spPr>
      </p:pic>
      <p:pic>
        <p:nvPicPr>
          <p:cNvPr id="17" name="Picture 16">
            <a:extLst>
              <a:ext uri="{FF2B5EF4-FFF2-40B4-BE49-F238E27FC236}">
                <a16:creationId xmlns:a16="http://schemas.microsoft.com/office/drawing/2014/main" id="{90357400-11A4-F1E5-FAE2-0EB6A6B28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11" y="3501008"/>
            <a:ext cx="5994845" cy="3167089"/>
          </a:xfrm>
          <a:prstGeom prst="rect">
            <a:avLst/>
          </a:prstGeom>
          <a:ln>
            <a:solidFill>
              <a:schemeClr val="accent1"/>
            </a:solidFill>
          </a:ln>
        </p:spPr>
      </p:pic>
      <p:pic>
        <p:nvPicPr>
          <p:cNvPr id="18" name="Picture 17">
            <a:extLst>
              <a:ext uri="{FF2B5EF4-FFF2-40B4-BE49-F238E27FC236}">
                <a16:creationId xmlns:a16="http://schemas.microsoft.com/office/drawing/2014/main" id="{E7B8673D-0CE4-CF57-01C5-8E15FD9EA2DF}"/>
              </a:ext>
            </a:extLst>
          </p:cNvPr>
          <p:cNvPicPr>
            <a:picLocks noChangeAspect="1"/>
          </p:cNvPicPr>
          <p:nvPr/>
        </p:nvPicPr>
        <p:blipFill>
          <a:blip r:embed="rId4"/>
          <a:stretch>
            <a:fillRect/>
          </a:stretch>
        </p:blipFill>
        <p:spPr>
          <a:xfrm>
            <a:off x="220683" y="2023276"/>
            <a:ext cx="6467436" cy="4333075"/>
          </a:xfrm>
          <a:prstGeom prst="rect">
            <a:avLst/>
          </a:prstGeom>
        </p:spPr>
      </p:pic>
      <p:sp>
        <p:nvSpPr>
          <p:cNvPr id="19" name="TextBox 18">
            <a:extLst>
              <a:ext uri="{FF2B5EF4-FFF2-40B4-BE49-F238E27FC236}">
                <a16:creationId xmlns:a16="http://schemas.microsoft.com/office/drawing/2014/main" id="{6EB67F03-D700-DCEB-0072-7F6C1D67F7A2}"/>
              </a:ext>
            </a:extLst>
          </p:cNvPr>
          <p:cNvSpPr txBox="1"/>
          <p:nvPr/>
        </p:nvSpPr>
        <p:spPr>
          <a:xfrm>
            <a:off x="407368" y="1026315"/>
            <a:ext cx="5246308" cy="707886"/>
          </a:xfrm>
          <a:prstGeom prst="rect">
            <a:avLst/>
          </a:prstGeom>
          <a:noFill/>
        </p:spPr>
        <p:txBody>
          <a:bodyPr wrap="none" rtlCol="0">
            <a:spAutoFit/>
          </a:bodyPr>
          <a:lstStyle/>
          <a:p>
            <a:r>
              <a:rPr lang="en-GB" sz="2000" b="1" i="1" dirty="0"/>
              <a:t>Observation 3:</a:t>
            </a:r>
            <a:r>
              <a:rPr lang="en-GB" sz="2000" dirty="0"/>
              <a:t> Impact on safety of “short-lived” </a:t>
            </a:r>
          </a:p>
          <a:p>
            <a:r>
              <a:rPr lang="en-GB" sz="2000" dirty="0"/>
              <a:t>Omissions of road hazards is “negligible.”</a:t>
            </a:r>
          </a:p>
        </p:txBody>
      </p:sp>
    </p:spTree>
    <p:extLst>
      <p:ext uri="{BB962C8B-B14F-4D97-AF65-F5344CB8AC3E}">
        <p14:creationId xmlns:p14="http://schemas.microsoft.com/office/powerpoint/2010/main" val="891394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6009-731D-CCDD-6335-525E374920B3}"/>
              </a:ext>
            </a:extLst>
          </p:cNvPr>
          <p:cNvSpPr>
            <a:spLocks noGrp="1"/>
          </p:cNvSpPr>
          <p:nvPr>
            <p:ph type="title"/>
          </p:nvPr>
        </p:nvSpPr>
        <p:spPr>
          <a:xfrm>
            <a:off x="3563915" y="153163"/>
            <a:ext cx="2330125" cy="648072"/>
          </a:xfrm>
        </p:spPr>
        <p:txBody>
          <a:bodyPr/>
          <a:lstStyle/>
          <a:p>
            <a:r>
              <a:rPr lang="en-GB" dirty="0"/>
              <a:t>Results (4)</a:t>
            </a:r>
          </a:p>
        </p:txBody>
      </p:sp>
      <p:sp>
        <p:nvSpPr>
          <p:cNvPr id="4" name="Slide Number Placeholder 3">
            <a:extLst>
              <a:ext uri="{FF2B5EF4-FFF2-40B4-BE49-F238E27FC236}">
                <a16:creationId xmlns:a16="http://schemas.microsoft.com/office/drawing/2014/main" id="{1FE57D2B-BAA5-1361-FC2F-CA4031E903E2}"/>
              </a:ext>
            </a:extLst>
          </p:cNvPr>
          <p:cNvSpPr>
            <a:spLocks noGrp="1"/>
          </p:cNvSpPr>
          <p:nvPr>
            <p:ph type="sldNum" sz="quarter" idx="12"/>
          </p:nvPr>
        </p:nvSpPr>
        <p:spPr/>
        <p:txBody>
          <a:bodyPr/>
          <a:lstStyle/>
          <a:p>
            <a:fld id="{0C62C3F8-564E-4093-A9E6-9DF4B8E45E1C}" type="slidenum">
              <a:rPr lang="en-GB" smtClean="0"/>
              <a:pPr/>
              <a:t>48</a:t>
            </a:fld>
            <a:endParaRPr lang="en-GB"/>
          </a:p>
        </p:txBody>
      </p:sp>
      <p:pic>
        <p:nvPicPr>
          <p:cNvPr id="15" name="Content Placeholder 14">
            <a:extLst>
              <a:ext uri="{FF2B5EF4-FFF2-40B4-BE49-F238E27FC236}">
                <a16:creationId xmlns:a16="http://schemas.microsoft.com/office/drawing/2014/main" id="{B85C05F6-2C1C-6F21-862B-A21C5BCAC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9976" y="116632"/>
            <a:ext cx="6193022" cy="3267675"/>
          </a:xfrm>
          <a:ln>
            <a:solidFill>
              <a:schemeClr val="accent1"/>
            </a:solidFill>
          </a:ln>
        </p:spPr>
      </p:pic>
      <p:pic>
        <p:nvPicPr>
          <p:cNvPr id="17" name="Picture 16">
            <a:extLst>
              <a:ext uri="{FF2B5EF4-FFF2-40B4-BE49-F238E27FC236}">
                <a16:creationId xmlns:a16="http://schemas.microsoft.com/office/drawing/2014/main" id="{3050E3CA-306C-809A-9EB6-D8B15B016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3501008"/>
            <a:ext cx="6193022" cy="3275906"/>
          </a:xfrm>
          <a:prstGeom prst="rect">
            <a:avLst/>
          </a:prstGeom>
          <a:ln>
            <a:solidFill>
              <a:schemeClr val="accent1"/>
            </a:solidFill>
          </a:ln>
        </p:spPr>
      </p:pic>
      <p:pic>
        <p:nvPicPr>
          <p:cNvPr id="19" name="Picture 18">
            <a:extLst>
              <a:ext uri="{FF2B5EF4-FFF2-40B4-BE49-F238E27FC236}">
                <a16:creationId xmlns:a16="http://schemas.microsoft.com/office/drawing/2014/main" id="{9390F960-9860-B0E7-4697-A7743EBC7BEF}"/>
              </a:ext>
            </a:extLst>
          </p:cNvPr>
          <p:cNvPicPr>
            <a:picLocks noChangeAspect="1"/>
          </p:cNvPicPr>
          <p:nvPr/>
        </p:nvPicPr>
        <p:blipFill>
          <a:blip r:embed="rId4"/>
          <a:stretch>
            <a:fillRect/>
          </a:stretch>
        </p:blipFill>
        <p:spPr>
          <a:xfrm>
            <a:off x="271971" y="2163177"/>
            <a:ext cx="6364860" cy="4264351"/>
          </a:xfrm>
          <a:prstGeom prst="rect">
            <a:avLst/>
          </a:prstGeom>
        </p:spPr>
      </p:pic>
      <p:sp>
        <p:nvSpPr>
          <p:cNvPr id="20" name="TextBox 19">
            <a:extLst>
              <a:ext uri="{FF2B5EF4-FFF2-40B4-BE49-F238E27FC236}">
                <a16:creationId xmlns:a16="http://schemas.microsoft.com/office/drawing/2014/main" id="{90EAB4B8-6C1C-52AD-A2EF-D81825CC05A3}"/>
              </a:ext>
            </a:extLst>
          </p:cNvPr>
          <p:cNvSpPr txBox="1"/>
          <p:nvPr/>
        </p:nvSpPr>
        <p:spPr>
          <a:xfrm>
            <a:off x="253569" y="1052736"/>
            <a:ext cx="5538696" cy="1015663"/>
          </a:xfrm>
          <a:prstGeom prst="rect">
            <a:avLst/>
          </a:prstGeom>
          <a:noFill/>
        </p:spPr>
        <p:txBody>
          <a:bodyPr wrap="none" rtlCol="0">
            <a:spAutoFit/>
          </a:bodyPr>
          <a:lstStyle/>
          <a:p>
            <a:r>
              <a:rPr lang="en-GB" sz="2000" b="1" i="1" dirty="0"/>
              <a:t>Observation 5:</a:t>
            </a:r>
            <a:r>
              <a:rPr lang="en-GB" sz="2000" dirty="0"/>
              <a:t> The impact of rate of accident after </a:t>
            </a:r>
          </a:p>
          <a:p>
            <a:r>
              <a:rPr lang="en-GB" sz="2000" dirty="0"/>
              <a:t>a “late detection” of road hazards varies with</a:t>
            </a:r>
          </a:p>
          <a:p>
            <a:r>
              <a:rPr lang="en-GB" sz="2000" dirty="0"/>
              <a:t>“non-braking” states.</a:t>
            </a:r>
          </a:p>
        </p:txBody>
      </p:sp>
    </p:spTree>
    <p:extLst>
      <p:ext uri="{BB962C8B-B14F-4D97-AF65-F5344CB8AC3E}">
        <p14:creationId xmlns:p14="http://schemas.microsoft.com/office/powerpoint/2010/main" val="462137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6009-731D-CCDD-6335-525E374920B3}"/>
              </a:ext>
            </a:extLst>
          </p:cNvPr>
          <p:cNvSpPr>
            <a:spLocks noGrp="1"/>
          </p:cNvSpPr>
          <p:nvPr>
            <p:ph type="title"/>
          </p:nvPr>
        </p:nvSpPr>
        <p:spPr>
          <a:xfrm>
            <a:off x="3698320" y="309440"/>
            <a:ext cx="2088232" cy="648072"/>
          </a:xfrm>
        </p:spPr>
        <p:txBody>
          <a:bodyPr/>
          <a:lstStyle/>
          <a:p>
            <a:r>
              <a:rPr lang="en-GB" dirty="0"/>
              <a:t>Results (5)</a:t>
            </a:r>
          </a:p>
        </p:txBody>
      </p:sp>
      <p:sp>
        <p:nvSpPr>
          <p:cNvPr id="4" name="Slide Number Placeholder 3">
            <a:extLst>
              <a:ext uri="{FF2B5EF4-FFF2-40B4-BE49-F238E27FC236}">
                <a16:creationId xmlns:a16="http://schemas.microsoft.com/office/drawing/2014/main" id="{1FE57D2B-BAA5-1361-FC2F-CA4031E903E2}"/>
              </a:ext>
            </a:extLst>
          </p:cNvPr>
          <p:cNvSpPr>
            <a:spLocks noGrp="1"/>
          </p:cNvSpPr>
          <p:nvPr>
            <p:ph type="sldNum" sz="quarter" idx="12"/>
          </p:nvPr>
        </p:nvSpPr>
        <p:spPr/>
        <p:txBody>
          <a:bodyPr/>
          <a:lstStyle/>
          <a:p>
            <a:fld id="{0C62C3F8-564E-4093-A9E6-9DF4B8E45E1C}" type="slidenum">
              <a:rPr lang="en-GB" smtClean="0"/>
              <a:pPr/>
              <a:t>49</a:t>
            </a:fld>
            <a:endParaRPr lang="en-GB"/>
          </a:p>
        </p:txBody>
      </p:sp>
      <p:pic>
        <p:nvPicPr>
          <p:cNvPr id="15" name="Content Placeholder 14">
            <a:extLst>
              <a:ext uri="{FF2B5EF4-FFF2-40B4-BE49-F238E27FC236}">
                <a16:creationId xmlns:a16="http://schemas.microsoft.com/office/drawing/2014/main" id="{33F55CA8-2C14-32DB-7E49-D363D1656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924" y="137198"/>
            <a:ext cx="6238748" cy="3291802"/>
          </a:xfrm>
          <a:ln>
            <a:solidFill>
              <a:schemeClr val="accent1"/>
            </a:solidFill>
          </a:ln>
        </p:spPr>
      </p:pic>
      <p:pic>
        <p:nvPicPr>
          <p:cNvPr id="17" name="Picture 16">
            <a:extLst>
              <a:ext uri="{FF2B5EF4-FFF2-40B4-BE49-F238E27FC236}">
                <a16:creationId xmlns:a16="http://schemas.microsoft.com/office/drawing/2014/main" id="{1BC79FDD-64A1-9AEA-625A-AD2ECDFC0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411" y="3501008"/>
            <a:ext cx="6262261" cy="3291802"/>
          </a:xfrm>
          <a:prstGeom prst="rect">
            <a:avLst/>
          </a:prstGeom>
          <a:ln>
            <a:solidFill>
              <a:schemeClr val="accent1"/>
            </a:solidFill>
          </a:ln>
        </p:spPr>
      </p:pic>
      <p:pic>
        <p:nvPicPr>
          <p:cNvPr id="19" name="Picture 18">
            <a:extLst>
              <a:ext uri="{FF2B5EF4-FFF2-40B4-BE49-F238E27FC236}">
                <a16:creationId xmlns:a16="http://schemas.microsoft.com/office/drawing/2014/main" id="{017DA3BB-263D-A3E8-F774-D8AAB6C42220}"/>
              </a:ext>
            </a:extLst>
          </p:cNvPr>
          <p:cNvPicPr>
            <a:picLocks noChangeAspect="1"/>
          </p:cNvPicPr>
          <p:nvPr/>
        </p:nvPicPr>
        <p:blipFill>
          <a:blip r:embed="rId4"/>
          <a:stretch>
            <a:fillRect/>
          </a:stretch>
        </p:blipFill>
        <p:spPr>
          <a:xfrm>
            <a:off x="136401" y="2843213"/>
            <a:ext cx="5743575" cy="3695700"/>
          </a:xfrm>
          <a:prstGeom prst="rect">
            <a:avLst/>
          </a:prstGeom>
        </p:spPr>
      </p:pic>
      <p:sp>
        <p:nvSpPr>
          <p:cNvPr id="20" name="TextBox 19">
            <a:extLst>
              <a:ext uri="{FF2B5EF4-FFF2-40B4-BE49-F238E27FC236}">
                <a16:creationId xmlns:a16="http://schemas.microsoft.com/office/drawing/2014/main" id="{FF9462DE-9A92-7030-A94F-4B5307B4226F}"/>
              </a:ext>
            </a:extLst>
          </p:cNvPr>
          <p:cNvSpPr txBox="1"/>
          <p:nvPr/>
        </p:nvSpPr>
        <p:spPr>
          <a:xfrm>
            <a:off x="135110" y="1052736"/>
            <a:ext cx="5429628" cy="1631216"/>
          </a:xfrm>
          <a:prstGeom prst="rect">
            <a:avLst/>
          </a:prstGeom>
          <a:noFill/>
        </p:spPr>
        <p:txBody>
          <a:bodyPr wrap="none" rtlCol="0">
            <a:spAutoFit/>
          </a:bodyPr>
          <a:lstStyle/>
          <a:p>
            <a:r>
              <a:rPr lang="en-GB" sz="2000" b="1" i="1" dirty="0"/>
              <a:t>Observation 6:</a:t>
            </a:r>
            <a:r>
              <a:rPr lang="en-GB" sz="2000" dirty="0"/>
              <a:t> Combined effect of perception </a:t>
            </a:r>
          </a:p>
          <a:p>
            <a:r>
              <a:rPr lang="en-GB" sz="2000" dirty="0"/>
              <a:t>failures and of the rate of accident after delayed </a:t>
            </a:r>
          </a:p>
          <a:p>
            <a:r>
              <a:rPr lang="en-GB" sz="2000" dirty="0"/>
              <a:t>detection of hazards can be significant: the model </a:t>
            </a:r>
          </a:p>
          <a:p>
            <a:r>
              <a:rPr lang="en-GB" sz="2000" dirty="0"/>
              <a:t>provides an insight and allows one to quantify the </a:t>
            </a:r>
          </a:p>
          <a:p>
            <a:r>
              <a:rPr lang="en-GB" sz="2000" dirty="0"/>
              <a:t>impact on AV safety.</a:t>
            </a:r>
          </a:p>
        </p:txBody>
      </p:sp>
    </p:spTree>
    <p:extLst>
      <p:ext uri="{BB962C8B-B14F-4D97-AF65-F5344CB8AC3E}">
        <p14:creationId xmlns:p14="http://schemas.microsoft.com/office/powerpoint/2010/main" val="80113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dirty="0" err="1"/>
              <a:t>Windscale</a:t>
            </a:r>
            <a:r>
              <a:rPr lang="en-US" dirty="0"/>
              <a:t> (U.K.), 1957</a:t>
            </a:r>
          </a:p>
        </p:txBody>
      </p:sp>
      <p:sp>
        <p:nvSpPr>
          <p:cNvPr id="228355" name="Rectangle 3"/>
          <p:cNvSpPr>
            <a:spLocks noGrp="1" noChangeArrowheads="1"/>
          </p:cNvSpPr>
          <p:nvPr>
            <p:ph idx="1"/>
          </p:nvPr>
        </p:nvSpPr>
        <p:spPr>
          <a:xfrm>
            <a:off x="479376" y="1760221"/>
            <a:ext cx="5779123" cy="3044552"/>
          </a:xfrm>
        </p:spPr>
        <p:txBody>
          <a:bodyPr>
            <a:normAutofit/>
          </a:bodyPr>
          <a:lstStyle/>
          <a:p>
            <a:pPr>
              <a:lnSpc>
                <a:spcPct val="90000"/>
              </a:lnSpc>
            </a:pPr>
            <a:r>
              <a:rPr lang="en-US" dirty="0"/>
              <a:t>Fire in reactor #1 resulted in radiation discharge.</a:t>
            </a:r>
          </a:p>
          <a:p>
            <a:pPr>
              <a:lnSpc>
                <a:spcPct val="90000"/>
              </a:lnSpc>
            </a:pPr>
            <a:r>
              <a:rPr lang="en-US" dirty="0"/>
              <a:t>Improper fire-fighting caused 2</a:t>
            </a:r>
            <a:r>
              <a:rPr lang="en-US" baseline="30000" dirty="0"/>
              <a:t>nd</a:t>
            </a:r>
            <a:r>
              <a:rPr lang="en-US" dirty="0"/>
              <a:t> discharge.</a:t>
            </a:r>
          </a:p>
          <a:p>
            <a:pPr>
              <a:lnSpc>
                <a:spcPct val="90000"/>
              </a:lnSpc>
            </a:pPr>
            <a:r>
              <a:rPr lang="en-US" dirty="0"/>
              <a:t>32 deaths, 260 cancer cases from radiation.</a:t>
            </a:r>
          </a:p>
          <a:p>
            <a:pPr>
              <a:lnSpc>
                <a:spcPct val="90000"/>
              </a:lnSpc>
            </a:pPr>
            <a:r>
              <a:rPr lang="en-US" dirty="0"/>
              <a:t>Poor plant design &amp; procedures prompted </a:t>
            </a:r>
            <a:r>
              <a:rPr lang="en-US" b="1" i="1" dirty="0"/>
              <a:t>safety case regime</a:t>
            </a:r>
            <a:r>
              <a:rPr lang="en-US" dirty="0"/>
              <a:t> for nuclear industry.</a:t>
            </a:r>
          </a:p>
        </p:txBody>
      </p:sp>
      <p:pic>
        <p:nvPicPr>
          <p:cNvPr id="228356" name="Picture 4" descr="windscale piles"/>
          <p:cNvPicPr>
            <a:picLocks noChangeAspect="1" noChangeArrowheads="1"/>
          </p:cNvPicPr>
          <p:nvPr/>
        </p:nvPicPr>
        <p:blipFill>
          <a:blip r:embed="rId3" cstate="print"/>
          <a:srcRect/>
          <a:stretch>
            <a:fillRect/>
          </a:stretch>
        </p:blipFill>
        <p:spPr bwMode="auto">
          <a:xfrm>
            <a:off x="6553201" y="1766889"/>
            <a:ext cx="3686175" cy="3686175"/>
          </a:xfrm>
          <a:prstGeom prst="rect">
            <a:avLst/>
          </a:prstGeom>
          <a:noFill/>
        </p:spPr>
      </p:pic>
      <p:sp>
        <p:nvSpPr>
          <p:cNvPr id="228357" name="Text Box 5"/>
          <p:cNvSpPr txBox="1">
            <a:spLocks noChangeArrowheads="1"/>
          </p:cNvSpPr>
          <p:nvPr/>
        </p:nvSpPr>
        <p:spPr bwMode="auto">
          <a:xfrm>
            <a:off x="6553200" y="5500688"/>
            <a:ext cx="3657600" cy="369332"/>
          </a:xfrm>
          <a:prstGeom prst="rect">
            <a:avLst/>
          </a:prstGeom>
          <a:noFill/>
          <a:ln w="9525">
            <a:noFill/>
            <a:miter lim="800000"/>
            <a:headEnd/>
            <a:tailEnd/>
          </a:ln>
          <a:effectLst/>
        </p:spPr>
        <p:txBody>
          <a:bodyPr>
            <a:spAutoFit/>
          </a:bodyPr>
          <a:lstStyle/>
          <a:p>
            <a:pPr algn="ctr">
              <a:spcBef>
                <a:spcPct val="50000"/>
              </a:spcBef>
            </a:pPr>
            <a:r>
              <a:rPr lang="en-US"/>
              <a:t>Windscale reactors 1 &amp; 2 circa 1950</a:t>
            </a:r>
          </a:p>
        </p:txBody>
      </p:sp>
      <p:sp>
        <p:nvSpPr>
          <p:cNvPr id="11" name="Footer Placeholder 10"/>
          <p:cNvSpPr>
            <a:spLocks noGrp="1"/>
          </p:cNvSpPr>
          <p:nvPr>
            <p:ph type="ftr" sz="quarter" idx="11"/>
          </p:nvPr>
        </p:nvSpPr>
        <p:spPr/>
        <p:txBody>
          <a:bodyPr/>
          <a:lstStyle/>
          <a:p>
            <a:pPr>
              <a:defRPr/>
            </a:pPr>
            <a:r>
              <a:rPr lang="en-US">
                <a:solidFill>
                  <a:srgbClr val="000000"/>
                </a:solidFill>
              </a:rPr>
              <a:t>© John C. Knight 2012, All Rights Reserved</a:t>
            </a:r>
          </a:p>
        </p:txBody>
      </p:sp>
      <p:sp>
        <p:nvSpPr>
          <p:cNvPr id="2" name="Date Placeholder 6">
            <a:extLst>
              <a:ext uri="{FF2B5EF4-FFF2-40B4-BE49-F238E27FC236}">
                <a16:creationId xmlns:a16="http://schemas.microsoft.com/office/drawing/2014/main" id="{EC9791CB-5CE9-1783-0EA0-5FC2608138FF}"/>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DDDEB80C-7095-1308-C941-221FA1E27841}"/>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5</a:t>
            </a:fld>
            <a:endParaRPr lang="en-US" dirty="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CCD3-8E89-180D-C999-A368F00AC7B4}"/>
              </a:ext>
            </a:extLst>
          </p:cNvPr>
          <p:cNvSpPr>
            <a:spLocks noGrp="1"/>
          </p:cNvSpPr>
          <p:nvPr>
            <p:ph type="title"/>
          </p:nvPr>
        </p:nvSpPr>
        <p:spPr>
          <a:xfrm>
            <a:off x="3575720" y="103423"/>
            <a:ext cx="8472264" cy="936104"/>
          </a:xfrm>
        </p:spPr>
        <p:txBody>
          <a:bodyPr>
            <a:normAutofit fontScale="90000"/>
          </a:bodyPr>
          <a:lstStyle/>
          <a:p>
            <a:r>
              <a:rPr lang="en-GB" dirty="0"/>
              <a:t>Summary of the findings from the probabilistic models</a:t>
            </a:r>
          </a:p>
        </p:txBody>
      </p:sp>
      <p:sp>
        <p:nvSpPr>
          <p:cNvPr id="3" name="Content Placeholder 2">
            <a:extLst>
              <a:ext uri="{FF2B5EF4-FFF2-40B4-BE49-F238E27FC236}">
                <a16:creationId xmlns:a16="http://schemas.microsoft.com/office/drawing/2014/main" id="{28A6333D-F939-F6EA-5F70-C57F40ACA82E}"/>
              </a:ext>
            </a:extLst>
          </p:cNvPr>
          <p:cNvSpPr>
            <a:spLocks noGrp="1"/>
          </p:cNvSpPr>
          <p:nvPr>
            <p:ph idx="1"/>
          </p:nvPr>
        </p:nvSpPr>
        <p:spPr>
          <a:xfrm>
            <a:off x="263352" y="1004488"/>
            <a:ext cx="11665296" cy="5808888"/>
          </a:xfrm>
        </p:spPr>
        <p:txBody>
          <a:bodyPr>
            <a:noAutofit/>
          </a:bodyPr>
          <a:lstStyle/>
          <a:p>
            <a:r>
              <a:rPr lang="en-GB" dirty="0">
                <a:latin typeface="Calibri" panose="020F0502020204030204" pitchFamily="34" charset="0"/>
                <a:cs typeface="Calibri" panose="020F0502020204030204" pitchFamily="34" charset="0"/>
              </a:rPr>
              <a:t>The proposed model-based approach to safety assessment of AV is </a:t>
            </a:r>
            <a:r>
              <a:rPr lang="en-GB" b="1" i="1" dirty="0">
                <a:latin typeface="Calibri" panose="020F0502020204030204" pitchFamily="34" charset="0"/>
                <a:cs typeface="Calibri" panose="020F0502020204030204" pitchFamily="34" charset="0"/>
              </a:rPr>
              <a:t>feasible </a:t>
            </a:r>
            <a:r>
              <a:rPr lang="en-GB" dirty="0">
                <a:latin typeface="Calibri" panose="020F0502020204030204" pitchFamily="34" charset="0"/>
                <a:cs typeface="Calibri" panose="020F0502020204030204" pitchFamily="34" charset="0"/>
              </a:rPr>
              <a:t>and provides useful insight:</a:t>
            </a:r>
          </a:p>
          <a:p>
            <a:pPr lvl="1"/>
            <a:r>
              <a:rPr lang="en-GB" dirty="0">
                <a:latin typeface="Calibri" panose="020F0502020204030204" pitchFamily="34" charset="0"/>
                <a:cs typeface="Calibri" panose="020F0502020204030204" pitchFamily="34" charset="0"/>
              </a:rPr>
              <a:t>Despite complexity, </a:t>
            </a:r>
            <a:r>
              <a:rPr lang="en-GB" b="1" i="1" dirty="0">
                <a:latin typeface="Calibri" panose="020F0502020204030204" pitchFamily="34" charset="0"/>
                <a:cs typeface="Calibri" panose="020F0502020204030204" pitchFamily="34" charset="0"/>
              </a:rPr>
              <a:t>many model parameters</a:t>
            </a:r>
            <a:r>
              <a:rPr lang="en-GB" dirty="0">
                <a:latin typeface="Calibri" panose="020F0502020204030204" pitchFamily="34" charset="0"/>
                <a:cs typeface="Calibri" panose="020F0502020204030204" pitchFamily="34" charset="0"/>
              </a:rPr>
              <a:t> can be derived using </a:t>
            </a:r>
            <a:r>
              <a:rPr lang="en-GB" b="1" i="1" dirty="0">
                <a:latin typeface="Calibri" panose="020F0502020204030204" pitchFamily="34" charset="0"/>
                <a:cs typeface="Calibri" panose="020F0502020204030204" pitchFamily="34" charset="0"/>
              </a:rPr>
              <a:t>publicly available datasets</a:t>
            </a:r>
            <a:r>
              <a:rPr lang="en-GB" dirty="0">
                <a:latin typeface="Calibri" panose="020F0502020204030204" pitchFamily="34" charset="0"/>
                <a:cs typeface="Calibri" panose="020F0502020204030204" pitchFamily="34" charset="0"/>
              </a:rPr>
              <a:t>. </a:t>
            </a:r>
          </a:p>
          <a:p>
            <a:pPr lvl="1"/>
            <a:r>
              <a:rPr lang="en-GB" dirty="0">
                <a:latin typeface="Calibri" panose="020F0502020204030204" pitchFamily="34" charset="0"/>
                <a:cs typeface="Calibri" panose="020F0502020204030204" pitchFamily="34" charset="0"/>
              </a:rPr>
              <a:t>“Sensitivity analysis” can be deployed for those parameters, which cannot be estimated</a:t>
            </a:r>
          </a:p>
          <a:p>
            <a:pPr lvl="2"/>
            <a:r>
              <a:rPr lang="en-GB" dirty="0">
                <a:latin typeface="Calibri" panose="020F0502020204030204" pitchFamily="34" charset="0"/>
                <a:cs typeface="Calibri" panose="020F0502020204030204" pitchFamily="34" charset="0"/>
              </a:rPr>
              <a:t>the impact of reliability of essential components such as AV perception and safety monitors on AV safety can be quantified. </a:t>
            </a:r>
          </a:p>
          <a:p>
            <a:pPr lvl="2"/>
            <a:r>
              <a:rPr lang="en-GB" dirty="0">
                <a:latin typeface="Calibri" panose="020F0502020204030204" pitchFamily="34" charset="0"/>
                <a:cs typeface="Calibri" panose="020F0502020204030204" pitchFamily="34" charset="0"/>
              </a:rPr>
              <a:t>The findings from the sensitivity analysis can be used to establish </a:t>
            </a:r>
            <a:r>
              <a:rPr lang="en-GB" b="1" i="1" dirty="0">
                <a:latin typeface="Calibri" panose="020F0502020204030204" pitchFamily="34" charset="0"/>
                <a:cs typeface="Calibri" panose="020F0502020204030204" pitchFamily="34" charset="0"/>
              </a:rPr>
              <a:t>reliability requirements</a:t>
            </a:r>
            <a:r>
              <a:rPr lang="en-GB" dirty="0">
                <a:latin typeface="Calibri" panose="020F0502020204030204" pitchFamily="34" charset="0"/>
                <a:cs typeface="Calibri" panose="020F0502020204030204" pitchFamily="34" charset="0"/>
              </a:rPr>
              <a:t> on the AV perception and safety monitors. </a:t>
            </a:r>
          </a:p>
          <a:p>
            <a:r>
              <a:rPr lang="en-GB" dirty="0">
                <a:latin typeface="Calibri" panose="020F0502020204030204" pitchFamily="34" charset="0"/>
                <a:cs typeface="Calibri" panose="020F0502020204030204" pitchFamily="34" charset="0"/>
              </a:rPr>
              <a:t>Feasibility of the method is demonstrated on two studies which operate at different level of abstraction. Some of the </a:t>
            </a:r>
            <a:r>
              <a:rPr lang="en-GB" b="1" i="1" dirty="0">
                <a:latin typeface="Calibri" panose="020F0502020204030204" pitchFamily="34" charset="0"/>
                <a:cs typeface="Calibri" panose="020F0502020204030204" pitchFamily="34" charset="0"/>
              </a:rPr>
              <a:t>observations are non-obvious: </a:t>
            </a:r>
          </a:p>
          <a:p>
            <a:pPr lvl="1"/>
            <a:r>
              <a:rPr lang="en-GB" dirty="0">
                <a:latin typeface="Calibri" panose="020F0502020204030204" pitchFamily="34" charset="0"/>
                <a:cs typeface="Calibri" panose="020F0502020204030204" pitchFamily="34" charset="0"/>
              </a:rPr>
              <a:t>Duration of overlooking a hazard (e.g., initially omitting an obstacle on the road) for a short time (1 – 3 sec) does not seem to affect visibly the AV safety;</a:t>
            </a:r>
          </a:p>
          <a:p>
            <a:pPr lvl="1"/>
            <a:r>
              <a:rPr lang="en-GB" dirty="0">
                <a:latin typeface="Calibri" panose="020F0502020204030204" pitchFamily="34" charset="0"/>
                <a:cs typeface="Calibri" panose="020F0502020204030204" pitchFamily="34" charset="0"/>
              </a:rPr>
              <a:t>False alarms (studied in the basic model), do not worsen the system safety visibly, either. </a:t>
            </a:r>
          </a:p>
          <a:p>
            <a:r>
              <a:rPr lang="en-GB" dirty="0">
                <a:latin typeface="Calibri" panose="020F0502020204030204" pitchFamily="34" charset="0"/>
                <a:cs typeface="Calibri" panose="020F0502020204030204" pitchFamily="34" charset="0"/>
              </a:rPr>
              <a:t>Perception system’s reliability affects system safety </a:t>
            </a:r>
            <a:r>
              <a:rPr lang="en-GB" b="1" i="1" dirty="0">
                <a:latin typeface="Calibri" panose="020F0502020204030204" pitchFamily="34" charset="0"/>
                <a:cs typeface="Calibri" panose="020F0502020204030204" pitchFamily="34" charset="0"/>
              </a:rPr>
              <a:t>significantly</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Unreliability of “safety monitors” has the </a:t>
            </a:r>
            <a:r>
              <a:rPr lang="en-GB" b="1" i="1" dirty="0">
                <a:latin typeface="Calibri" panose="020F0502020204030204" pitchFamily="34" charset="0"/>
                <a:cs typeface="Calibri" panose="020F0502020204030204" pitchFamily="34" charset="0"/>
              </a:rPr>
              <a:t>most dramatic impact</a:t>
            </a:r>
            <a:r>
              <a:rPr lang="en-GB" dirty="0">
                <a:latin typeface="Calibri" panose="020F0502020204030204" pitchFamily="34" charset="0"/>
                <a:cs typeface="Calibri" panose="020F0502020204030204" pitchFamily="34" charset="0"/>
              </a:rPr>
              <a:t> on AV safety. </a:t>
            </a:r>
          </a:p>
          <a:p>
            <a:pPr lvl="1"/>
            <a:r>
              <a:rPr lang="en-GB" dirty="0">
                <a:latin typeface="Calibri" panose="020F0502020204030204" pitchFamily="34" charset="0"/>
                <a:cs typeface="Calibri" panose="020F0502020204030204" pitchFamily="34" charset="0"/>
              </a:rPr>
              <a:t>The results demonstrate a constructive way of establishing reliability targets on “safety monitors” so that AV safety can be assured. </a:t>
            </a:r>
          </a:p>
        </p:txBody>
      </p:sp>
      <p:sp>
        <p:nvSpPr>
          <p:cNvPr id="4" name="Slide Number Placeholder 3">
            <a:extLst>
              <a:ext uri="{FF2B5EF4-FFF2-40B4-BE49-F238E27FC236}">
                <a16:creationId xmlns:a16="http://schemas.microsoft.com/office/drawing/2014/main" id="{7A5035B5-1BB3-717C-AC0E-B515A24384EE}"/>
              </a:ext>
            </a:extLst>
          </p:cNvPr>
          <p:cNvSpPr>
            <a:spLocks noGrp="1"/>
          </p:cNvSpPr>
          <p:nvPr>
            <p:ph type="sldNum" sz="quarter" idx="12"/>
          </p:nvPr>
        </p:nvSpPr>
        <p:spPr>
          <a:xfrm>
            <a:off x="9347200" y="6483290"/>
            <a:ext cx="2844800" cy="365125"/>
          </a:xfrm>
        </p:spPr>
        <p:txBody>
          <a:bodyPr/>
          <a:lstStyle/>
          <a:p>
            <a:fld id="{0C62C3F8-564E-4093-A9E6-9DF4B8E45E1C}" type="slidenum">
              <a:rPr lang="en-GB" smtClean="0"/>
              <a:pPr/>
              <a:t>50</a:t>
            </a:fld>
            <a:endParaRPr lang="en-GB" dirty="0"/>
          </a:p>
        </p:txBody>
      </p:sp>
    </p:spTree>
    <p:extLst>
      <p:ext uri="{BB962C8B-B14F-4D97-AF65-F5344CB8AC3E}">
        <p14:creationId xmlns:p14="http://schemas.microsoft.com/office/powerpoint/2010/main" val="50319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2552-1034-4294-3C44-C871ED94D458}"/>
              </a:ext>
            </a:extLst>
          </p:cNvPr>
          <p:cNvSpPr>
            <a:spLocks noGrp="1"/>
          </p:cNvSpPr>
          <p:nvPr>
            <p:ph type="title"/>
          </p:nvPr>
        </p:nvSpPr>
        <p:spPr>
          <a:xfrm>
            <a:off x="407368" y="2708920"/>
            <a:ext cx="10972800" cy="936104"/>
          </a:xfrm>
        </p:spPr>
        <p:txBody>
          <a:bodyPr>
            <a:normAutofit/>
          </a:bodyPr>
          <a:lstStyle/>
          <a:p>
            <a:pPr algn="ctr"/>
            <a:r>
              <a:rPr lang="en-GB" dirty="0"/>
              <a:t>Driving to Safety</a:t>
            </a:r>
          </a:p>
        </p:txBody>
      </p:sp>
      <p:sp>
        <p:nvSpPr>
          <p:cNvPr id="4" name="Slide Number Placeholder 3">
            <a:extLst>
              <a:ext uri="{FF2B5EF4-FFF2-40B4-BE49-F238E27FC236}">
                <a16:creationId xmlns:a16="http://schemas.microsoft.com/office/drawing/2014/main" id="{BAE410AC-BCA7-F4D9-50DF-3DCA0024F032}"/>
              </a:ext>
            </a:extLst>
          </p:cNvPr>
          <p:cNvSpPr>
            <a:spLocks noGrp="1"/>
          </p:cNvSpPr>
          <p:nvPr>
            <p:ph type="sldNum" sz="quarter" idx="12"/>
          </p:nvPr>
        </p:nvSpPr>
        <p:spPr/>
        <p:txBody>
          <a:bodyPr/>
          <a:lstStyle/>
          <a:p>
            <a:fld id="{0C62C3F8-564E-4093-A9E6-9DF4B8E45E1C}" type="slidenum">
              <a:rPr lang="en-GB" smtClean="0"/>
              <a:pPr/>
              <a:t>51</a:t>
            </a:fld>
            <a:endParaRPr lang="en-GB"/>
          </a:p>
        </p:txBody>
      </p:sp>
    </p:spTree>
    <p:extLst>
      <p:ext uri="{BB962C8B-B14F-4D97-AF65-F5344CB8AC3E}">
        <p14:creationId xmlns:p14="http://schemas.microsoft.com/office/powerpoint/2010/main" val="154552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B3AA-6C42-2037-3BC9-A1BC6DE41461}"/>
              </a:ext>
            </a:extLst>
          </p:cNvPr>
          <p:cNvSpPr>
            <a:spLocks noGrp="1"/>
          </p:cNvSpPr>
          <p:nvPr>
            <p:ph type="title"/>
          </p:nvPr>
        </p:nvSpPr>
        <p:spPr/>
        <p:txBody>
          <a:bodyPr/>
          <a:lstStyle/>
          <a:p>
            <a:r>
              <a:rPr lang="en-GB" dirty="0"/>
              <a:t>Overview of the “Driving to Safety” Approach</a:t>
            </a:r>
          </a:p>
        </p:txBody>
      </p:sp>
      <p:sp>
        <p:nvSpPr>
          <p:cNvPr id="3" name="Content Placeholder 2">
            <a:extLst>
              <a:ext uri="{FF2B5EF4-FFF2-40B4-BE49-F238E27FC236}">
                <a16:creationId xmlns:a16="http://schemas.microsoft.com/office/drawing/2014/main" id="{180A684D-BE47-77CF-0F40-15E045F46679}"/>
              </a:ext>
            </a:extLst>
          </p:cNvPr>
          <p:cNvSpPr>
            <a:spLocks noGrp="1"/>
          </p:cNvSpPr>
          <p:nvPr>
            <p:ph idx="1"/>
          </p:nvPr>
        </p:nvSpPr>
        <p:spPr>
          <a:xfrm>
            <a:off x="609600" y="1844824"/>
            <a:ext cx="10742984" cy="4876652"/>
          </a:xfrm>
        </p:spPr>
        <p:txBody>
          <a:bodyPr>
            <a:normAutofit/>
          </a:bodyPr>
          <a:lstStyle/>
          <a:p>
            <a:r>
              <a:rPr lang="en-GB" dirty="0">
                <a:latin typeface="Calibri" panose="020F0502020204030204" pitchFamily="34" charset="0"/>
                <a:cs typeface="Calibri" panose="020F0502020204030204" pitchFamily="34" charset="0"/>
              </a:rPr>
              <a:t>“Driving to safety” has been developed recently by researchers from the RAND corporation in the US:</a:t>
            </a:r>
          </a:p>
          <a:p>
            <a:pPr lvl="1"/>
            <a:r>
              <a:rPr lang="en-GB" dirty="0">
                <a:latin typeface="Calibri" panose="020F0502020204030204" pitchFamily="34" charset="0"/>
                <a:cs typeface="Calibri" panose="020F0502020204030204" pitchFamily="34" charset="0"/>
              </a:rPr>
              <a:t>N.  Kalra and S.  Paddock, </a:t>
            </a:r>
            <a:r>
              <a:rPr lang="en-GB" i="1" dirty="0">
                <a:latin typeface="Calibri" panose="020F0502020204030204" pitchFamily="34" charset="0"/>
                <a:cs typeface="Calibri" panose="020F0502020204030204" pitchFamily="34" charset="0"/>
              </a:rPr>
              <a:t>“Driving to safety: How many miles of driving would it take to demonstrate autonomous vehicle reliability?” </a:t>
            </a:r>
            <a:r>
              <a:rPr lang="en-GB" dirty="0">
                <a:latin typeface="Calibri" panose="020F0502020204030204" pitchFamily="34" charset="0"/>
                <a:cs typeface="Calibri" panose="020F0502020204030204" pitchFamily="34" charset="0"/>
              </a:rPr>
              <a:t>Transportation Research Part A: Policy and Practice, 2016. 94: p. 182-193.</a:t>
            </a:r>
          </a:p>
          <a:p>
            <a:pPr lvl="1"/>
            <a:r>
              <a:rPr lang="en-GB" dirty="0">
                <a:latin typeface="Calibri" panose="020F0502020204030204" pitchFamily="34" charset="0"/>
                <a:cs typeface="Calibri" panose="020F0502020204030204" pitchFamily="34" charset="0"/>
              </a:rPr>
              <a:t>A method, based on Bayesian inference, which allows one to </a:t>
            </a:r>
            <a:r>
              <a:rPr lang="en-GB" b="1" i="1" dirty="0">
                <a:latin typeface="Calibri" panose="020F0502020204030204" pitchFamily="34" charset="0"/>
                <a:cs typeface="Calibri" panose="020F0502020204030204" pitchFamily="34" charset="0"/>
              </a:rPr>
              <a:t>compute the amount of AV driving (e.g., in miles)</a:t>
            </a:r>
            <a:r>
              <a:rPr lang="en-GB" dirty="0">
                <a:latin typeface="Calibri" panose="020F0502020204030204" pitchFamily="34" charset="0"/>
                <a:cs typeface="Calibri" panose="020F0502020204030204" pitchFamily="34" charset="0"/>
              </a:rPr>
              <a:t> required to reach levels of AV safety comparable with the safety of man-driven vehicles.</a:t>
            </a:r>
          </a:p>
          <a:p>
            <a:pPr lvl="2"/>
            <a:r>
              <a:rPr lang="en-GB" dirty="0">
                <a:latin typeface="Calibri" panose="020F0502020204030204" pitchFamily="34" charset="0"/>
                <a:cs typeface="Calibri" panose="020F0502020204030204" pitchFamily="34" charset="0"/>
              </a:rPr>
              <a:t>The required amount of driving is prohibitively high (10s of millions of miles without an accident), which motivates the need for </a:t>
            </a:r>
            <a:r>
              <a:rPr lang="en-GB" b="1" i="1" dirty="0">
                <a:latin typeface="Calibri" panose="020F0502020204030204" pitchFamily="34" charset="0"/>
                <a:cs typeface="Calibri" panose="020F0502020204030204" pitchFamily="34" charset="0"/>
              </a:rPr>
              <a:t>innovative methods</a:t>
            </a:r>
            <a:r>
              <a:rPr lang="en-GB" dirty="0">
                <a:latin typeface="Calibri" panose="020F0502020204030204" pitchFamily="34" charset="0"/>
                <a:cs typeface="Calibri" panose="020F0502020204030204" pitchFamily="34" charset="0"/>
              </a:rPr>
              <a:t> for AV safety assessment.</a:t>
            </a:r>
          </a:p>
          <a:p>
            <a:pPr lvl="1"/>
            <a:r>
              <a:rPr lang="en-GB" dirty="0">
                <a:latin typeface="Calibri" panose="020F0502020204030204" pitchFamily="34" charset="0"/>
                <a:cs typeface="Calibri" panose="020F0502020204030204" pitchFamily="34" charset="0"/>
              </a:rPr>
              <a:t>The initial publication (above) triggered interest among many, including several colleagues at City, University of London, who developed a “Conservative Bayesian Inference (CBI)” method:</a:t>
            </a:r>
          </a:p>
          <a:p>
            <a:pPr lvl="2"/>
            <a:r>
              <a:rPr lang="en-GB" dirty="0">
                <a:latin typeface="Calibri" panose="020F0502020204030204" pitchFamily="34" charset="0"/>
                <a:cs typeface="Calibri" panose="020F0502020204030204" pitchFamily="34" charset="0"/>
              </a:rPr>
              <a:t>CBI spells out formally how one can compute conservatively the number of miles required for “driving to safety”. </a:t>
            </a:r>
          </a:p>
        </p:txBody>
      </p:sp>
      <p:sp>
        <p:nvSpPr>
          <p:cNvPr id="4" name="Slide Number Placeholder 3">
            <a:extLst>
              <a:ext uri="{FF2B5EF4-FFF2-40B4-BE49-F238E27FC236}">
                <a16:creationId xmlns:a16="http://schemas.microsoft.com/office/drawing/2014/main" id="{5AC5F05C-5F00-D8BC-ACCF-9F8AABD9BC18}"/>
              </a:ext>
            </a:extLst>
          </p:cNvPr>
          <p:cNvSpPr>
            <a:spLocks noGrp="1"/>
          </p:cNvSpPr>
          <p:nvPr>
            <p:ph type="sldNum" sz="quarter" idx="12"/>
          </p:nvPr>
        </p:nvSpPr>
        <p:spPr/>
        <p:txBody>
          <a:bodyPr/>
          <a:lstStyle/>
          <a:p>
            <a:fld id="{0C62C3F8-564E-4093-A9E6-9DF4B8E45E1C}" type="slidenum">
              <a:rPr lang="en-GB" smtClean="0"/>
              <a:pPr/>
              <a:t>52</a:t>
            </a:fld>
            <a:endParaRPr lang="en-GB"/>
          </a:p>
        </p:txBody>
      </p:sp>
    </p:spTree>
    <p:extLst>
      <p:ext uri="{BB962C8B-B14F-4D97-AF65-F5344CB8AC3E}">
        <p14:creationId xmlns:p14="http://schemas.microsoft.com/office/powerpoint/2010/main" val="81937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A4B-4F25-000D-4BF4-E15AFB72A70F}"/>
              </a:ext>
            </a:extLst>
          </p:cNvPr>
          <p:cNvSpPr>
            <a:spLocks noGrp="1"/>
          </p:cNvSpPr>
          <p:nvPr>
            <p:ph type="title"/>
          </p:nvPr>
        </p:nvSpPr>
        <p:spPr>
          <a:xfrm>
            <a:off x="3719736" y="167914"/>
            <a:ext cx="6768752" cy="936104"/>
          </a:xfrm>
        </p:spPr>
        <p:txBody>
          <a:bodyPr>
            <a:normAutofit fontScale="90000"/>
          </a:bodyPr>
          <a:lstStyle/>
          <a:p>
            <a:r>
              <a:rPr lang="en-GB" dirty="0"/>
              <a:t>Driving to Safety technical Weaknesses</a:t>
            </a:r>
          </a:p>
        </p:txBody>
      </p:sp>
      <p:sp>
        <p:nvSpPr>
          <p:cNvPr id="3" name="Content Placeholder 2">
            <a:extLst>
              <a:ext uri="{FF2B5EF4-FFF2-40B4-BE49-F238E27FC236}">
                <a16:creationId xmlns:a16="http://schemas.microsoft.com/office/drawing/2014/main" id="{29964FAB-352B-C0AA-6E41-AA7B23608937}"/>
              </a:ext>
            </a:extLst>
          </p:cNvPr>
          <p:cNvSpPr>
            <a:spLocks noGrp="1"/>
          </p:cNvSpPr>
          <p:nvPr>
            <p:ph idx="1"/>
          </p:nvPr>
        </p:nvSpPr>
        <p:spPr>
          <a:xfrm>
            <a:off x="371364" y="1154740"/>
            <a:ext cx="11449272" cy="5370604"/>
          </a:xfrm>
        </p:spPr>
        <p:txBody>
          <a:bodyPr>
            <a:normAutofit fontScale="92500" lnSpcReduction="10000"/>
          </a:bodyPr>
          <a:lstStyle/>
          <a:p>
            <a:r>
              <a:rPr lang="en-GB" dirty="0">
                <a:latin typeface="Calibri" panose="020F0502020204030204" pitchFamily="34" charset="0"/>
                <a:cs typeface="Calibri" panose="020F0502020204030204" pitchFamily="34" charset="0"/>
              </a:rPr>
              <a:t>The models known to date of “driving to safety” have a number of </a:t>
            </a:r>
            <a:r>
              <a:rPr lang="en-GB" b="1" i="1" dirty="0">
                <a:latin typeface="Calibri" panose="020F0502020204030204" pitchFamily="34" charset="0"/>
                <a:cs typeface="Calibri" panose="020F0502020204030204" pitchFamily="34" charset="0"/>
              </a:rPr>
              <a:t>conceptual weaknesses</a:t>
            </a:r>
            <a:r>
              <a:rPr lang="en-GB" dirty="0">
                <a:latin typeface="Calibri" panose="020F0502020204030204" pitchFamily="34" charset="0"/>
                <a:cs typeface="Calibri" panose="020F0502020204030204" pitchFamily="34" charset="0"/>
              </a:rPr>
              <a:t>:</a:t>
            </a:r>
          </a:p>
          <a:p>
            <a:pPr lvl="1"/>
            <a:r>
              <a:rPr lang="en-GB" dirty="0">
                <a:latin typeface="Calibri" panose="020F0502020204030204" pitchFamily="34" charset="0"/>
                <a:cs typeface="Calibri" panose="020F0502020204030204" pitchFamily="34" charset="0"/>
              </a:rPr>
              <a:t>They rely on a </a:t>
            </a:r>
            <a:r>
              <a:rPr lang="en-GB" b="1" i="1" dirty="0">
                <a:latin typeface="Calibri" panose="020F0502020204030204" pitchFamily="34" charset="0"/>
                <a:cs typeface="Calibri" panose="020F0502020204030204" pitchFamily="34" charset="0"/>
              </a:rPr>
              <a:t>univariate</a:t>
            </a:r>
            <a:r>
              <a:rPr lang="en-GB" dirty="0">
                <a:latin typeface="Calibri" panose="020F0502020204030204" pitchFamily="34" charset="0"/>
                <a:cs typeface="Calibri" panose="020F0502020204030204" pitchFamily="34" charset="0"/>
              </a:rPr>
              <a:t> Bayesian inference model: </a:t>
            </a:r>
          </a:p>
          <a:p>
            <a:pPr lvl="2"/>
            <a:r>
              <a:rPr lang="en-GB" dirty="0">
                <a:latin typeface="Calibri" panose="020F0502020204030204" pitchFamily="34" charset="0"/>
                <a:cs typeface="Calibri" panose="020F0502020204030204" pitchFamily="34" charset="0"/>
              </a:rPr>
              <a:t>the measure of interest is the “</a:t>
            </a:r>
            <a:r>
              <a:rPr lang="en-GB" b="1" i="1" dirty="0">
                <a:latin typeface="Calibri" panose="020F0502020204030204" pitchFamily="34" charset="0"/>
                <a:cs typeface="Calibri" panose="020F0502020204030204" pitchFamily="34" charset="0"/>
              </a:rPr>
              <a:t>probability of accident per mile of driving </a:t>
            </a:r>
            <a:r>
              <a:rPr lang="en-GB" dirty="0">
                <a:latin typeface="Calibri" panose="020F0502020204030204" pitchFamily="34" charset="0"/>
                <a:cs typeface="Calibri" panose="020F0502020204030204" pitchFamily="34" charset="0"/>
              </a:rPr>
              <a:t>(PAMD)”, which allows for easy comparison of the AV safety with the safety of the man-driven vehicles.</a:t>
            </a:r>
          </a:p>
          <a:p>
            <a:pPr lvl="3"/>
            <a:r>
              <a:rPr lang="en-GB" dirty="0">
                <a:latin typeface="Calibri" panose="020F0502020204030204" pitchFamily="34" charset="0"/>
                <a:cs typeface="Calibri" panose="020F0502020204030204" pitchFamily="34" charset="0"/>
              </a:rPr>
              <a:t>statistics on man-driven cars exist, e.g., from NHTSA reports. </a:t>
            </a:r>
          </a:p>
          <a:p>
            <a:pPr lvl="2"/>
            <a:r>
              <a:rPr lang="en-GB" dirty="0">
                <a:latin typeface="Calibri" panose="020F0502020204030204" pitchFamily="34" charset="0"/>
                <a:cs typeface="Calibri" panose="020F0502020204030204" pitchFamily="34" charset="0"/>
              </a:rPr>
              <a:t>This univariate model ignores ODD (and indeed the “common sense”) and implicitly assumes that PAMD is the </a:t>
            </a:r>
            <a:r>
              <a:rPr lang="en-GB" b="1" i="1" dirty="0">
                <a:latin typeface="Calibri" panose="020F0502020204030204" pitchFamily="34" charset="0"/>
                <a:cs typeface="Calibri" panose="020F0502020204030204" pitchFamily="34" charset="0"/>
              </a:rPr>
              <a:t>same for all driving conditions</a:t>
            </a:r>
            <a:r>
              <a:rPr lang="en-GB" dirty="0">
                <a:latin typeface="Calibri" panose="020F0502020204030204" pitchFamily="34" charset="0"/>
                <a:cs typeface="Calibri" panose="020F0502020204030204" pitchFamily="34" charset="0"/>
              </a:rPr>
              <a:t>, which is clearly </a:t>
            </a:r>
            <a:r>
              <a:rPr lang="en-GB" b="1" i="1" dirty="0">
                <a:latin typeface="Calibri" panose="020F0502020204030204" pitchFamily="34" charset="0"/>
                <a:cs typeface="Calibri" panose="020F0502020204030204" pitchFamily="34" charset="0"/>
              </a:rPr>
              <a:t>implausible</a:t>
            </a:r>
            <a:r>
              <a:rPr lang="en-GB" dirty="0">
                <a:latin typeface="Calibri" panose="020F0502020204030204" pitchFamily="34" charset="0"/>
                <a:cs typeface="Calibri" panose="020F0502020204030204" pitchFamily="34" charset="0"/>
              </a:rPr>
              <a:t>: PAMD varies (possibly very significantly) over different operating conditions (e.g., sunny day vs. heavy rain, etc.).</a:t>
            </a:r>
          </a:p>
          <a:p>
            <a:pPr lvl="1"/>
            <a:r>
              <a:rPr lang="en-GB" dirty="0">
                <a:latin typeface="Calibri" panose="020F0502020204030204" pitchFamily="34" charset="0"/>
                <a:cs typeface="Calibri" panose="020F0502020204030204" pitchFamily="34" charset="0"/>
              </a:rPr>
              <a:t>The known models only consider the special case of “</a:t>
            </a:r>
            <a:r>
              <a:rPr lang="en-GB" b="1" i="1" dirty="0">
                <a:latin typeface="Calibri" panose="020F0502020204030204" pitchFamily="34" charset="0"/>
                <a:cs typeface="Calibri" panose="020F0502020204030204" pitchFamily="34" charset="0"/>
              </a:rPr>
              <a:t>driving with no accidents</a:t>
            </a:r>
            <a:r>
              <a:rPr lang="en-GB" dirty="0">
                <a:latin typeface="Calibri" panose="020F0502020204030204" pitchFamily="34" charset="0"/>
                <a:cs typeface="Calibri" panose="020F0502020204030204" pitchFamily="34" charset="0"/>
              </a:rPr>
              <a:t>”. Given the statistics on vehicles with ADS (shown earlier), this case of driving millions of miles with no accident is of limited/no use. </a:t>
            </a:r>
          </a:p>
          <a:p>
            <a:pPr lvl="1"/>
            <a:r>
              <a:rPr lang="en-GB" dirty="0">
                <a:latin typeface="Calibri" panose="020F0502020204030204" pitchFamily="34" charset="0"/>
                <a:cs typeface="Calibri" panose="020F0502020204030204" pitchFamily="34" charset="0"/>
              </a:rPr>
              <a:t>Different stakeholders’ perspectives on AV safety are not addressed:</a:t>
            </a:r>
          </a:p>
          <a:p>
            <a:pPr lvl="2"/>
            <a:r>
              <a:rPr lang="en-GB" dirty="0">
                <a:latin typeface="Calibri" panose="020F0502020204030204" pitchFamily="34" charset="0"/>
                <a:cs typeface="Calibri" panose="020F0502020204030204" pitchFamily="34" charset="0"/>
              </a:rPr>
              <a:t>“Driving to safety” addresses the </a:t>
            </a:r>
            <a:r>
              <a:rPr lang="en-GB" b="1" i="1" dirty="0">
                <a:latin typeface="Calibri" panose="020F0502020204030204" pitchFamily="34" charset="0"/>
                <a:cs typeface="Calibri" panose="020F0502020204030204" pitchFamily="34" charset="0"/>
              </a:rPr>
              <a:t>AV vendor </a:t>
            </a:r>
            <a:r>
              <a:rPr lang="en-GB" dirty="0">
                <a:latin typeface="Calibri" panose="020F0502020204030204" pitchFamily="34" charset="0"/>
                <a:cs typeface="Calibri" panose="020F0502020204030204" pitchFamily="34" charset="0"/>
              </a:rPr>
              <a:t>needs only: it uses the evidence from the entire deployed fleet of AV vehicles of a particular make and model. </a:t>
            </a:r>
          </a:p>
          <a:p>
            <a:pPr lvl="2"/>
            <a:r>
              <a:rPr lang="en-GB" dirty="0">
                <a:latin typeface="Calibri" panose="020F0502020204030204" pitchFamily="34" charset="0"/>
                <a:cs typeface="Calibri" panose="020F0502020204030204" pitchFamily="34" charset="0"/>
              </a:rPr>
              <a:t>The needs of the </a:t>
            </a:r>
            <a:r>
              <a:rPr lang="en-GB" b="1" i="1" dirty="0">
                <a:latin typeface="Calibri" panose="020F0502020204030204" pitchFamily="34" charset="0"/>
                <a:cs typeface="Calibri" panose="020F0502020204030204" pitchFamily="34" charset="0"/>
              </a:rPr>
              <a:t>owners/users of individual AV vehicles</a:t>
            </a:r>
            <a:r>
              <a:rPr lang="en-GB" dirty="0">
                <a:latin typeface="Calibri" panose="020F0502020204030204" pitchFamily="34" charset="0"/>
                <a:cs typeface="Calibri" panose="020F0502020204030204" pitchFamily="34" charset="0"/>
              </a:rPr>
              <a:t> require different approach and the data from the fleet of AV should be used differently. </a:t>
            </a:r>
          </a:p>
          <a:p>
            <a:pPr lvl="3"/>
            <a:r>
              <a:rPr lang="en-GB" dirty="0">
                <a:latin typeface="Calibri" panose="020F0502020204030204" pitchFamily="34" charset="0"/>
                <a:cs typeface="Calibri" panose="020F0502020204030204" pitchFamily="34" charset="0"/>
              </a:rPr>
              <a:t>Different AVs are used differently (intensity of use will be different, the mix of operating conditions will be different, etc.). These differences must be accounted for in the inference.</a:t>
            </a:r>
          </a:p>
        </p:txBody>
      </p:sp>
      <p:sp>
        <p:nvSpPr>
          <p:cNvPr id="4" name="Slide Number Placeholder 3">
            <a:extLst>
              <a:ext uri="{FF2B5EF4-FFF2-40B4-BE49-F238E27FC236}">
                <a16:creationId xmlns:a16="http://schemas.microsoft.com/office/drawing/2014/main" id="{6B64B8B3-76F5-EEC2-2D34-274575BB853F}"/>
              </a:ext>
            </a:extLst>
          </p:cNvPr>
          <p:cNvSpPr>
            <a:spLocks noGrp="1"/>
          </p:cNvSpPr>
          <p:nvPr>
            <p:ph type="sldNum" sz="quarter" idx="12"/>
          </p:nvPr>
        </p:nvSpPr>
        <p:spPr/>
        <p:txBody>
          <a:bodyPr/>
          <a:lstStyle/>
          <a:p>
            <a:fld id="{0C62C3F8-564E-4093-A9E6-9DF4B8E45E1C}" type="slidenum">
              <a:rPr lang="en-GB" smtClean="0"/>
              <a:pPr/>
              <a:t>53</a:t>
            </a:fld>
            <a:endParaRPr lang="en-GB"/>
          </a:p>
        </p:txBody>
      </p:sp>
    </p:spTree>
    <p:extLst>
      <p:ext uri="{BB962C8B-B14F-4D97-AF65-F5344CB8AC3E}">
        <p14:creationId xmlns:p14="http://schemas.microsoft.com/office/powerpoint/2010/main" val="2964478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C3CB-DAB8-FD55-5862-956CFD717545}"/>
              </a:ext>
            </a:extLst>
          </p:cNvPr>
          <p:cNvSpPr>
            <a:spLocks noGrp="1"/>
          </p:cNvSpPr>
          <p:nvPr>
            <p:ph type="title"/>
          </p:nvPr>
        </p:nvSpPr>
        <p:spPr>
          <a:xfrm>
            <a:off x="3719736" y="155558"/>
            <a:ext cx="7560840" cy="936104"/>
          </a:xfrm>
        </p:spPr>
        <p:txBody>
          <a:bodyPr>
            <a:normAutofit fontScale="90000"/>
          </a:bodyPr>
          <a:lstStyle/>
          <a:p>
            <a:r>
              <a:rPr lang="en-GB" dirty="0"/>
              <a:t>Driving to Safety Advances based on own work</a:t>
            </a:r>
          </a:p>
        </p:txBody>
      </p:sp>
      <p:sp>
        <p:nvSpPr>
          <p:cNvPr id="3" name="Content Placeholder 2">
            <a:extLst>
              <a:ext uri="{FF2B5EF4-FFF2-40B4-BE49-F238E27FC236}">
                <a16:creationId xmlns:a16="http://schemas.microsoft.com/office/drawing/2014/main" id="{48F0C762-8980-7E34-E708-FF2763C5F145}"/>
              </a:ext>
            </a:extLst>
          </p:cNvPr>
          <p:cNvSpPr>
            <a:spLocks noGrp="1"/>
          </p:cNvSpPr>
          <p:nvPr>
            <p:ph idx="1"/>
          </p:nvPr>
        </p:nvSpPr>
        <p:spPr>
          <a:xfrm>
            <a:off x="416530" y="1175427"/>
            <a:ext cx="11175032" cy="5097159"/>
          </a:xfrm>
        </p:spPr>
        <p:txBody>
          <a:bodyPr>
            <a:normAutofit/>
          </a:bodyPr>
          <a:lstStyle/>
          <a:p>
            <a:r>
              <a:rPr lang="en-GB" dirty="0">
                <a:latin typeface="Calibri" panose="020F0502020204030204" pitchFamily="34" charset="0"/>
                <a:cs typeface="Calibri" panose="020F0502020204030204" pitchFamily="34" charset="0"/>
              </a:rPr>
              <a:t>I have been working on addressing the weaknesses of the previous work on “driving to safety”. This is </a:t>
            </a:r>
            <a:r>
              <a:rPr lang="en-GB" b="1" i="1" dirty="0">
                <a:latin typeface="Calibri" panose="020F0502020204030204" pitchFamily="34" charset="0"/>
                <a:cs typeface="Calibri" panose="020F0502020204030204" pitchFamily="34" charset="0"/>
              </a:rPr>
              <a:t>work in progress</a:t>
            </a:r>
            <a:r>
              <a:rPr lang="en-GB" dirty="0">
                <a:latin typeface="Calibri" panose="020F0502020204030204" pitchFamily="34" charset="0"/>
                <a:cs typeface="Calibri" panose="020F0502020204030204" pitchFamily="34" charset="0"/>
              </a:rPr>
              <a:t>, near completion. </a:t>
            </a:r>
          </a:p>
          <a:p>
            <a:r>
              <a:rPr lang="en-GB" dirty="0">
                <a:latin typeface="Calibri" panose="020F0502020204030204" pitchFamily="34" charset="0"/>
                <a:cs typeface="Calibri" panose="020F0502020204030204" pitchFamily="34" charset="0"/>
              </a:rPr>
              <a:t>The essence of my work is on replacing the </a:t>
            </a:r>
            <a:r>
              <a:rPr lang="en-GB" b="1" i="1" dirty="0">
                <a:latin typeface="Calibri" panose="020F0502020204030204" pitchFamily="34" charset="0"/>
                <a:cs typeface="Calibri" panose="020F0502020204030204" pitchFamily="34" charset="0"/>
              </a:rPr>
              <a:t>univariate</a:t>
            </a:r>
            <a:r>
              <a:rPr lang="en-GB" dirty="0">
                <a:latin typeface="Calibri" panose="020F0502020204030204" pitchFamily="34" charset="0"/>
                <a:cs typeface="Calibri" panose="020F0502020204030204" pitchFamily="34" charset="0"/>
              </a:rPr>
              <a:t> model with a multi-variate one (“white-box” inference model), which accounts for a given ODD which consists of a set of operating conditions. Multivariate Bayesian inference is the essence of the approach, which builds on own previous work:</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R. Pietrantuono, P.  Popov, and S. Russo, </a:t>
            </a:r>
            <a:r>
              <a:rPr lang="en-US" sz="1800" i="1" dirty="0">
                <a:effectLst/>
                <a:latin typeface="Calibri" panose="020F0502020204030204" pitchFamily="34" charset="0"/>
                <a:ea typeface="Calibri" panose="020F0502020204030204" pitchFamily="34" charset="0"/>
                <a:cs typeface="Calibri" panose="020F0502020204030204" pitchFamily="34" charset="0"/>
              </a:rPr>
              <a:t>Reliability assessment of service-based software under operational profile uncertainty.</a:t>
            </a:r>
            <a:r>
              <a:rPr lang="en-US" sz="1800" dirty="0">
                <a:effectLst/>
                <a:latin typeface="Calibri" panose="020F0502020204030204" pitchFamily="34" charset="0"/>
                <a:ea typeface="Calibri" panose="020F0502020204030204" pitchFamily="34" charset="0"/>
                <a:cs typeface="Calibri" panose="020F0502020204030204" pitchFamily="34" charset="0"/>
              </a:rPr>
              <a:t> Reliability Engineering &amp; System Safety, 2020. </a:t>
            </a:r>
            <a:r>
              <a:rPr lang="en-US" sz="1800" b="1" dirty="0">
                <a:effectLst/>
                <a:latin typeface="Calibri" panose="020F0502020204030204" pitchFamily="34" charset="0"/>
                <a:ea typeface="Calibri" panose="020F0502020204030204" pitchFamily="34" charset="0"/>
                <a:cs typeface="Calibri" panose="020F0502020204030204" pitchFamily="34" charset="0"/>
              </a:rPr>
              <a:t>204</a:t>
            </a:r>
            <a:r>
              <a:rPr lang="en-US" sz="1800" dirty="0">
                <a:effectLst/>
                <a:latin typeface="Calibri" panose="020F0502020204030204" pitchFamily="34" charset="0"/>
                <a:ea typeface="Calibri" panose="020F0502020204030204" pitchFamily="34" charset="0"/>
                <a:cs typeface="Calibri" panose="020F0502020204030204" pitchFamily="34" charset="0"/>
              </a:rPr>
              <a:t>: article 107193.</a:t>
            </a:r>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High level observations:</a:t>
            </a:r>
          </a:p>
          <a:p>
            <a:pPr lvl="1"/>
            <a:r>
              <a:rPr lang="en-GB" sz="1800" dirty="0">
                <a:latin typeface="Calibri" panose="020F0502020204030204" pitchFamily="34" charset="0"/>
                <a:cs typeface="Calibri" panose="020F0502020204030204" pitchFamily="34" charset="0"/>
              </a:rPr>
              <a:t>Black – box predictions may be </a:t>
            </a:r>
            <a:r>
              <a:rPr lang="en-GB" sz="1800" b="1" i="1" dirty="0">
                <a:latin typeface="Calibri" panose="020F0502020204030204" pitchFamily="34" charset="0"/>
                <a:cs typeface="Calibri" panose="020F0502020204030204" pitchFamily="34" charset="0"/>
              </a:rPr>
              <a:t>overoptimistic</a:t>
            </a:r>
            <a:r>
              <a:rPr lang="en-GB" sz="1800" dirty="0">
                <a:latin typeface="Calibri" panose="020F0502020204030204" pitchFamily="34" charset="0"/>
                <a:cs typeface="Calibri" panose="020F0502020204030204" pitchFamily="34" charset="0"/>
              </a:rPr>
              <a:t> (in comparison with the “white-box” multivariate prediction), contrary to the claims by the proponents of the “conservative Bayesian Inference”.</a:t>
            </a:r>
          </a:p>
          <a:p>
            <a:pPr lvl="2"/>
            <a:r>
              <a:rPr lang="en-GB" sz="1800" dirty="0">
                <a:latin typeface="Calibri" panose="020F0502020204030204" pitchFamily="34" charset="0"/>
                <a:cs typeface="Calibri" panose="020F0502020204030204" pitchFamily="34" charset="0"/>
              </a:rPr>
              <a:t>They seem to optimise for conservatism starting with a “wrong” model.</a:t>
            </a:r>
          </a:p>
          <a:p>
            <a:pPr lvl="1"/>
            <a:r>
              <a:rPr lang="en-GB" sz="1800" dirty="0">
                <a:latin typeface="Calibri" panose="020F0502020204030204" pitchFamily="34" charset="0"/>
                <a:cs typeface="Calibri" panose="020F0502020204030204" pitchFamily="34" charset="0"/>
              </a:rPr>
              <a:t>Not only the vendor, but also the owners of individual AV vehicles, too, can potentially benefit from </a:t>
            </a:r>
            <a:r>
              <a:rPr lang="en-GB" sz="1800" b="1" i="1" dirty="0">
                <a:latin typeface="Calibri" panose="020F0502020204030204" pitchFamily="34" charset="0"/>
                <a:cs typeface="Calibri" panose="020F0502020204030204" pitchFamily="34" charset="0"/>
              </a:rPr>
              <a:t>data sharing by the AVs</a:t>
            </a:r>
            <a:r>
              <a:rPr lang="en-GB" sz="1800" dirty="0">
                <a:latin typeface="Calibri" panose="020F0502020204030204" pitchFamily="34" charset="0"/>
                <a:cs typeface="Calibri" panose="020F0502020204030204" pitchFamily="34" charset="0"/>
              </a:rPr>
              <a:t> in the entire deployed fleet of AV vehicles, under a number of additional plausible assumptions. </a:t>
            </a:r>
          </a:p>
        </p:txBody>
      </p:sp>
      <p:sp>
        <p:nvSpPr>
          <p:cNvPr id="4" name="Slide Number Placeholder 3">
            <a:extLst>
              <a:ext uri="{FF2B5EF4-FFF2-40B4-BE49-F238E27FC236}">
                <a16:creationId xmlns:a16="http://schemas.microsoft.com/office/drawing/2014/main" id="{D25F391B-455C-649A-2223-1C7FB29C4528}"/>
              </a:ext>
            </a:extLst>
          </p:cNvPr>
          <p:cNvSpPr>
            <a:spLocks noGrp="1"/>
          </p:cNvSpPr>
          <p:nvPr>
            <p:ph type="sldNum" sz="quarter" idx="12"/>
          </p:nvPr>
        </p:nvSpPr>
        <p:spPr/>
        <p:txBody>
          <a:bodyPr/>
          <a:lstStyle/>
          <a:p>
            <a:fld id="{0C62C3F8-564E-4093-A9E6-9DF4B8E45E1C}" type="slidenum">
              <a:rPr lang="en-GB" smtClean="0"/>
              <a:pPr/>
              <a:t>54</a:t>
            </a:fld>
            <a:endParaRPr lang="en-GB"/>
          </a:p>
        </p:txBody>
      </p:sp>
    </p:spTree>
    <p:extLst>
      <p:ext uri="{BB962C8B-B14F-4D97-AF65-F5344CB8AC3E}">
        <p14:creationId xmlns:p14="http://schemas.microsoft.com/office/powerpoint/2010/main" val="3806362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C3CB-DAB8-FD55-5862-956CFD717545}"/>
              </a:ext>
            </a:extLst>
          </p:cNvPr>
          <p:cNvSpPr>
            <a:spLocks noGrp="1"/>
          </p:cNvSpPr>
          <p:nvPr>
            <p:ph type="title"/>
          </p:nvPr>
        </p:nvSpPr>
        <p:spPr>
          <a:xfrm>
            <a:off x="4151784" y="187066"/>
            <a:ext cx="5688632" cy="936104"/>
          </a:xfrm>
        </p:spPr>
        <p:txBody>
          <a:bodyPr/>
          <a:lstStyle/>
          <a:p>
            <a:r>
              <a:rPr lang="en-GB" dirty="0"/>
              <a:t>Examples from own recent work</a:t>
            </a:r>
          </a:p>
        </p:txBody>
      </p:sp>
      <p:sp>
        <p:nvSpPr>
          <p:cNvPr id="4" name="Slide Number Placeholder 3">
            <a:extLst>
              <a:ext uri="{FF2B5EF4-FFF2-40B4-BE49-F238E27FC236}">
                <a16:creationId xmlns:a16="http://schemas.microsoft.com/office/drawing/2014/main" id="{D25F391B-455C-649A-2223-1C7FB29C4528}"/>
              </a:ext>
            </a:extLst>
          </p:cNvPr>
          <p:cNvSpPr>
            <a:spLocks noGrp="1"/>
          </p:cNvSpPr>
          <p:nvPr>
            <p:ph type="sldNum" sz="quarter" idx="12"/>
          </p:nvPr>
        </p:nvSpPr>
        <p:spPr>
          <a:xfrm>
            <a:off x="9347200" y="6492875"/>
            <a:ext cx="2844800" cy="365125"/>
          </a:xfrm>
        </p:spPr>
        <p:txBody>
          <a:bodyPr/>
          <a:lstStyle/>
          <a:p>
            <a:fld id="{0C62C3F8-564E-4093-A9E6-9DF4B8E45E1C}" type="slidenum">
              <a:rPr lang="en-GB" smtClean="0"/>
              <a:pPr/>
              <a:t>55</a:t>
            </a:fld>
            <a:endParaRPr lang="en-GB"/>
          </a:p>
        </p:txBody>
      </p:sp>
      <p:pic>
        <p:nvPicPr>
          <p:cNvPr id="3" name="Picture 2" descr="A group of graphs with different colored lines&#10;&#10;Description automatically generated">
            <a:extLst>
              <a:ext uri="{FF2B5EF4-FFF2-40B4-BE49-F238E27FC236}">
                <a16:creationId xmlns:a16="http://schemas.microsoft.com/office/drawing/2014/main" id="{820DCBC8-18ED-05B7-AB20-E04426343A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473" y="1060565"/>
            <a:ext cx="11555054" cy="5797435"/>
          </a:xfrm>
          <a:prstGeom prst="rect">
            <a:avLst/>
          </a:prstGeom>
          <a:noFill/>
          <a:ln>
            <a:noFill/>
          </a:ln>
        </p:spPr>
      </p:pic>
    </p:spTree>
    <p:extLst>
      <p:ext uri="{BB962C8B-B14F-4D97-AF65-F5344CB8AC3E}">
        <p14:creationId xmlns:p14="http://schemas.microsoft.com/office/powerpoint/2010/main" val="2261694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9466-FE47-584A-0EB7-427473669424}"/>
              </a:ext>
            </a:extLst>
          </p:cNvPr>
          <p:cNvSpPr>
            <a:spLocks noGrp="1"/>
          </p:cNvSpPr>
          <p:nvPr>
            <p:ph type="title"/>
          </p:nvPr>
        </p:nvSpPr>
        <p:spPr>
          <a:xfrm>
            <a:off x="3863752" y="136525"/>
            <a:ext cx="3986309" cy="936104"/>
          </a:xfrm>
        </p:spPr>
        <p:txBody>
          <a:bodyPr/>
          <a:lstStyle/>
          <a:p>
            <a:r>
              <a:rPr lang="en-GB" dirty="0"/>
              <a:t>Conclusions </a:t>
            </a:r>
          </a:p>
        </p:txBody>
      </p:sp>
      <p:sp>
        <p:nvSpPr>
          <p:cNvPr id="3" name="Content Placeholder 2">
            <a:extLst>
              <a:ext uri="{FF2B5EF4-FFF2-40B4-BE49-F238E27FC236}">
                <a16:creationId xmlns:a16="http://schemas.microsoft.com/office/drawing/2014/main" id="{6A0003EF-E354-69D8-6E3A-5645238C4136}"/>
              </a:ext>
            </a:extLst>
          </p:cNvPr>
          <p:cNvSpPr>
            <a:spLocks noGrp="1"/>
          </p:cNvSpPr>
          <p:nvPr>
            <p:ph idx="1"/>
          </p:nvPr>
        </p:nvSpPr>
        <p:spPr>
          <a:xfrm>
            <a:off x="263352" y="955996"/>
            <a:ext cx="11665296" cy="5765479"/>
          </a:xfrm>
        </p:spPr>
        <p:txBody>
          <a:bodyPr>
            <a:normAutofit/>
          </a:bodyPr>
          <a:lstStyle/>
          <a:p>
            <a:r>
              <a:rPr lang="en-GB" dirty="0">
                <a:latin typeface="Calibri" panose="020F0502020204030204" pitchFamily="34" charset="0"/>
                <a:cs typeface="Calibri" panose="020F0502020204030204" pitchFamily="34" charset="0"/>
              </a:rPr>
              <a:t>Methods for AV safety assessment and assurance are under very active development. </a:t>
            </a:r>
          </a:p>
          <a:p>
            <a:r>
              <a:rPr lang="en-GB" dirty="0">
                <a:latin typeface="Calibri" panose="020F0502020204030204" pitchFamily="34" charset="0"/>
                <a:cs typeface="Calibri" panose="020F0502020204030204" pitchFamily="34" charset="0"/>
              </a:rPr>
              <a:t>AV safety assurance, based on the traditional safety justification, is currently </a:t>
            </a:r>
            <a:r>
              <a:rPr lang="en-GB" b="1" i="1" dirty="0">
                <a:latin typeface="Calibri" panose="020F0502020204030204" pitchFamily="34" charset="0"/>
                <a:cs typeface="Calibri" panose="020F0502020204030204" pitchFamily="34" charset="0"/>
              </a:rPr>
              <a:t>problematic</a:t>
            </a:r>
            <a:r>
              <a:rPr lang="en-GB" dirty="0">
                <a:latin typeface="Calibri" panose="020F0502020204030204" pitchFamily="34" charset="0"/>
                <a:cs typeface="Calibri" panose="020F0502020204030204" pitchFamily="34" charset="0"/>
              </a:rPr>
              <a:t>.</a:t>
            </a:r>
          </a:p>
          <a:p>
            <a:pPr lvl="1"/>
            <a:r>
              <a:rPr lang="en-GB" sz="1800" dirty="0">
                <a:latin typeface="Calibri" panose="020F0502020204030204" pitchFamily="34" charset="0"/>
                <a:cs typeface="Calibri" panose="020F0502020204030204" pitchFamily="34" charset="0"/>
              </a:rPr>
              <a:t>Reliance on “expert judgment” is hard, especially given that critical AV components such as perception, planning, etc., rely on machine learning (ML). Such components often do not have a formal specification and may be evolving over time (e.g., via ML retraining) , hence cannot be subjected to the scrutiny typical for safety engineering. </a:t>
            </a:r>
          </a:p>
          <a:p>
            <a:r>
              <a:rPr lang="en-GB" dirty="0">
                <a:latin typeface="Calibri" panose="020F0502020204030204" pitchFamily="34" charset="0"/>
                <a:cs typeface="Calibri" panose="020F0502020204030204" pitchFamily="34" charset="0"/>
              </a:rPr>
              <a:t>The trends in safety assurance (e.g., the aforementioned Assurance 2.0) are towards </a:t>
            </a:r>
            <a:r>
              <a:rPr lang="en-GB" b="1" i="1" dirty="0">
                <a:latin typeface="Calibri" panose="020F0502020204030204" pitchFamily="34" charset="0"/>
                <a:cs typeface="Calibri" panose="020F0502020204030204" pitchFamily="34" charset="0"/>
              </a:rPr>
              <a:t>using models</a:t>
            </a:r>
            <a:r>
              <a:rPr lang="en-GB" dirty="0">
                <a:latin typeface="Calibri" panose="020F0502020204030204" pitchFamily="34" charset="0"/>
                <a:cs typeface="Calibri" panose="020F0502020204030204" pitchFamily="34" charset="0"/>
              </a:rPr>
              <a:t> and </a:t>
            </a:r>
            <a:r>
              <a:rPr lang="en-GB" b="1" i="1" dirty="0">
                <a:latin typeface="Calibri" panose="020F0502020204030204" pitchFamily="34" charset="0"/>
                <a:cs typeface="Calibri" panose="020F0502020204030204" pitchFamily="34" charset="0"/>
              </a:rPr>
              <a:t>automation in safety reasoning</a:t>
            </a:r>
            <a:r>
              <a:rPr lang="en-GB" dirty="0">
                <a:latin typeface="Calibri" panose="020F0502020204030204" pitchFamily="34" charset="0"/>
                <a:cs typeface="Calibri" panose="020F0502020204030204" pitchFamily="34" charset="0"/>
              </a:rPr>
              <a:t> more extensively than is done now.</a:t>
            </a:r>
          </a:p>
          <a:p>
            <a:r>
              <a:rPr lang="en-GB" dirty="0">
                <a:latin typeface="Calibri" panose="020F0502020204030204" pitchFamily="34" charset="0"/>
                <a:cs typeface="Calibri" panose="020F0502020204030204" pitchFamily="34" charset="0"/>
              </a:rPr>
              <a:t>Probabilistic models (state-based, Bayesian inference, etc.) seem particularly </a:t>
            </a:r>
            <a:r>
              <a:rPr lang="en-GB" b="1" i="1" dirty="0">
                <a:latin typeface="Calibri" panose="020F0502020204030204" pitchFamily="34" charset="0"/>
                <a:cs typeface="Calibri" panose="020F0502020204030204" pitchFamily="34" charset="0"/>
              </a:rPr>
              <a:t>well-suited </a:t>
            </a:r>
            <a:r>
              <a:rPr lang="en-GB" dirty="0">
                <a:latin typeface="Calibri" panose="020F0502020204030204" pitchFamily="34" charset="0"/>
                <a:cs typeface="Calibri" panose="020F0502020204030204" pitchFamily="34" charset="0"/>
              </a:rPr>
              <a:t>to face the challenges of AV safety assurance:</a:t>
            </a:r>
          </a:p>
          <a:p>
            <a:pPr lvl="1"/>
            <a:r>
              <a:rPr lang="en-GB" sz="1800" dirty="0">
                <a:latin typeface="Calibri" panose="020F0502020204030204" pitchFamily="34" charset="0"/>
                <a:cs typeface="Calibri" panose="020F0502020204030204" pitchFamily="34" charset="0"/>
              </a:rPr>
              <a:t>A probabilistic model of the </a:t>
            </a:r>
            <a:r>
              <a:rPr lang="en-GB" sz="1800" b="1" i="1" dirty="0">
                <a:latin typeface="Calibri" panose="020F0502020204030204" pitchFamily="34" charset="0"/>
                <a:cs typeface="Calibri" panose="020F0502020204030204" pitchFamily="34" charset="0"/>
              </a:rPr>
              <a:t>entire AV as a system, placed in hazardous environment</a:t>
            </a:r>
            <a:r>
              <a:rPr lang="en-GB" sz="1800" dirty="0">
                <a:latin typeface="Calibri" panose="020F0502020204030204" pitchFamily="34" charset="0"/>
                <a:cs typeface="Calibri" panose="020F0502020204030204" pitchFamily="34" charset="0"/>
              </a:rPr>
              <a:t>, allows one to assess the impact of (un)reliability of different sub-systems (perception system, safety monitors, etc.) and establish “reliability targets” for each of these sub-systems which will allow for safety claims to be justified.</a:t>
            </a:r>
          </a:p>
          <a:p>
            <a:pPr lvl="2"/>
            <a:r>
              <a:rPr lang="en-GB" sz="1800" dirty="0">
                <a:latin typeface="Calibri" panose="020F0502020204030204" pitchFamily="34" charset="0"/>
                <a:cs typeface="Calibri" panose="020F0502020204030204" pitchFamily="34" charset="0"/>
              </a:rPr>
              <a:t>Often work on a particular component (e.g., perception), is undertaken to assess </a:t>
            </a:r>
            <a:r>
              <a:rPr lang="en-GB" sz="1800" b="1" i="1" dirty="0">
                <a:latin typeface="Calibri" panose="020F0502020204030204" pitchFamily="34" charset="0"/>
                <a:cs typeface="Calibri" panose="020F0502020204030204" pitchFamily="34" charset="0"/>
              </a:rPr>
              <a:t>if it is safe</a:t>
            </a:r>
            <a:r>
              <a:rPr lang="en-GB" sz="1800" dirty="0">
                <a:latin typeface="Calibri" panose="020F0502020204030204" pitchFamily="34" charset="0"/>
                <a:cs typeface="Calibri" panose="020F0502020204030204" pitchFamily="34" charset="0"/>
              </a:rPr>
              <a:t> (e.g., ANSI UL4600 seems to recommend this view) </a:t>
            </a:r>
            <a:r>
              <a:rPr lang="en-GB" sz="1800" b="1" i="1" dirty="0">
                <a:latin typeface="Calibri" panose="020F0502020204030204" pitchFamily="34" charset="0"/>
                <a:cs typeface="Calibri" panose="020F0502020204030204" pitchFamily="34" charset="0"/>
              </a:rPr>
              <a:t>without the system context </a:t>
            </a:r>
            <a:r>
              <a:rPr lang="en-GB" sz="1800" dirty="0">
                <a:latin typeface="Calibri" panose="020F0502020204030204" pitchFamily="34" charset="0"/>
                <a:cs typeface="Calibri" panose="020F0502020204030204" pitchFamily="34" charset="0"/>
              </a:rPr>
              <a:t>(of the entire AV or indeed of the entire ecosystem of vehicles on the road both AVs and man-driven). </a:t>
            </a:r>
          </a:p>
          <a:p>
            <a:pPr lvl="2"/>
            <a:r>
              <a:rPr lang="en-GB" sz="1800" b="1" i="1" dirty="0">
                <a:latin typeface="Calibri" panose="020F0502020204030204" pitchFamily="34" charset="0"/>
                <a:cs typeface="Calibri" panose="020F0502020204030204" pitchFamily="34" charset="0"/>
              </a:rPr>
              <a:t>Safety is a system property</a:t>
            </a:r>
            <a:r>
              <a:rPr lang="en-GB" sz="1800" dirty="0">
                <a:latin typeface="Calibri" panose="020F0502020204030204" pitchFamily="34" charset="0"/>
                <a:cs typeface="Calibri" panose="020F0502020204030204" pitchFamily="34" charset="0"/>
              </a:rPr>
              <a:t>.</a:t>
            </a:r>
          </a:p>
          <a:p>
            <a:pPr lvl="1"/>
            <a:r>
              <a:rPr lang="en-GB" sz="1800" dirty="0">
                <a:latin typeface="Calibri" panose="020F0502020204030204" pitchFamily="34" charset="0"/>
                <a:cs typeface="Calibri" panose="020F0502020204030204" pitchFamily="34" charset="0"/>
              </a:rPr>
              <a:t>Assessing the achieved levels of safety by an AV from operational data is possible using </a:t>
            </a:r>
            <a:r>
              <a:rPr lang="en-GB" sz="1800" b="1" i="1" dirty="0">
                <a:latin typeface="Calibri" panose="020F0502020204030204" pitchFamily="34" charset="0"/>
                <a:cs typeface="Calibri" panose="020F0502020204030204" pitchFamily="34" charset="0"/>
              </a:rPr>
              <a:t>Bayesian inference</a:t>
            </a:r>
            <a:r>
              <a:rPr lang="en-GB" sz="1800" dirty="0">
                <a:latin typeface="Calibri" panose="020F0502020204030204" pitchFamily="34" charset="0"/>
                <a:cs typeface="Calibri" panose="020F0502020204030204" pitchFamily="34" charset="0"/>
              </a:rPr>
              <a:t>. The inference, however, </a:t>
            </a:r>
            <a:r>
              <a:rPr lang="en-GB" sz="1800" b="1" i="1" dirty="0">
                <a:latin typeface="Calibri" panose="020F0502020204030204" pitchFamily="34" charset="0"/>
                <a:cs typeface="Calibri" panose="020F0502020204030204" pitchFamily="34" charset="0"/>
              </a:rPr>
              <a:t>should rely on a model aligned with the specifics of the AV domain, and should include ODD</a:t>
            </a:r>
            <a:r>
              <a:rPr lang="en-GB" sz="18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C9D0DED1-62F2-495E-34CB-18E1B9C7F8C7}"/>
              </a:ext>
            </a:extLst>
          </p:cNvPr>
          <p:cNvSpPr>
            <a:spLocks noGrp="1"/>
          </p:cNvSpPr>
          <p:nvPr>
            <p:ph type="sldNum" sz="quarter" idx="12"/>
          </p:nvPr>
        </p:nvSpPr>
        <p:spPr/>
        <p:txBody>
          <a:bodyPr/>
          <a:lstStyle/>
          <a:p>
            <a:fld id="{0C62C3F8-564E-4093-A9E6-9DF4B8E45E1C}" type="slidenum">
              <a:rPr lang="en-GB" smtClean="0"/>
              <a:pPr/>
              <a:t>56</a:t>
            </a:fld>
            <a:endParaRPr lang="en-GB"/>
          </a:p>
        </p:txBody>
      </p:sp>
    </p:spTree>
    <p:extLst>
      <p:ext uri="{BB962C8B-B14F-4D97-AF65-F5344CB8AC3E}">
        <p14:creationId xmlns:p14="http://schemas.microsoft.com/office/powerpoint/2010/main" val="1698869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B86C-DA33-278C-E46B-75E9591CA776}"/>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CB275ADF-0A2A-CEAD-B4A7-4F901EEAB5CB}"/>
              </a:ext>
            </a:extLst>
          </p:cNvPr>
          <p:cNvSpPr>
            <a:spLocks noGrp="1"/>
          </p:cNvSpPr>
          <p:nvPr>
            <p:ph idx="1"/>
          </p:nvPr>
        </p:nvSpPr>
        <p:spPr/>
        <p:txBody>
          <a:bodyPr/>
          <a:lstStyle/>
          <a:p>
            <a:endParaRPr lang="en-GB" dirty="0"/>
          </a:p>
          <a:p>
            <a:endParaRPr lang="en-GB" dirty="0"/>
          </a:p>
          <a:p>
            <a:endParaRPr lang="en-GB" dirty="0"/>
          </a:p>
          <a:p>
            <a:pPr marL="0" indent="0">
              <a:buNone/>
            </a:pPr>
            <a:r>
              <a:rPr lang="en-GB" sz="3600" dirty="0"/>
              <a:t>				Thank you! </a:t>
            </a:r>
          </a:p>
        </p:txBody>
      </p:sp>
      <p:sp>
        <p:nvSpPr>
          <p:cNvPr id="4" name="Slide Number Placeholder 3">
            <a:extLst>
              <a:ext uri="{FF2B5EF4-FFF2-40B4-BE49-F238E27FC236}">
                <a16:creationId xmlns:a16="http://schemas.microsoft.com/office/drawing/2014/main" id="{FCADA23C-7050-85A6-17E9-5ECE91BC6D1F}"/>
              </a:ext>
            </a:extLst>
          </p:cNvPr>
          <p:cNvSpPr>
            <a:spLocks noGrp="1"/>
          </p:cNvSpPr>
          <p:nvPr>
            <p:ph type="sldNum" sz="quarter" idx="12"/>
          </p:nvPr>
        </p:nvSpPr>
        <p:spPr/>
        <p:txBody>
          <a:bodyPr/>
          <a:lstStyle/>
          <a:p>
            <a:fld id="{0C62C3F8-564E-4093-A9E6-9DF4B8E45E1C}" type="slidenum">
              <a:rPr lang="en-GB" smtClean="0"/>
              <a:pPr/>
              <a:t>57</a:t>
            </a:fld>
            <a:endParaRPr lang="en-GB"/>
          </a:p>
        </p:txBody>
      </p:sp>
    </p:spTree>
    <p:extLst>
      <p:ext uri="{BB962C8B-B14F-4D97-AF65-F5344CB8AC3E}">
        <p14:creationId xmlns:p14="http://schemas.microsoft.com/office/powerpoint/2010/main" val="313381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B71001-B2E6-BFC5-A730-9ED07CD67709}"/>
              </a:ext>
            </a:extLst>
          </p:cNvPr>
          <p:cNvSpPr>
            <a:spLocks noGrp="1"/>
          </p:cNvSpPr>
          <p:nvPr>
            <p:ph type="sldNum" sz="quarter" idx="12"/>
          </p:nvPr>
        </p:nvSpPr>
        <p:spPr/>
        <p:txBody>
          <a:bodyPr/>
          <a:lstStyle/>
          <a:p>
            <a:fld id="{0C62C3F8-564E-4093-A9E6-9DF4B8E45E1C}" type="slidenum">
              <a:rPr lang="en-GB" smtClean="0"/>
              <a:pPr/>
              <a:t>58</a:t>
            </a:fld>
            <a:endParaRPr lang="en-GB"/>
          </a:p>
        </p:txBody>
      </p:sp>
      <p:grpSp>
        <p:nvGrpSpPr>
          <p:cNvPr id="6" name="Group 5">
            <a:extLst>
              <a:ext uri="{FF2B5EF4-FFF2-40B4-BE49-F238E27FC236}">
                <a16:creationId xmlns:a16="http://schemas.microsoft.com/office/drawing/2014/main" id="{55FFB959-218A-81D6-12A2-7BC7310DAA5C}"/>
              </a:ext>
            </a:extLst>
          </p:cNvPr>
          <p:cNvGrpSpPr/>
          <p:nvPr/>
        </p:nvGrpSpPr>
        <p:grpSpPr>
          <a:xfrm>
            <a:off x="7521860" y="1774988"/>
            <a:ext cx="864096" cy="864096"/>
            <a:chOff x="7521860" y="1774988"/>
            <a:chExt cx="864096" cy="864096"/>
          </a:xfrm>
        </p:grpSpPr>
        <p:sp>
          <p:nvSpPr>
            <p:cNvPr id="8" name="Oval 7">
              <a:extLst>
                <a:ext uri="{FF2B5EF4-FFF2-40B4-BE49-F238E27FC236}">
                  <a16:creationId xmlns:a16="http://schemas.microsoft.com/office/drawing/2014/main" id="{BAC082C6-205C-5675-D8B3-E8BFEB10A6DC}"/>
                </a:ext>
              </a:extLst>
            </p:cNvPr>
            <p:cNvSpPr/>
            <p:nvPr/>
          </p:nvSpPr>
          <p:spPr>
            <a:xfrm>
              <a:off x="7521860" y="1774988"/>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68B3CA0-611F-93E3-4404-3298DAA61794}"/>
                </a:ext>
              </a:extLst>
            </p:cNvPr>
            <p:cNvSpPr txBox="1"/>
            <p:nvPr/>
          </p:nvSpPr>
          <p:spPr>
            <a:xfrm>
              <a:off x="7720643" y="2053728"/>
              <a:ext cx="521297" cy="369332"/>
            </a:xfrm>
            <a:prstGeom prst="rect">
              <a:avLst/>
            </a:prstGeom>
            <a:noFill/>
          </p:spPr>
          <p:txBody>
            <a:bodyPr wrap="none" rtlCol="0">
              <a:spAutoFit/>
            </a:bodyPr>
            <a:lstStyle/>
            <a:p>
              <a:r>
                <a:rPr lang="en-GB" dirty="0"/>
                <a:t>FFB</a:t>
              </a:r>
            </a:p>
          </p:txBody>
        </p:sp>
      </p:grpSp>
      <p:grpSp>
        <p:nvGrpSpPr>
          <p:cNvPr id="11" name="Group 10">
            <a:extLst>
              <a:ext uri="{FF2B5EF4-FFF2-40B4-BE49-F238E27FC236}">
                <a16:creationId xmlns:a16="http://schemas.microsoft.com/office/drawing/2014/main" id="{4CD1BF8B-B98E-9F44-C331-069CB87E344D}"/>
              </a:ext>
            </a:extLst>
          </p:cNvPr>
          <p:cNvGrpSpPr/>
          <p:nvPr/>
        </p:nvGrpSpPr>
        <p:grpSpPr>
          <a:xfrm>
            <a:off x="5430687" y="402252"/>
            <a:ext cx="864096" cy="864096"/>
            <a:chOff x="1415480" y="1844824"/>
            <a:chExt cx="864096" cy="864096"/>
          </a:xfrm>
        </p:grpSpPr>
        <p:sp>
          <p:nvSpPr>
            <p:cNvPr id="12" name="Oval 11">
              <a:extLst>
                <a:ext uri="{FF2B5EF4-FFF2-40B4-BE49-F238E27FC236}">
                  <a16:creationId xmlns:a16="http://schemas.microsoft.com/office/drawing/2014/main" id="{2CD0DB23-DF1F-C8FA-5D82-3992B2D7269B}"/>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5ADB06F-DF72-D5D5-B033-DF514929D7E0}"/>
                </a:ext>
              </a:extLst>
            </p:cNvPr>
            <p:cNvSpPr txBox="1"/>
            <p:nvPr/>
          </p:nvSpPr>
          <p:spPr>
            <a:xfrm>
              <a:off x="1592822" y="2095089"/>
              <a:ext cx="579005" cy="369332"/>
            </a:xfrm>
            <a:prstGeom prst="rect">
              <a:avLst/>
            </a:prstGeom>
            <a:noFill/>
          </p:spPr>
          <p:txBody>
            <a:bodyPr wrap="none" rtlCol="0">
              <a:spAutoFit/>
            </a:bodyPr>
            <a:lstStyle/>
            <a:p>
              <a:r>
                <a:rPr lang="en-GB" dirty="0"/>
                <a:t>ISFB</a:t>
              </a:r>
            </a:p>
          </p:txBody>
        </p:sp>
      </p:grpSp>
      <p:grpSp>
        <p:nvGrpSpPr>
          <p:cNvPr id="14" name="Group 13">
            <a:extLst>
              <a:ext uri="{FF2B5EF4-FFF2-40B4-BE49-F238E27FC236}">
                <a16:creationId xmlns:a16="http://schemas.microsoft.com/office/drawing/2014/main" id="{15EAEA58-569C-2603-5EBB-A4658DA3399D}"/>
              </a:ext>
            </a:extLst>
          </p:cNvPr>
          <p:cNvGrpSpPr/>
          <p:nvPr/>
        </p:nvGrpSpPr>
        <p:grpSpPr>
          <a:xfrm>
            <a:off x="4683529" y="5506707"/>
            <a:ext cx="864096" cy="864096"/>
            <a:chOff x="1415480" y="1844824"/>
            <a:chExt cx="864096" cy="864096"/>
          </a:xfrm>
        </p:grpSpPr>
        <p:sp>
          <p:nvSpPr>
            <p:cNvPr id="15" name="Oval 14">
              <a:extLst>
                <a:ext uri="{FF2B5EF4-FFF2-40B4-BE49-F238E27FC236}">
                  <a16:creationId xmlns:a16="http://schemas.microsoft.com/office/drawing/2014/main" id="{7C380B05-E024-0E72-6EE3-6B0870822A20}"/>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8373286-F3C7-5739-BA87-F261F60F0F65}"/>
                </a:ext>
              </a:extLst>
            </p:cNvPr>
            <p:cNvSpPr txBox="1"/>
            <p:nvPr/>
          </p:nvSpPr>
          <p:spPr>
            <a:xfrm>
              <a:off x="1514845" y="2123564"/>
              <a:ext cx="728084" cy="369332"/>
            </a:xfrm>
            <a:prstGeom prst="rect">
              <a:avLst/>
            </a:prstGeom>
            <a:noFill/>
          </p:spPr>
          <p:txBody>
            <a:bodyPr wrap="none" rtlCol="0">
              <a:spAutoFit/>
            </a:bodyPr>
            <a:lstStyle/>
            <a:p>
              <a:r>
                <a:rPr lang="en-GB" dirty="0"/>
                <a:t>ISSNB</a:t>
              </a:r>
            </a:p>
          </p:txBody>
        </p:sp>
      </p:grpSp>
      <p:grpSp>
        <p:nvGrpSpPr>
          <p:cNvPr id="7" name="Group 6">
            <a:extLst>
              <a:ext uri="{FF2B5EF4-FFF2-40B4-BE49-F238E27FC236}">
                <a16:creationId xmlns:a16="http://schemas.microsoft.com/office/drawing/2014/main" id="{BA44296C-2E95-CBFC-5D1B-A250D524C1A9}"/>
              </a:ext>
            </a:extLst>
          </p:cNvPr>
          <p:cNvGrpSpPr/>
          <p:nvPr/>
        </p:nvGrpSpPr>
        <p:grpSpPr>
          <a:xfrm>
            <a:off x="2439934" y="2492083"/>
            <a:ext cx="864096" cy="864096"/>
            <a:chOff x="2439934" y="2492083"/>
            <a:chExt cx="864096" cy="864096"/>
          </a:xfrm>
        </p:grpSpPr>
        <p:sp>
          <p:nvSpPr>
            <p:cNvPr id="18" name="Oval 17">
              <a:extLst>
                <a:ext uri="{FF2B5EF4-FFF2-40B4-BE49-F238E27FC236}">
                  <a16:creationId xmlns:a16="http://schemas.microsoft.com/office/drawing/2014/main" id="{30003F0C-8976-CA7E-0A31-22572C8BC287}"/>
                </a:ext>
              </a:extLst>
            </p:cNvPr>
            <p:cNvSpPr/>
            <p:nvPr/>
          </p:nvSpPr>
          <p:spPr>
            <a:xfrm>
              <a:off x="2439934" y="2492083"/>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987B2C7-E1AD-45DF-1D8E-E1071855075E}"/>
                </a:ext>
              </a:extLst>
            </p:cNvPr>
            <p:cNvSpPr txBox="1"/>
            <p:nvPr/>
          </p:nvSpPr>
          <p:spPr>
            <a:xfrm>
              <a:off x="2505447" y="2724169"/>
              <a:ext cx="670376" cy="369332"/>
            </a:xfrm>
            <a:prstGeom prst="rect">
              <a:avLst/>
            </a:prstGeom>
            <a:noFill/>
          </p:spPr>
          <p:txBody>
            <a:bodyPr wrap="none" rtlCol="0">
              <a:spAutoFit/>
            </a:bodyPr>
            <a:lstStyle/>
            <a:p>
              <a:r>
                <a:rPr lang="en-GB" dirty="0"/>
                <a:t>FFNB</a:t>
              </a:r>
            </a:p>
          </p:txBody>
        </p:sp>
      </p:grpSp>
      <p:grpSp>
        <p:nvGrpSpPr>
          <p:cNvPr id="20" name="Group 19">
            <a:extLst>
              <a:ext uri="{FF2B5EF4-FFF2-40B4-BE49-F238E27FC236}">
                <a16:creationId xmlns:a16="http://schemas.microsoft.com/office/drawing/2014/main" id="{6A606A0C-E8A8-CFD2-50AE-DACE98B9D498}"/>
              </a:ext>
            </a:extLst>
          </p:cNvPr>
          <p:cNvGrpSpPr/>
          <p:nvPr/>
        </p:nvGrpSpPr>
        <p:grpSpPr>
          <a:xfrm>
            <a:off x="7778292" y="3925631"/>
            <a:ext cx="864096" cy="864096"/>
            <a:chOff x="1415480" y="1844824"/>
            <a:chExt cx="864096" cy="864096"/>
          </a:xfrm>
        </p:grpSpPr>
        <p:sp>
          <p:nvSpPr>
            <p:cNvPr id="21" name="Oval 20">
              <a:extLst>
                <a:ext uri="{FF2B5EF4-FFF2-40B4-BE49-F238E27FC236}">
                  <a16:creationId xmlns:a16="http://schemas.microsoft.com/office/drawing/2014/main" id="{71851608-ABC3-672C-08DA-DFAB6975F5A3}"/>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433D639-CE98-413A-7812-96B9BD0DEE47}"/>
                </a:ext>
              </a:extLst>
            </p:cNvPr>
            <p:cNvSpPr txBox="1"/>
            <p:nvPr/>
          </p:nvSpPr>
          <p:spPr>
            <a:xfrm>
              <a:off x="1614263" y="2123564"/>
              <a:ext cx="518027" cy="369332"/>
            </a:xfrm>
            <a:prstGeom prst="rect">
              <a:avLst/>
            </a:prstGeom>
            <a:noFill/>
          </p:spPr>
          <p:txBody>
            <a:bodyPr wrap="none" rtlCol="0">
              <a:spAutoFit/>
            </a:bodyPr>
            <a:lstStyle/>
            <a:p>
              <a:r>
                <a:rPr lang="en-GB" dirty="0"/>
                <a:t>FSB</a:t>
              </a:r>
            </a:p>
          </p:txBody>
        </p:sp>
      </p:grpSp>
      <p:grpSp>
        <p:nvGrpSpPr>
          <p:cNvPr id="23" name="Group 22">
            <a:extLst>
              <a:ext uri="{FF2B5EF4-FFF2-40B4-BE49-F238E27FC236}">
                <a16:creationId xmlns:a16="http://schemas.microsoft.com/office/drawing/2014/main" id="{55B6BE5E-A4F0-F46F-EC44-2026061920E8}"/>
              </a:ext>
            </a:extLst>
          </p:cNvPr>
          <p:cNvGrpSpPr/>
          <p:nvPr/>
        </p:nvGrpSpPr>
        <p:grpSpPr>
          <a:xfrm>
            <a:off x="3175823" y="4549675"/>
            <a:ext cx="864096" cy="864096"/>
            <a:chOff x="1415480" y="1844824"/>
            <a:chExt cx="864096" cy="864096"/>
          </a:xfrm>
        </p:grpSpPr>
        <p:sp>
          <p:nvSpPr>
            <p:cNvPr id="24" name="Oval 23">
              <a:extLst>
                <a:ext uri="{FF2B5EF4-FFF2-40B4-BE49-F238E27FC236}">
                  <a16:creationId xmlns:a16="http://schemas.microsoft.com/office/drawing/2014/main" id="{FDDCE321-E11E-5A64-913B-40CA27BEB84E}"/>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53ABBB3-2105-A02D-A849-636F0FB70C9E}"/>
                </a:ext>
              </a:extLst>
            </p:cNvPr>
            <p:cNvSpPr txBox="1"/>
            <p:nvPr/>
          </p:nvSpPr>
          <p:spPr>
            <a:xfrm>
              <a:off x="1522869" y="2123564"/>
              <a:ext cx="667106" cy="369332"/>
            </a:xfrm>
            <a:prstGeom prst="rect">
              <a:avLst/>
            </a:prstGeom>
            <a:noFill/>
          </p:spPr>
          <p:txBody>
            <a:bodyPr wrap="none" rtlCol="0">
              <a:spAutoFit/>
            </a:bodyPr>
            <a:lstStyle/>
            <a:p>
              <a:r>
                <a:rPr lang="en-GB" dirty="0"/>
                <a:t>FSNB</a:t>
              </a:r>
            </a:p>
          </p:txBody>
        </p:sp>
      </p:grpSp>
      <p:grpSp>
        <p:nvGrpSpPr>
          <p:cNvPr id="26" name="Group 25">
            <a:extLst>
              <a:ext uri="{FF2B5EF4-FFF2-40B4-BE49-F238E27FC236}">
                <a16:creationId xmlns:a16="http://schemas.microsoft.com/office/drawing/2014/main" id="{C063BE48-88D5-41A4-8BAB-F8CDDFFEC556}"/>
              </a:ext>
            </a:extLst>
          </p:cNvPr>
          <p:cNvGrpSpPr/>
          <p:nvPr/>
        </p:nvGrpSpPr>
        <p:grpSpPr>
          <a:xfrm>
            <a:off x="3425177" y="925662"/>
            <a:ext cx="864096" cy="864096"/>
            <a:chOff x="1415480" y="1844824"/>
            <a:chExt cx="864096" cy="864096"/>
          </a:xfrm>
        </p:grpSpPr>
        <p:sp>
          <p:nvSpPr>
            <p:cNvPr id="27" name="Oval 26">
              <a:extLst>
                <a:ext uri="{FF2B5EF4-FFF2-40B4-BE49-F238E27FC236}">
                  <a16:creationId xmlns:a16="http://schemas.microsoft.com/office/drawing/2014/main" id="{E7CCCEEA-CE24-FC3E-6C86-1FF74C2D7052}"/>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3C34440-1348-C556-244B-1FDCD5D04C33}"/>
                </a:ext>
              </a:extLst>
            </p:cNvPr>
            <p:cNvSpPr txBox="1"/>
            <p:nvPr/>
          </p:nvSpPr>
          <p:spPr>
            <a:xfrm>
              <a:off x="1523272" y="2123564"/>
              <a:ext cx="728084" cy="369332"/>
            </a:xfrm>
            <a:prstGeom prst="rect">
              <a:avLst/>
            </a:prstGeom>
            <a:noFill/>
          </p:spPr>
          <p:txBody>
            <a:bodyPr wrap="none" rtlCol="0">
              <a:spAutoFit/>
            </a:bodyPr>
            <a:lstStyle/>
            <a:p>
              <a:r>
                <a:rPr lang="en-GB" dirty="0"/>
                <a:t>ISFNB</a:t>
              </a:r>
            </a:p>
          </p:txBody>
        </p:sp>
      </p:grpSp>
      <p:grpSp>
        <p:nvGrpSpPr>
          <p:cNvPr id="29" name="Group 28">
            <a:extLst>
              <a:ext uri="{FF2B5EF4-FFF2-40B4-BE49-F238E27FC236}">
                <a16:creationId xmlns:a16="http://schemas.microsoft.com/office/drawing/2014/main" id="{E1BC0A58-1E40-7BF6-7690-AEE37837051A}"/>
              </a:ext>
            </a:extLst>
          </p:cNvPr>
          <p:cNvGrpSpPr/>
          <p:nvPr/>
        </p:nvGrpSpPr>
        <p:grpSpPr>
          <a:xfrm>
            <a:off x="6657764" y="5413771"/>
            <a:ext cx="864096" cy="864096"/>
            <a:chOff x="1415480" y="1844824"/>
            <a:chExt cx="864096" cy="864096"/>
          </a:xfrm>
        </p:grpSpPr>
        <p:sp>
          <p:nvSpPr>
            <p:cNvPr id="30" name="Oval 29">
              <a:extLst>
                <a:ext uri="{FF2B5EF4-FFF2-40B4-BE49-F238E27FC236}">
                  <a16:creationId xmlns:a16="http://schemas.microsoft.com/office/drawing/2014/main" id="{095DD1F9-A6F5-B385-DE07-5F4C7146BE61}"/>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EEDDC577-D6AF-282B-6ACB-7F067DA91387}"/>
                </a:ext>
              </a:extLst>
            </p:cNvPr>
            <p:cNvSpPr txBox="1"/>
            <p:nvPr/>
          </p:nvSpPr>
          <p:spPr>
            <a:xfrm>
              <a:off x="1614263" y="2123564"/>
              <a:ext cx="579005" cy="369332"/>
            </a:xfrm>
            <a:prstGeom prst="rect">
              <a:avLst/>
            </a:prstGeom>
            <a:noFill/>
          </p:spPr>
          <p:txBody>
            <a:bodyPr wrap="none" rtlCol="0">
              <a:spAutoFit/>
            </a:bodyPr>
            <a:lstStyle/>
            <a:p>
              <a:r>
                <a:rPr lang="en-GB" dirty="0"/>
                <a:t>ISSB</a:t>
              </a:r>
            </a:p>
          </p:txBody>
        </p:sp>
      </p:grpSp>
      <p:grpSp>
        <p:nvGrpSpPr>
          <p:cNvPr id="32" name="Group 31">
            <a:extLst>
              <a:ext uri="{FF2B5EF4-FFF2-40B4-BE49-F238E27FC236}">
                <a16:creationId xmlns:a16="http://schemas.microsoft.com/office/drawing/2014/main" id="{5A9C15AB-9AC2-E896-8626-1B2C28BBFD62}"/>
              </a:ext>
            </a:extLst>
          </p:cNvPr>
          <p:cNvGrpSpPr/>
          <p:nvPr/>
        </p:nvGrpSpPr>
        <p:grpSpPr>
          <a:xfrm>
            <a:off x="9190892" y="1365095"/>
            <a:ext cx="2161691" cy="864096"/>
            <a:chOff x="1415480" y="1844824"/>
            <a:chExt cx="864096" cy="864096"/>
          </a:xfrm>
        </p:grpSpPr>
        <p:sp>
          <p:nvSpPr>
            <p:cNvPr id="33" name="Oval 32">
              <a:extLst>
                <a:ext uri="{FF2B5EF4-FFF2-40B4-BE49-F238E27FC236}">
                  <a16:creationId xmlns:a16="http://schemas.microsoft.com/office/drawing/2014/main" id="{0C23C887-DE67-F85A-22F4-3C92C43FB015}"/>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A89FF33B-EE5B-B9EF-5F0A-3DC1EDEFB611}"/>
                </a:ext>
              </a:extLst>
            </p:cNvPr>
            <p:cNvSpPr txBox="1"/>
            <p:nvPr/>
          </p:nvSpPr>
          <p:spPr>
            <a:xfrm>
              <a:off x="1510885" y="2096407"/>
              <a:ext cx="695800" cy="369332"/>
            </a:xfrm>
            <a:prstGeom prst="rect">
              <a:avLst/>
            </a:prstGeom>
            <a:noFill/>
          </p:spPr>
          <p:txBody>
            <a:bodyPr wrap="none" rtlCol="0">
              <a:spAutoFit/>
            </a:bodyPr>
            <a:lstStyle/>
            <a:p>
              <a:r>
                <a:rPr lang="en-GB" dirty="0"/>
                <a:t>Serious Accident</a:t>
              </a:r>
            </a:p>
          </p:txBody>
        </p:sp>
      </p:grpSp>
      <p:grpSp>
        <p:nvGrpSpPr>
          <p:cNvPr id="35" name="Group 34">
            <a:extLst>
              <a:ext uri="{FF2B5EF4-FFF2-40B4-BE49-F238E27FC236}">
                <a16:creationId xmlns:a16="http://schemas.microsoft.com/office/drawing/2014/main" id="{13F14FE9-1D5A-7268-2235-A0FCFD0F2AF1}"/>
              </a:ext>
            </a:extLst>
          </p:cNvPr>
          <p:cNvGrpSpPr/>
          <p:nvPr/>
        </p:nvGrpSpPr>
        <p:grpSpPr>
          <a:xfrm>
            <a:off x="9166715" y="4683016"/>
            <a:ext cx="2296129" cy="864096"/>
            <a:chOff x="1415480" y="1844824"/>
            <a:chExt cx="864096" cy="864096"/>
          </a:xfrm>
        </p:grpSpPr>
        <p:sp>
          <p:nvSpPr>
            <p:cNvPr id="36" name="Oval 35">
              <a:extLst>
                <a:ext uri="{FF2B5EF4-FFF2-40B4-BE49-F238E27FC236}">
                  <a16:creationId xmlns:a16="http://schemas.microsoft.com/office/drawing/2014/main" id="{5871EE88-645C-8218-90F4-269E1BCF8094}"/>
                </a:ext>
              </a:extLst>
            </p:cNvPr>
            <p:cNvSpPr/>
            <p:nvPr/>
          </p:nvSpPr>
          <p:spPr>
            <a:xfrm>
              <a:off x="1415480" y="1844824"/>
              <a:ext cx="864096" cy="8640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42373F6-3886-F739-3766-40B80463EB82}"/>
                </a:ext>
              </a:extLst>
            </p:cNvPr>
            <p:cNvSpPr txBox="1"/>
            <p:nvPr/>
          </p:nvSpPr>
          <p:spPr>
            <a:xfrm>
              <a:off x="1614263" y="2123564"/>
              <a:ext cx="612230" cy="369332"/>
            </a:xfrm>
            <a:prstGeom prst="rect">
              <a:avLst/>
            </a:prstGeom>
            <a:noFill/>
          </p:spPr>
          <p:txBody>
            <a:bodyPr wrap="none" rtlCol="0">
              <a:spAutoFit/>
            </a:bodyPr>
            <a:lstStyle/>
            <a:p>
              <a:r>
                <a:rPr lang="en-GB" dirty="0"/>
                <a:t>Minor Accident</a:t>
              </a:r>
            </a:p>
          </p:txBody>
        </p:sp>
      </p:grpSp>
      <p:cxnSp>
        <p:nvCxnSpPr>
          <p:cNvPr id="39" name="Straight Arrow Connector 38">
            <a:extLst>
              <a:ext uri="{FF2B5EF4-FFF2-40B4-BE49-F238E27FC236}">
                <a16:creationId xmlns:a16="http://schemas.microsoft.com/office/drawing/2014/main" id="{02C4A9CF-119C-A5B8-F8D8-5AAE0CED6D76}"/>
              </a:ext>
            </a:extLst>
          </p:cNvPr>
          <p:cNvCxnSpPr>
            <a:cxnSpLocks/>
            <a:stCxn id="12" idx="6"/>
            <a:endCxn id="33" idx="1"/>
          </p:cNvCxnSpPr>
          <p:nvPr/>
        </p:nvCxnSpPr>
        <p:spPr>
          <a:xfrm>
            <a:off x="6294783" y="834300"/>
            <a:ext cx="3212681" cy="657339"/>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7310A3C-4815-A23A-165D-F3585332F164}"/>
              </a:ext>
            </a:extLst>
          </p:cNvPr>
          <p:cNvCxnSpPr>
            <a:cxnSpLocks/>
            <a:endCxn id="33" idx="2"/>
          </p:cNvCxnSpPr>
          <p:nvPr/>
        </p:nvCxnSpPr>
        <p:spPr>
          <a:xfrm flipV="1">
            <a:off x="8385956" y="1797143"/>
            <a:ext cx="804936" cy="255060"/>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BE02BB8-A0A6-40F7-E4CD-514E0BD7BD2C}"/>
              </a:ext>
            </a:extLst>
          </p:cNvPr>
          <p:cNvCxnSpPr>
            <a:cxnSpLocks/>
            <a:stCxn id="21" idx="6"/>
            <a:endCxn id="36" idx="1"/>
          </p:cNvCxnSpPr>
          <p:nvPr/>
        </p:nvCxnSpPr>
        <p:spPr>
          <a:xfrm>
            <a:off x="8642388" y="4357679"/>
            <a:ext cx="860587" cy="451881"/>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D76878A-39A5-72C5-4C63-0C635A32331C}"/>
              </a:ext>
            </a:extLst>
          </p:cNvPr>
          <p:cNvCxnSpPr>
            <a:cxnSpLocks/>
            <a:stCxn id="30" idx="6"/>
            <a:endCxn id="36" idx="2"/>
          </p:cNvCxnSpPr>
          <p:nvPr/>
        </p:nvCxnSpPr>
        <p:spPr>
          <a:xfrm flipV="1">
            <a:off x="7521860" y="5115064"/>
            <a:ext cx="1644855" cy="730755"/>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EA844FC-01EB-F415-83C9-1C395E57110C}"/>
              </a:ext>
            </a:extLst>
          </p:cNvPr>
          <p:cNvCxnSpPr>
            <a:cxnSpLocks/>
            <a:stCxn id="8" idx="1"/>
            <a:endCxn id="12" idx="5"/>
          </p:cNvCxnSpPr>
          <p:nvPr/>
        </p:nvCxnSpPr>
        <p:spPr>
          <a:xfrm flipH="1" flipV="1">
            <a:off x="6168239" y="1139804"/>
            <a:ext cx="1480165" cy="761728"/>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A8C47EA-DC32-5C85-3FC2-738825B3F0B8}"/>
              </a:ext>
            </a:extLst>
          </p:cNvPr>
          <p:cNvCxnSpPr>
            <a:cxnSpLocks/>
            <a:endCxn id="28" idx="3"/>
          </p:cNvCxnSpPr>
          <p:nvPr/>
        </p:nvCxnSpPr>
        <p:spPr>
          <a:xfrm flipH="1" flipV="1">
            <a:off x="4261053" y="1389068"/>
            <a:ext cx="3309162" cy="663135"/>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3FF5C80-5624-5B89-EE93-C6DFAA2D671D}"/>
              </a:ext>
            </a:extLst>
          </p:cNvPr>
          <p:cNvCxnSpPr>
            <a:cxnSpLocks/>
          </p:cNvCxnSpPr>
          <p:nvPr/>
        </p:nvCxnSpPr>
        <p:spPr>
          <a:xfrm flipH="1">
            <a:off x="4018353" y="2364938"/>
            <a:ext cx="3551862" cy="2428943"/>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75568F7-8148-E7F1-BD51-B813D91F0196}"/>
              </a:ext>
            </a:extLst>
          </p:cNvPr>
          <p:cNvCxnSpPr>
            <a:cxnSpLocks/>
            <a:stCxn id="8" idx="3"/>
            <a:endCxn id="15" idx="7"/>
          </p:cNvCxnSpPr>
          <p:nvPr/>
        </p:nvCxnSpPr>
        <p:spPr>
          <a:xfrm flipH="1">
            <a:off x="5421081" y="2512540"/>
            <a:ext cx="2227323" cy="3120711"/>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A4DC2E4-DBAD-9FDD-93DC-0D61C5900C99}"/>
              </a:ext>
            </a:extLst>
          </p:cNvPr>
          <p:cNvCxnSpPr>
            <a:cxnSpLocks/>
          </p:cNvCxnSpPr>
          <p:nvPr/>
        </p:nvCxnSpPr>
        <p:spPr>
          <a:xfrm flipH="1">
            <a:off x="7237098" y="2592086"/>
            <a:ext cx="558592" cy="2855361"/>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A4370B7-DECF-ECCC-0C3B-81012BBF21BE}"/>
              </a:ext>
            </a:extLst>
          </p:cNvPr>
          <p:cNvCxnSpPr>
            <a:cxnSpLocks/>
            <a:stCxn id="8" idx="4"/>
            <a:endCxn id="21" idx="0"/>
          </p:cNvCxnSpPr>
          <p:nvPr/>
        </p:nvCxnSpPr>
        <p:spPr>
          <a:xfrm>
            <a:off x="7953908" y="2639084"/>
            <a:ext cx="256432" cy="1286547"/>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FF41176-6E35-9BF1-E248-6127729B64D5}"/>
              </a:ext>
            </a:extLst>
          </p:cNvPr>
          <p:cNvCxnSpPr>
            <a:cxnSpLocks/>
            <a:stCxn id="8" idx="2"/>
          </p:cNvCxnSpPr>
          <p:nvPr/>
        </p:nvCxnSpPr>
        <p:spPr>
          <a:xfrm flipH="1">
            <a:off x="3259666" y="2207036"/>
            <a:ext cx="4262194" cy="683262"/>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9B56330-1D78-E7E0-0759-D91C047E23B7}"/>
              </a:ext>
            </a:extLst>
          </p:cNvPr>
          <p:cNvCxnSpPr>
            <a:cxnSpLocks/>
          </p:cNvCxnSpPr>
          <p:nvPr/>
        </p:nvCxnSpPr>
        <p:spPr>
          <a:xfrm flipV="1">
            <a:off x="3283212" y="1069832"/>
            <a:ext cx="2198061" cy="1648596"/>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CDE1042-F495-6119-38B8-09C75ADDDC4F}"/>
              </a:ext>
            </a:extLst>
          </p:cNvPr>
          <p:cNvCxnSpPr>
            <a:cxnSpLocks/>
            <a:stCxn id="24" idx="7"/>
          </p:cNvCxnSpPr>
          <p:nvPr/>
        </p:nvCxnSpPr>
        <p:spPr>
          <a:xfrm flipV="1">
            <a:off x="3913375" y="1174184"/>
            <a:ext cx="1717526" cy="3502035"/>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ED1DC65-8715-6943-E011-5CAE8F19D275}"/>
              </a:ext>
            </a:extLst>
          </p:cNvPr>
          <p:cNvCxnSpPr>
            <a:cxnSpLocks/>
          </p:cNvCxnSpPr>
          <p:nvPr/>
        </p:nvCxnSpPr>
        <p:spPr>
          <a:xfrm flipV="1">
            <a:off x="5314360" y="1277074"/>
            <a:ext cx="681356" cy="4270038"/>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AF1AD80-9E15-016A-D1D1-FA772C6FDCFC}"/>
              </a:ext>
            </a:extLst>
          </p:cNvPr>
          <p:cNvCxnSpPr>
            <a:cxnSpLocks/>
          </p:cNvCxnSpPr>
          <p:nvPr/>
        </p:nvCxnSpPr>
        <p:spPr>
          <a:xfrm flipH="1" flipV="1">
            <a:off x="6035097" y="1180420"/>
            <a:ext cx="2030867" cy="2773192"/>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D482818-AC85-7496-0C5E-FA482580C26C}"/>
              </a:ext>
            </a:extLst>
          </p:cNvPr>
          <p:cNvCxnSpPr>
            <a:cxnSpLocks/>
            <a:stCxn id="30" idx="0"/>
          </p:cNvCxnSpPr>
          <p:nvPr/>
        </p:nvCxnSpPr>
        <p:spPr>
          <a:xfrm flipH="1" flipV="1">
            <a:off x="5980670" y="1248032"/>
            <a:ext cx="1109142" cy="4165739"/>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FC54D74-0C88-E478-F48E-F8BAF6ABC581}"/>
              </a:ext>
            </a:extLst>
          </p:cNvPr>
          <p:cNvCxnSpPr>
            <a:cxnSpLocks/>
            <a:endCxn id="27" idx="3"/>
          </p:cNvCxnSpPr>
          <p:nvPr/>
        </p:nvCxnSpPr>
        <p:spPr>
          <a:xfrm flipV="1">
            <a:off x="2992804" y="1663214"/>
            <a:ext cx="558917" cy="849326"/>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F62CAB5-C926-2F32-B080-5D012133F0BD}"/>
              </a:ext>
            </a:extLst>
          </p:cNvPr>
          <p:cNvCxnSpPr>
            <a:cxnSpLocks/>
            <a:stCxn id="12" idx="2"/>
            <a:endCxn id="27" idx="7"/>
          </p:cNvCxnSpPr>
          <p:nvPr/>
        </p:nvCxnSpPr>
        <p:spPr>
          <a:xfrm flipH="1">
            <a:off x="4162729" y="834300"/>
            <a:ext cx="1267958" cy="217906"/>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DB2501F1-1CAF-429D-322B-68C58F15C96A}"/>
              </a:ext>
            </a:extLst>
          </p:cNvPr>
          <p:cNvCxnSpPr>
            <a:cxnSpLocks/>
          </p:cNvCxnSpPr>
          <p:nvPr/>
        </p:nvCxnSpPr>
        <p:spPr>
          <a:xfrm flipH="1" flipV="1">
            <a:off x="3302908" y="3042494"/>
            <a:ext cx="4569795" cy="1123805"/>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FA36402-BCC3-52FA-8D2E-EFF09F7B9674}"/>
              </a:ext>
            </a:extLst>
          </p:cNvPr>
          <p:cNvCxnSpPr>
            <a:cxnSpLocks/>
            <a:stCxn id="24" idx="1"/>
            <a:endCxn id="18" idx="4"/>
          </p:cNvCxnSpPr>
          <p:nvPr/>
        </p:nvCxnSpPr>
        <p:spPr>
          <a:xfrm flipH="1" flipV="1">
            <a:off x="2871982" y="3356179"/>
            <a:ext cx="430385" cy="1320040"/>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411BF80-D1EB-76AB-6E1C-F5A26856877B}"/>
              </a:ext>
            </a:extLst>
          </p:cNvPr>
          <p:cNvCxnSpPr>
            <a:cxnSpLocks/>
            <a:stCxn id="15" idx="0"/>
          </p:cNvCxnSpPr>
          <p:nvPr/>
        </p:nvCxnSpPr>
        <p:spPr>
          <a:xfrm flipH="1" flipV="1">
            <a:off x="4018353" y="1797143"/>
            <a:ext cx="1097224" cy="3709564"/>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F922025-F671-A88F-88CE-26BE5BC46C5D}"/>
              </a:ext>
            </a:extLst>
          </p:cNvPr>
          <p:cNvCxnSpPr>
            <a:cxnSpLocks/>
            <a:endCxn id="27" idx="5"/>
          </p:cNvCxnSpPr>
          <p:nvPr/>
        </p:nvCxnSpPr>
        <p:spPr>
          <a:xfrm flipH="1" flipV="1">
            <a:off x="4162729" y="1663214"/>
            <a:ext cx="2777807" cy="3784233"/>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4798E9D-37AE-2594-C896-F8BF06B8CCC5}"/>
              </a:ext>
            </a:extLst>
          </p:cNvPr>
          <p:cNvCxnSpPr>
            <a:cxnSpLocks/>
            <a:stCxn id="21" idx="1"/>
          </p:cNvCxnSpPr>
          <p:nvPr/>
        </p:nvCxnSpPr>
        <p:spPr>
          <a:xfrm flipH="1" flipV="1">
            <a:off x="4436644" y="1587371"/>
            <a:ext cx="3468192" cy="2464804"/>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7696396-E933-F3FC-7238-6DCB77D4BD44}"/>
              </a:ext>
            </a:extLst>
          </p:cNvPr>
          <p:cNvCxnSpPr>
            <a:cxnSpLocks/>
          </p:cNvCxnSpPr>
          <p:nvPr/>
        </p:nvCxnSpPr>
        <p:spPr>
          <a:xfrm flipH="1" flipV="1">
            <a:off x="3083411" y="3281935"/>
            <a:ext cx="1881180" cy="2249455"/>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C5ADC7E0-B7E6-7431-5F69-E8E96EFC9ED9}"/>
              </a:ext>
            </a:extLst>
          </p:cNvPr>
          <p:cNvCxnSpPr>
            <a:cxnSpLocks/>
          </p:cNvCxnSpPr>
          <p:nvPr/>
        </p:nvCxnSpPr>
        <p:spPr>
          <a:xfrm flipV="1">
            <a:off x="3638470" y="1767693"/>
            <a:ext cx="116289" cy="2779908"/>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988CDC9F-C057-6323-987F-6001FEF14812}"/>
              </a:ext>
            </a:extLst>
          </p:cNvPr>
          <p:cNvCxnSpPr>
            <a:cxnSpLocks/>
            <a:stCxn id="30" idx="1"/>
          </p:cNvCxnSpPr>
          <p:nvPr/>
        </p:nvCxnSpPr>
        <p:spPr>
          <a:xfrm flipH="1" flipV="1">
            <a:off x="3259387" y="3164444"/>
            <a:ext cx="3524921" cy="2375871"/>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FC8728A2-880C-9C46-5AE6-43524E1698C5}"/>
              </a:ext>
            </a:extLst>
          </p:cNvPr>
          <p:cNvCxnSpPr>
            <a:cxnSpLocks/>
            <a:endCxn id="24" idx="5"/>
          </p:cNvCxnSpPr>
          <p:nvPr/>
        </p:nvCxnSpPr>
        <p:spPr>
          <a:xfrm flipH="1" flipV="1">
            <a:off x="3913375" y="5287227"/>
            <a:ext cx="795527" cy="410860"/>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C5FA9FA-911A-F08F-A48B-29E3FF19325C}"/>
              </a:ext>
            </a:extLst>
          </p:cNvPr>
          <p:cNvCxnSpPr>
            <a:cxnSpLocks/>
          </p:cNvCxnSpPr>
          <p:nvPr/>
        </p:nvCxnSpPr>
        <p:spPr>
          <a:xfrm flipH="1" flipV="1">
            <a:off x="4039919" y="5130229"/>
            <a:ext cx="2657413" cy="562282"/>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3F9D3B62-3045-6B37-2332-9D20A348FA78}"/>
              </a:ext>
            </a:extLst>
          </p:cNvPr>
          <p:cNvCxnSpPr>
            <a:cxnSpLocks/>
            <a:stCxn id="21" idx="2"/>
            <a:endCxn id="24" idx="6"/>
          </p:cNvCxnSpPr>
          <p:nvPr/>
        </p:nvCxnSpPr>
        <p:spPr>
          <a:xfrm flipH="1">
            <a:off x="4039919" y="4357679"/>
            <a:ext cx="3738373" cy="624044"/>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A73ADF92-744D-D106-67F5-B086BD501C9E}"/>
              </a:ext>
            </a:extLst>
          </p:cNvPr>
          <p:cNvCxnSpPr>
            <a:cxnSpLocks/>
          </p:cNvCxnSpPr>
          <p:nvPr/>
        </p:nvCxnSpPr>
        <p:spPr>
          <a:xfrm flipH="1">
            <a:off x="5511341" y="4573703"/>
            <a:ext cx="2296130" cy="1221634"/>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E563D7C4-D2DC-3998-0744-A53DAFF2A7B6}"/>
              </a:ext>
            </a:extLst>
          </p:cNvPr>
          <p:cNvCxnSpPr>
            <a:cxnSpLocks/>
            <a:stCxn id="30" idx="2"/>
            <a:endCxn id="16" idx="3"/>
          </p:cNvCxnSpPr>
          <p:nvPr/>
        </p:nvCxnSpPr>
        <p:spPr>
          <a:xfrm flipH="1">
            <a:off x="5510978" y="5845819"/>
            <a:ext cx="1146786" cy="124294"/>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FCB7A1D6-F98D-B934-E56C-A35C991E2EA7}"/>
              </a:ext>
            </a:extLst>
          </p:cNvPr>
          <p:cNvCxnSpPr>
            <a:cxnSpLocks/>
            <a:stCxn id="21" idx="3"/>
            <a:endCxn id="30" idx="7"/>
          </p:cNvCxnSpPr>
          <p:nvPr/>
        </p:nvCxnSpPr>
        <p:spPr>
          <a:xfrm flipH="1">
            <a:off x="7395316" y="4663183"/>
            <a:ext cx="509520" cy="877132"/>
          </a:xfrm>
          <a:prstGeom prst="straightConnector1">
            <a:avLst/>
          </a:prstGeom>
          <a:ln w="15875">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3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err="1"/>
              <a:t>Flixborough</a:t>
            </a:r>
            <a:r>
              <a:rPr lang="en-US" dirty="0"/>
              <a:t> (U.K.), 1974</a:t>
            </a:r>
          </a:p>
        </p:txBody>
      </p:sp>
      <p:sp>
        <p:nvSpPr>
          <p:cNvPr id="230403" name="Rectangle 3"/>
          <p:cNvSpPr>
            <a:spLocks noGrp="1" noChangeArrowheads="1"/>
          </p:cNvSpPr>
          <p:nvPr>
            <p:ph idx="1"/>
          </p:nvPr>
        </p:nvSpPr>
        <p:spPr>
          <a:xfrm>
            <a:off x="6172200" y="1745209"/>
            <a:ext cx="5486400" cy="3555999"/>
          </a:xfrm>
        </p:spPr>
        <p:txBody>
          <a:bodyPr>
            <a:normAutofit/>
          </a:bodyPr>
          <a:lstStyle/>
          <a:p>
            <a:r>
              <a:rPr lang="en-US" dirty="0"/>
              <a:t>Explosion at chemical plant following pipe rupture (maintenance error)</a:t>
            </a:r>
          </a:p>
          <a:p>
            <a:r>
              <a:rPr lang="en-US" dirty="0"/>
              <a:t>28 killed, 36 injured</a:t>
            </a:r>
          </a:p>
          <a:p>
            <a:r>
              <a:rPr lang="en-US" dirty="0"/>
              <a:t>Rupture attributed to nearby fire</a:t>
            </a:r>
          </a:p>
          <a:p>
            <a:r>
              <a:rPr lang="en-US" dirty="0"/>
              <a:t>Incident prompted </a:t>
            </a:r>
            <a:r>
              <a:rPr lang="en-US" b="1" i="1" dirty="0"/>
              <a:t>safety case regime</a:t>
            </a:r>
            <a:r>
              <a:rPr lang="en-US" dirty="0"/>
              <a:t> for chemical industry</a:t>
            </a:r>
          </a:p>
        </p:txBody>
      </p:sp>
      <p:pic>
        <p:nvPicPr>
          <p:cNvPr id="230404" name="Picture 4" descr="18"/>
          <p:cNvPicPr>
            <a:picLocks noChangeAspect="1" noChangeArrowheads="1"/>
          </p:cNvPicPr>
          <p:nvPr/>
        </p:nvPicPr>
        <p:blipFill>
          <a:blip r:embed="rId3" cstate="print"/>
          <a:srcRect/>
          <a:stretch>
            <a:fillRect/>
          </a:stretch>
        </p:blipFill>
        <p:spPr bwMode="auto">
          <a:xfrm>
            <a:off x="1905000" y="1766888"/>
            <a:ext cx="4114800" cy="3389312"/>
          </a:xfrm>
          <a:prstGeom prst="rect">
            <a:avLst/>
          </a:prstGeom>
          <a:noFill/>
        </p:spPr>
      </p:pic>
      <p:sp>
        <p:nvSpPr>
          <p:cNvPr id="230405" name="Text Box 5"/>
          <p:cNvSpPr txBox="1">
            <a:spLocks noChangeArrowheads="1"/>
          </p:cNvSpPr>
          <p:nvPr/>
        </p:nvSpPr>
        <p:spPr bwMode="auto">
          <a:xfrm>
            <a:off x="1905000" y="5195888"/>
            <a:ext cx="4114800" cy="369332"/>
          </a:xfrm>
          <a:prstGeom prst="rect">
            <a:avLst/>
          </a:prstGeom>
          <a:noFill/>
          <a:ln w="9525">
            <a:noFill/>
            <a:miter lim="800000"/>
            <a:headEnd/>
            <a:tailEnd/>
          </a:ln>
          <a:effectLst/>
        </p:spPr>
        <p:txBody>
          <a:bodyPr>
            <a:spAutoFit/>
          </a:bodyPr>
          <a:lstStyle/>
          <a:p>
            <a:pPr algn="ctr">
              <a:spcBef>
                <a:spcPct val="50000"/>
              </a:spcBef>
            </a:pPr>
            <a:r>
              <a:rPr lang="en-US"/>
              <a:t>Damage to the plant after the explosion</a:t>
            </a:r>
          </a:p>
        </p:txBody>
      </p:sp>
      <p:sp>
        <p:nvSpPr>
          <p:cNvPr id="11" name="Footer Placeholder 10"/>
          <p:cNvSpPr>
            <a:spLocks noGrp="1"/>
          </p:cNvSpPr>
          <p:nvPr>
            <p:ph type="ftr" sz="quarter" idx="11"/>
          </p:nvPr>
        </p:nvSpPr>
        <p:spPr/>
        <p:txBody>
          <a:bodyPr/>
          <a:lstStyle/>
          <a:p>
            <a:pPr>
              <a:defRPr/>
            </a:pPr>
            <a:r>
              <a:rPr lang="en-US">
                <a:solidFill>
                  <a:srgbClr val="000000"/>
                </a:solidFill>
              </a:rPr>
              <a:t>© John C. Knight 2012, All Rights Reserved</a:t>
            </a:r>
          </a:p>
        </p:txBody>
      </p:sp>
      <p:sp>
        <p:nvSpPr>
          <p:cNvPr id="2" name="Date Placeholder 6">
            <a:extLst>
              <a:ext uri="{FF2B5EF4-FFF2-40B4-BE49-F238E27FC236}">
                <a16:creationId xmlns:a16="http://schemas.microsoft.com/office/drawing/2014/main" id="{E35C24BA-9DD3-6FC5-1E50-021602239E0B}"/>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05E73D08-967F-E9DD-9C5A-46E09B666427}"/>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6</a:t>
            </a:fld>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Piper Alpha (U.K.), 1988</a:t>
            </a:r>
          </a:p>
        </p:txBody>
      </p:sp>
      <p:sp>
        <p:nvSpPr>
          <p:cNvPr id="232451" name="Rectangle 3"/>
          <p:cNvSpPr>
            <a:spLocks noGrp="1" noChangeArrowheads="1"/>
          </p:cNvSpPr>
          <p:nvPr>
            <p:ph idx="1"/>
          </p:nvPr>
        </p:nvSpPr>
        <p:spPr>
          <a:xfrm>
            <a:off x="597523" y="1892424"/>
            <a:ext cx="5727077" cy="3336776"/>
          </a:xfrm>
        </p:spPr>
        <p:txBody>
          <a:bodyPr>
            <a:normAutofit/>
          </a:bodyPr>
          <a:lstStyle/>
          <a:p>
            <a:r>
              <a:rPr lang="en-US" dirty="0"/>
              <a:t>Gas explosion &amp; subsequent oil fire at offshore drill</a:t>
            </a:r>
          </a:p>
          <a:p>
            <a:r>
              <a:rPr lang="en-US" dirty="0"/>
              <a:t>167 killed, 62 rescued</a:t>
            </a:r>
          </a:p>
          <a:p>
            <a:r>
              <a:rPr lang="en-US" dirty="0"/>
              <a:t>Maintenance errors, poor evacuation cited</a:t>
            </a:r>
          </a:p>
          <a:p>
            <a:r>
              <a:rPr lang="en-US" dirty="0"/>
              <a:t>Cullen report established </a:t>
            </a:r>
            <a:r>
              <a:rPr lang="en-US" b="1" u="sng" dirty="0"/>
              <a:t>ALARP</a:t>
            </a:r>
          </a:p>
          <a:p>
            <a:r>
              <a:rPr lang="en-US" b="1" i="1" dirty="0"/>
              <a:t>Safety case</a:t>
            </a:r>
            <a:r>
              <a:rPr lang="en-US" dirty="0"/>
              <a:t> regulations introduced for off-shore industry 1992</a:t>
            </a:r>
          </a:p>
        </p:txBody>
      </p:sp>
      <p:pic>
        <p:nvPicPr>
          <p:cNvPr id="232452" name="Picture 4" descr="25"/>
          <p:cNvPicPr>
            <a:picLocks noChangeAspect="1" noChangeArrowheads="1"/>
          </p:cNvPicPr>
          <p:nvPr/>
        </p:nvPicPr>
        <p:blipFill>
          <a:blip r:embed="rId3" cstate="print"/>
          <a:srcRect/>
          <a:stretch>
            <a:fillRect/>
          </a:stretch>
        </p:blipFill>
        <p:spPr bwMode="auto">
          <a:xfrm>
            <a:off x="7329741" y="1785743"/>
            <a:ext cx="4114800" cy="3538537"/>
          </a:xfrm>
          <a:prstGeom prst="rect">
            <a:avLst/>
          </a:prstGeom>
          <a:noFill/>
        </p:spPr>
      </p:pic>
      <p:sp>
        <p:nvSpPr>
          <p:cNvPr id="232453" name="Text Box 5"/>
          <p:cNvSpPr txBox="1">
            <a:spLocks noChangeArrowheads="1"/>
          </p:cNvSpPr>
          <p:nvPr/>
        </p:nvSpPr>
        <p:spPr bwMode="auto">
          <a:xfrm>
            <a:off x="7267857" y="5332773"/>
            <a:ext cx="4114800" cy="369332"/>
          </a:xfrm>
          <a:prstGeom prst="rect">
            <a:avLst/>
          </a:prstGeom>
          <a:noFill/>
          <a:ln w="9525">
            <a:noFill/>
            <a:miter lim="800000"/>
            <a:headEnd/>
            <a:tailEnd/>
          </a:ln>
          <a:effectLst/>
        </p:spPr>
        <p:txBody>
          <a:bodyPr>
            <a:spAutoFit/>
          </a:bodyPr>
          <a:lstStyle/>
          <a:p>
            <a:pPr algn="ctr">
              <a:spcBef>
                <a:spcPct val="50000"/>
              </a:spcBef>
            </a:pPr>
            <a:r>
              <a:rPr lang="en-US" dirty="0"/>
              <a:t>Piper Alpha rig ablaze after the explosion</a:t>
            </a:r>
          </a:p>
        </p:txBody>
      </p:sp>
      <p:sp>
        <p:nvSpPr>
          <p:cNvPr id="11" name="Footer Placeholder 10"/>
          <p:cNvSpPr>
            <a:spLocks noGrp="1"/>
          </p:cNvSpPr>
          <p:nvPr>
            <p:ph type="ftr" sz="quarter" idx="11"/>
          </p:nvPr>
        </p:nvSpPr>
        <p:spPr/>
        <p:txBody>
          <a:bodyPr/>
          <a:lstStyle/>
          <a:p>
            <a:pPr>
              <a:defRPr/>
            </a:pPr>
            <a:r>
              <a:rPr lang="en-US">
                <a:solidFill>
                  <a:srgbClr val="000000"/>
                </a:solidFill>
              </a:rPr>
              <a:t>© John C. Knight 2012, All Rights Reserved</a:t>
            </a:r>
          </a:p>
        </p:txBody>
      </p:sp>
      <p:sp>
        <p:nvSpPr>
          <p:cNvPr id="2" name="Date Placeholder 6">
            <a:extLst>
              <a:ext uri="{FF2B5EF4-FFF2-40B4-BE49-F238E27FC236}">
                <a16:creationId xmlns:a16="http://schemas.microsoft.com/office/drawing/2014/main" id="{EDD167D3-8F5E-9076-EBA2-E689D2284043}"/>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D0F094C7-0A76-337A-8F7A-02B2CCE68405}"/>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7</a:t>
            </a:fld>
            <a:endParaRPr lang="en-US"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Clapham (U.K.), 1988</a:t>
            </a:r>
          </a:p>
        </p:txBody>
      </p:sp>
      <p:sp>
        <p:nvSpPr>
          <p:cNvPr id="234499" name="Rectangle 3"/>
          <p:cNvSpPr>
            <a:spLocks noGrp="1" noChangeArrowheads="1"/>
          </p:cNvSpPr>
          <p:nvPr>
            <p:ph idx="1"/>
          </p:nvPr>
        </p:nvSpPr>
        <p:spPr>
          <a:xfrm>
            <a:off x="6172200" y="1787625"/>
            <a:ext cx="5715000" cy="3657599"/>
          </a:xfrm>
        </p:spPr>
        <p:txBody>
          <a:bodyPr>
            <a:normAutofit/>
          </a:bodyPr>
          <a:lstStyle/>
          <a:p>
            <a:r>
              <a:rPr lang="en-US" dirty="0"/>
              <a:t>Signal failure causes three commuter trains to collide.</a:t>
            </a:r>
          </a:p>
          <a:p>
            <a:r>
              <a:rPr lang="en-US" dirty="0"/>
              <a:t>35 killed, 100 injured</a:t>
            </a:r>
          </a:p>
          <a:p>
            <a:r>
              <a:rPr lang="en-US" dirty="0"/>
              <a:t>Maintenance introduced wiring fault in signal box.</a:t>
            </a:r>
          </a:p>
          <a:p>
            <a:r>
              <a:rPr lang="en-US" dirty="0"/>
              <a:t>Public enquiry</a:t>
            </a:r>
          </a:p>
          <a:p>
            <a:r>
              <a:rPr lang="en-US" dirty="0"/>
              <a:t>Railway </a:t>
            </a:r>
            <a:r>
              <a:rPr lang="en-US" b="1" i="1" dirty="0"/>
              <a:t>safety case regulations</a:t>
            </a:r>
            <a:r>
              <a:rPr lang="en-US" dirty="0"/>
              <a:t> introduced in 1994</a:t>
            </a:r>
          </a:p>
        </p:txBody>
      </p:sp>
      <p:pic>
        <p:nvPicPr>
          <p:cNvPr id="234500" name="Picture 4" descr="Clapham Junction"/>
          <p:cNvPicPr>
            <a:picLocks noChangeAspect="1" noChangeArrowheads="1"/>
          </p:cNvPicPr>
          <p:nvPr/>
        </p:nvPicPr>
        <p:blipFill>
          <a:blip r:embed="rId3" cstate="print"/>
          <a:srcRect/>
          <a:stretch>
            <a:fillRect/>
          </a:stretch>
        </p:blipFill>
        <p:spPr bwMode="auto">
          <a:xfrm>
            <a:off x="1905000" y="1766889"/>
            <a:ext cx="4114800" cy="3113087"/>
          </a:xfrm>
          <a:prstGeom prst="rect">
            <a:avLst/>
          </a:prstGeom>
          <a:noFill/>
        </p:spPr>
      </p:pic>
      <p:sp>
        <p:nvSpPr>
          <p:cNvPr id="234501" name="Text Box 5"/>
          <p:cNvSpPr txBox="1">
            <a:spLocks noChangeArrowheads="1"/>
          </p:cNvSpPr>
          <p:nvPr/>
        </p:nvSpPr>
        <p:spPr bwMode="auto">
          <a:xfrm>
            <a:off x="1905000" y="4891088"/>
            <a:ext cx="4114800" cy="366712"/>
          </a:xfrm>
          <a:prstGeom prst="rect">
            <a:avLst/>
          </a:prstGeom>
          <a:noFill/>
          <a:ln w="9525">
            <a:noFill/>
            <a:miter lim="800000"/>
            <a:headEnd/>
            <a:tailEnd/>
          </a:ln>
          <a:effectLst/>
        </p:spPr>
        <p:txBody>
          <a:bodyPr>
            <a:spAutoFit/>
          </a:bodyPr>
          <a:lstStyle/>
          <a:p>
            <a:pPr algn="ctr">
              <a:spcBef>
                <a:spcPct val="50000"/>
              </a:spcBef>
            </a:pPr>
            <a:r>
              <a:rPr lang="en-US"/>
              <a:t>Wreckage from the 3-train collision</a:t>
            </a:r>
          </a:p>
        </p:txBody>
      </p:sp>
      <p:sp>
        <p:nvSpPr>
          <p:cNvPr id="11" name="Footer Placeholder 10"/>
          <p:cNvSpPr>
            <a:spLocks noGrp="1"/>
          </p:cNvSpPr>
          <p:nvPr>
            <p:ph type="ftr" sz="quarter" idx="11"/>
          </p:nvPr>
        </p:nvSpPr>
        <p:spPr/>
        <p:txBody>
          <a:bodyPr/>
          <a:lstStyle/>
          <a:p>
            <a:pPr>
              <a:defRPr/>
            </a:pPr>
            <a:r>
              <a:rPr lang="en-US">
                <a:solidFill>
                  <a:srgbClr val="000000"/>
                </a:solidFill>
              </a:rPr>
              <a:t>© John C. Knight 2012, All Rights Reserved</a:t>
            </a:r>
          </a:p>
        </p:txBody>
      </p:sp>
      <p:sp>
        <p:nvSpPr>
          <p:cNvPr id="2" name="Date Placeholder 6">
            <a:extLst>
              <a:ext uri="{FF2B5EF4-FFF2-40B4-BE49-F238E27FC236}">
                <a16:creationId xmlns:a16="http://schemas.microsoft.com/office/drawing/2014/main" id="{9A354A73-6FBF-4546-382B-15BB42BF5D5F}"/>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7EFD4EF5-D3D0-12A0-3FA6-8430E8AC8E1F}"/>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8</a:t>
            </a:fld>
            <a:endParaRPr 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dirty="0"/>
              <a:t>U.K. Defen</a:t>
            </a:r>
            <a:r>
              <a:rPr lang="en-US" i="1" u="sng" dirty="0"/>
              <a:t>c</a:t>
            </a:r>
            <a:r>
              <a:rPr lang="en-US" dirty="0"/>
              <a:t>e Standard 00-56</a:t>
            </a:r>
          </a:p>
        </p:txBody>
      </p:sp>
      <p:sp>
        <p:nvSpPr>
          <p:cNvPr id="361476" name="Rectangle 4"/>
          <p:cNvSpPr>
            <a:spLocks noGrp="1" noChangeArrowheads="1"/>
          </p:cNvSpPr>
          <p:nvPr>
            <p:ph idx="1"/>
          </p:nvPr>
        </p:nvSpPr>
        <p:spPr/>
        <p:txBody>
          <a:bodyPr/>
          <a:lstStyle/>
          <a:p>
            <a:pPr marL="0" indent="0">
              <a:buNone/>
            </a:pPr>
            <a:endParaRPr lang="en-US" b="1" i="1" dirty="0"/>
          </a:p>
        </p:txBody>
      </p:sp>
      <p:pic>
        <p:nvPicPr>
          <p:cNvPr id="361475" name="Picture 3"/>
          <p:cNvPicPr>
            <a:picLocks noChangeAspect="1" noChangeArrowheads="1"/>
          </p:cNvPicPr>
          <p:nvPr/>
        </p:nvPicPr>
        <p:blipFill>
          <a:blip r:embed="rId3" cstate="print"/>
          <a:srcRect/>
          <a:stretch>
            <a:fillRect/>
          </a:stretch>
        </p:blipFill>
        <p:spPr bwMode="auto">
          <a:xfrm>
            <a:off x="1498600" y="1425872"/>
            <a:ext cx="8729663" cy="2452688"/>
          </a:xfrm>
          <a:prstGeom prst="rect">
            <a:avLst/>
          </a:prstGeom>
          <a:solidFill>
            <a:srgbClr val="00CC66"/>
          </a:solidFill>
          <a:ln w="19050">
            <a:solidFill>
              <a:srgbClr val="00CC66"/>
            </a:solidFill>
            <a:miter lim="800000"/>
            <a:headEnd/>
            <a:tailEnd/>
          </a:ln>
          <a:effectLst/>
        </p:spPr>
      </p:pic>
      <p:sp>
        <p:nvSpPr>
          <p:cNvPr id="6" name="Rectangular Callout 5"/>
          <p:cNvSpPr/>
          <p:nvPr/>
        </p:nvSpPr>
        <p:spPr bwMode="auto">
          <a:xfrm>
            <a:off x="3352800" y="5791200"/>
            <a:ext cx="2438400" cy="533400"/>
          </a:xfrm>
          <a:prstGeom prst="wedgeRectCallout">
            <a:avLst>
              <a:gd name="adj1" fmla="val -74847"/>
              <a:gd name="adj2" fmla="val -195072"/>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2000" dirty="0"/>
              <a:t>Explicit Switch</a:t>
            </a:r>
          </a:p>
        </p:txBody>
      </p:sp>
      <p:sp>
        <p:nvSpPr>
          <p:cNvPr id="8" name="Rectangle 4"/>
          <p:cNvSpPr txBox="1">
            <a:spLocks noChangeArrowheads="1"/>
          </p:cNvSpPr>
          <p:nvPr/>
        </p:nvSpPr>
        <p:spPr>
          <a:xfrm>
            <a:off x="1905000" y="3962400"/>
            <a:ext cx="8229600" cy="114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000" dirty="0">
                <a:latin typeface="Arial" pitchFamily="34" charset="0"/>
                <a:cs typeface="Arial" pitchFamily="34" charset="0"/>
              </a:rPr>
              <a:t>Ministry of Defence </a:t>
            </a:r>
            <a:r>
              <a:rPr lang="en-US" sz="2000" dirty="0">
                <a:latin typeface="Arial" pitchFamily="34" charset="0"/>
                <a:cs typeface="Arial" pitchFamily="34" charset="0"/>
                <a:hlinkClick r:id="rId4" action="ppaction://hlinkfile"/>
              </a:rPr>
              <a:t>Defence Standard 00-56</a:t>
            </a:r>
            <a:r>
              <a:rPr lang="en-US" sz="2000" dirty="0">
                <a:latin typeface="Arial" pitchFamily="34" charset="0"/>
                <a:cs typeface="Arial" pitchFamily="34" charset="0"/>
              </a:rPr>
              <a:t>, Issue 4, 2007</a:t>
            </a:r>
          </a:p>
          <a:p>
            <a:pPr marL="342900" indent="-342900">
              <a:spcBef>
                <a:spcPct val="20000"/>
              </a:spcBef>
              <a:buFont typeface="Arial" pitchFamily="34" charset="0"/>
              <a:buChar char="•"/>
              <a:defRPr/>
            </a:pPr>
            <a:r>
              <a:rPr lang="en-US" sz="2000" dirty="0">
                <a:latin typeface="Arial" pitchFamily="34" charset="0"/>
                <a:cs typeface="Arial" pitchFamily="34" charset="0"/>
              </a:rPr>
              <a:t>Replaces prior 00-55 and 00-56</a:t>
            </a:r>
          </a:p>
          <a:p>
            <a:pPr marL="342900" indent="-342900">
              <a:spcBef>
                <a:spcPct val="20000"/>
              </a:spcBef>
              <a:buFont typeface="Arial" pitchFamily="34" charset="0"/>
              <a:buChar char="•"/>
              <a:defRPr/>
            </a:pPr>
            <a:r>
              <a:rPr lang="en-US" sz="2000" dirty="0">
                <a:latin typeface="Arial" pitchFamily="34" charset="0"/>
                <a:cs typeface="Arial" pitchFamily="34" charset="0"/>
              </a:rPr>
              <a:t>Switch from </a:t>
            </a:r>
            <a:r>
              <a:rPr lang="en-US" sz="2000" i="1" dirty="0">
                <a:latin typeface="Arial" pitchFamily="34" charset="0"/>
                <a:cs typeface="Arial" pitchFamily="34" charset="0"/>
              </a:rPr>
              <a:t>prescribed processes</a:t>
            </a:r>
            <a:r>
              <a:rPr lang="en-US" sz="2000" dirty="0">
                <a:latin typeface="Arial" pitchFamily="34" charset="0"/>
                <a:cs typeface="Arial" pitchFamily="34" charset="0"/>
              </a:rPr>
              <a:t> to </a:t>
            </a:r>
            <a:r>
              <a:rPr lang="en-US" sz="2000" b="1" i="1" dirty="0">
                <a:latin typeface="Arial" pitchFamily="34" charset="0"/>
                <a:cs typeface="Arial" pitchFamily="34" charset="0"/>
              </a:rPr>
              <a:t>safety cases</a:t>
            </a:r>
          </a:p>
        </p:txBody>
      </p:sp>
      <p:sp>
        <p:nvSpPr>
          <p:cNvPr id="11" name="Footer Placeholder 10"/>
          <p:cNvSpPr>
            <a:spLocks noGrp="1"/>
          </p:cNvSpPr>
          <p:nvPr>
            <p:ph type="ftr" sz="quarter" idx="11"/>
          </p:nvPr>
        </p:nvSpPr>
        <p:spPr/>
        <p:txBody>
          <a:bodyPr/>
          <a:lstStyle/>
          <a:p>
            <a:pPr>
              <a:defRPr/>
            </a:pPr>
            <a:r>
              <a:rPr lang="en-US">
                <a:solidFill>
                  <a:srgbClr val="000000"/>
                </a:solidFill>
              </a:rPr>
              <a:t>© John C. Knight 2012, All Rights Reserved</a:t>
            </a:r>
          </a:p>
        </p:txBody>
      </p:sp>
      <p:sp>
        <p:nvSpPr>
          <p:cNvPr id="2" name="Date Placeholder 6">
            <a:extLst>
              <a:ext uri="{FF2B5EF4-FFF2-40B4-BE49-F238E27FC236}">
                <a16:creationId xmlns:a16="http://schemas.microsoft.com/office/drawing/2014/main" id="{58186E91-CA9D-A805-4D17-2F3E4DFE1A95}"/>
              </a:ext>
            </a:extLst>
          </p:cNvPr>
          <p:cNvSpPr>
            <a:spLocks noGrp="1"/>
          </p:cNvSpPr>
          <p:nvPr>
            <p:ph type="dt" sz="half" idx="10"/>
          </p:nvPr>
        </p:nvSpPr>
        <p:spPr>
          <a:xfrm>
            <a:off x="76200" y="6477000"/>
            <a:ext cx="2844800" cy="365125"/>
          </a:xfrm>
        </p:spPr>
        <p:txBody>
          <a:bodyPr/>
          <a:lstStyle/>
          <a:p>
            <a:pPr>
              <a:defRPr/>
            </a:pPr>
            <a:r>
              <a:rPr lang="en-US" dirty="0">
                <a:solidFill>
                  <a:srgbClr val="000000"/>
                </a:solidFill>
              </a:rPr>
              <a:t>Dependability Assessment</a:t>
            </a:r>
          </a:p>
        </p:txBody>
      </p:sp>
      <p:sp>
        <p:nvSpPr>
          <p:cNvPr id="3" name="Slide Number Placeholder 7">
            <a:extLst>
              <a:ext uri="{FF2B5EF4-FFF2-40B4-BE49-F238E27FC236}">
                <a16:creationId xmlns:a16="http://schemas.microsoft.com/office/drawing/2014/main" id="{10FB0F33-7ED8-29BC-9A81-5BBBB680E076}"/>
              </a:ext>
            </a:extLst>
          </p:cNvPr>
          <p:cNvSpPr>
            <a:spLocks noGrp="1"/>
          </p:cNvSpPr>
          <p:nvPr>
            <p:ph type="sldNum" sz="quarter" idx="12"/>
          </p:nvPr>
        </p:nvSpPr>
        <p:spPr>
          <a:xfrm>
            <a:off x="9982200" y="6469997"/>
            <a:ext cx="2133600" cy="365125"/>
          </a:xfrm>
        </p:spPr>
        <p:txBody>
          <a:bodyPr/>
          <a:lstStyle/>
          <a:p>
            <a:pPr>
              <a:defRPr/>
            </a:pPr>
            <a:fld id="{ED03A8CC-8CCE-471D-99F6-DE7F30BB489D}" type="slidenum">
              <a:rPr lang="en-US" smtClean="0">
                <a:solidFill>
                  <a:srgbClr val="000000"/>
                </a:solidFill>
              </a:rPr>
              <a:pPr>
                <a:defRPr/>
              </a:pPr>
              <a:t>9</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1475"/>
                                        </p:tgtEl>
                                        <p:attrNameLst>
                                          <p:attrName>style.visibility</p:attrName>
                                        </p:attrNameLst>
                                      </p:cBhvr>
                                      <p:to>
                                        <p:strVal val="visible"/>
                                      </p:to>
                                    </p:set>
                                    <p:anim calcmode="lin" valueType="num">
                                      <p:cBhvr additive="base">
                                        <p:cTn id="7" dur="500" fill="hold"/>
                                        <p:tgtEl>
                                          <p:spTgt spid="361475"/>
                                        </p:tgtEl>
                                        <p:attrNameLst>
                                          <p:attrName>ppt_x</p:attrName>
                                        </p:attrNameLst>
                                      </p:cBhvr>
                                      <p:tavLst>
                                        <p:tav tm="0">
                                          <p:val>
                                            <p:strVal val="#ppt_x"/>
                                          </p:val>
                                        </p:tav>
                                        <p:tav tm="100000">
                                          <p:val>
                                            <p:strVal val="#ppt_x"/>
                                          </p:val>
                                        </p:tav>
                                      </p:tavLst>
                                    </p:anim>
                                    <p:anim calcmode="lin" valueType="num">
                                      <p:cBhvr additive="base">
                                        <p:cTn id="8" dur="500" fill="hold"/>
                                        <p:tgtEl>
                                          <p:spTgt spid="3614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35575</TotalTime>
  <Words>6578</Words>
  <Application>Microsoft Office PowerPoint</Application>
  <PresentationFormat>Widescreen</PresentationFormat>
  <Paragraphs>729</Paragraphs>
  <Slides>58</Slides>
  <Notes>11</Notes>
  <HiddenSlides>14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Frutiger 55 Roman</vt:lpstr>
      <vt:lpstr>LMRoman12-Bold-Identity-H</vt:lpstr>
      <vt:lpstr>LMRoman12-Regular-Identity-H</vt:lpstr>
      <vt:lpstr>Segoe UI</vt:lpstr>
      <vt:lpstr>Times New Roman</vt:lpstr>
      <vt:lpstr>Verdana</vt:lpstr>
      <vt:lpstr>Wingdings</vt:lpstr>
      <vt:lpstr>Office Theme</vt:lpstr>
      <vt:lpstr>Role of Probabilistic Models in Designing Cyber-Resilient Safety-Critical Systems </vt:lpstr>
      <vt:lpstr>Talk outline</vt:lpstr>
      <vt:lpstr>General approach to AV Safety assurance </vt:lpstr>
      <vt:lpstr>But what is Safety (Assurance) Case</vt:lpstr>
      <vt:lpstr>Windscale (U.K.), 1957</vt:lpstr>
      <vt:lpstr>Flixborough (U.K.), 1974</vt:lpstr>
      <vt:lpstr>Piper Alpha (U.K.), 1988</vt:lpstr>
      <vt:lpstr>Clapham (U.K.), 1988</vt:lpstr>
      <vt:lpstr>U.K. Defence Standard 00-56</vt:lpstr>
      <vt:lpstr>The Safety Case</vt:lpstr>
      <vt:lpstr>The Big Picture: Claim – Argument – Evidence (CAE) framework</vt:lpstr>
      <vt:lpstr>General approach to Safety Assurance </vt:lpstr>
      <vt:lpstr>Assurance 2.0 : TEMPATES for  Autonomous Vehicles</vt:lpstr>
      <vt:lpstr>Assurance via compliance with standards</vt:lpstr>
      <vt:lpstr>Alternative methods of demonstrating safety</vt:lpstr>
      <vt:lpstr>Is the problem of AV safety assurance real?  A few examples of AV failures</vt:lpstr>
      <vt:lpstr>Statistics on crashes with AVs (source: NHTSA in US)</vt:lpstr>
      <vt:lpstr>Weymo’s Robotaxi</vt:lpstr>
      <vt:lpstr>Operational Design Domain (ODD) definitions</vt:lpstr>
      <vt:lpstr>Modelling ODD (i.e., the operational environment)</vt:lpstr>
      <vt:lpstr>Modelling ODD (i.e., the operational environment)</vt:lpstr>
      <vt:lpstr>Modelling ODD as a stochastic state-machine</vt:lpstr>
      <vt:lpstr>Probabilistic Models for AV Safety Assessment</vt:lpstr>
      <vt:lpstr>Approach to safety: Road Hazards</vt:lpstr>
      <vt:lpstr>Modelling road Hazards</vt:lpstr>
      <vt:lpstr>Study 1: A Basic model of Road Hazards</vt:lpstr>
      <vt:lpstr>The probabilistic state-based model</vt:lpstr>
      <vt:lpstr>Model parameterisation: estimable from data  </vt:lpstr>
      <vt:lpstr>The highD dataset</vt:lpstr>
      <vt:lpstr>Model parameters: sensitivity analysis </vt:lpstr>
      <vt:lpstr>Results</vt:lpstr>
      <vt:lpstr>Results: Case 1</vt:lpstr>
      <vt:lpstr>Results: Case 2</vt:lpstr>
      <vt:lpstr>Results: Case 3</vt:lpstr>
      <vt:lpstr>Results: Case 4</vt:lpstr>
      <vt:lpstr>Results: Case 5</vt:lpstr>
      <vt:lpstr>Results: Case 6</vt:lpstr>
      <vt:lpstr>Study 2: A model of intersection (and “free” driving between intersections)</vt:lpstr>
      <vt:lpstr>The Model</vt:lpstr>
      <vt:lpstr>The Model (3)</vt:lpstr>
      <vt:lpstr>The Model (4)</vt:lpstr>
      <vt:lpstr>Safety measure of interest (Reward)</vt:lpstr>
      <vt:lpstr>Model Parameters</vt:lpstr>
      <vt:lpstr>Dataset used for model parameterisation</vt:lpstr>
      <vt:lpstr>Results:</vt:lpstr>
      <vt:lpstr>Results (2)</vt:lpstr>
      <vt:lpstr>Results (3)</vt:lpstr>
      <vt:lpstr>Results (4)</vt:lpstr>
      <vt:lpstr>Results (5)</vt:lpstr>
      <vt:lpstr>Summary of the findings from the probabilistic models</vt:lpstr>
      <vt:lpstr>Driving to Safety</vt:lpstr>
      <vt:lpstr>Overview of the “Driving to Safety” Approach</vt:lpstr>
      <vt:lpstr>Driving to Safety technical Weaknesses</vt:lpstr>
      <vt:lpstr>Driving to Safety Advances based on own work</vt:lpstr>
      <vt:lpstr>Examples from own recent work</vt:lpstr>
      <vt:lpstr>Conclusions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Venden, Lindsey</dc:creator>
  <cp:lastModifiedBy>Popov, Peter</cp:lastModifiedBy>
  <cp:revision>1054</cp:revision>
  <dcterms:created xsi:type="dcterms:W3CDTF">2012-11-22T11:56:15Z</dcterms:created>
  <dcterms:modified xsi:type="dcterms:W3CDTF">2024-08-07T14:37:54Z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2021-09-18T08:09:50Z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ed2b0462-cd70-4b02-a55b-8b66f31023be</vt:lpwstr>
  </property>
  <property fmtid="{D5CDD505-2E9C-101B-9397-08002B2CF9AE}" pid="8" name="MSIP_Label_06c24981-b6df-48f8-949b-0896357b9b03_ContentBits">
    <vt:lpwstr>0</vt:lpwstr>
  </property>
</Properties>
</file>