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3" r:id="rId2"/>
    <p:sldId id="961" r:id="rId3"/>
    <p:sldId id="946" r:id="rId4"/>
    <p:sldId id="949" r:id="rId5"/>
    <p:sldId id="964" r:id="rId6"/>
    <p:sldId id="954" r:id="rId7"/>
    <p:sldId id="951" r:id="rId8"/>
    <p:sldId id="952" r:id="rId9"/>
    <p:sldId id="953" r:id="rId10"/>
    <p:sldId id="955" r:id="rId11"/>
    <p:sldId id="956" r:id="rId12"/>
    <p:sldId id="962" r:id="rId13"/>
    <p:sldId id="963" r:id="rId14"/>
    <p:sldId id="957" r:id="rId15"/>
    <p:sldId id="9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91076" autoAdjust="0"/>
  </p:normalViewPr>
  <p:slideViewPr>
    <p:cSldViewPr>
      <p:cViewPr varScale="1">
        <p:scale>
          <a:sx n="60" d="100"/>
          <a:sy n="60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DFAD3-29C5-8343-91BD-4B25CDB81A9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EACF-D8A6-5846-B2BC-EFDD548D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9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EAD2-9C14-4BDC-B358-E8FEF525631B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26CD9-DF16-4ADC-9FEC-654C242D5D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70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Combined analysis will often lead to having to revise (some of the ) requirements and establish new requirements, which are feasible and acceptable. Often, trade-off analysis will be required – trading improvement in one non-functional property (e.g. integrity) at the expense of worsening another property (e.g. performance)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9A0E-912F-477B-B00B-3F469DEACE5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5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>
              <a:defRPr sz="3000" b="1" i="0" baseline="0">
                <a:solidFill>
                  <a:srgbClr val="330066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Title of presentation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1424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B90B-38C2-4086-9418-1E759E958D03}" type="datetime1">
              <a:rPr lang="en-GB" smtClean="0"/>
              <a:t>14/10/2019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404665"/>
            <a:ext cx="4512501" cy="11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7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523" y="908720"/>
            <a:ext cx="10972800" cy="936104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46449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F2BE-2C92-4CF9-88B1-D5B13E8D98A4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2" y="260649"/>
            <a:ext cx="2974447" cy="7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60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7728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4985"/>
            <a:ext cx="10972800" cy="284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378B-C9C7-447F-B1CD-15278E41DAD2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2C3F8-564E-4093-A9E6-9DF4B8E45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.city.ac.uk/~ptp/IS3_FinalReport/SAG/IndustrialDrive.zi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.city.ac.uk/~ptp/IS3_FinalReport/ATM/ATM.zip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434482"/>
            <a:ext cx="7772400" cy="22608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Interconnected safe and secure </a:t>
            </a:r>
            <a:r>
              <a:rPr lang="en-GB" dirty="0" smtClean="0"/>
              <a:t>systems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8220" y="4609724"/>
            <a:ext cx="4968552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 err="1"/>
              <a:t>RiTICS</a:t>
            </a:r>
            <a:r>
              <a:rPr lang="en-GB" sz="1600" dirty="0"/>
              <a:t> Spring Showcase 2019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14</a:t>
            </a:r>
            <a:r>
              <a:rPr lang="en-GB" sz="1600" baseline="30000" dirty="0"/>
              <a:t>th</a:t>
            </a:r>
            <a:r>
              <a:rPr lang="en-GB" sz="1600" dirty="0"/>
              <a:t> October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8220" y="3284984"/>
            <a:ext cx="5842036" cy="132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kern="1200" baseline="0">
                <a:solidFill>
                  <a:srgbClr val="33006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600" b="0" dirty="0"/>
              <a:t>Peter Popov, </a:t>
            </a:r>
          </a:p>
          <a:p>
            <a:pPr>
              <a:lnSpc>
                <a:spcPct val="150000"/>
              </a:lnSpc>
            </a:pPr>
            <a:r>
              <a:rPr lang="en-GB" sz="1600" b="0" dirty="0"/>
              <a:t>City,  University of London, </a:t>
            </a:r>
          </a:p>
        </p:txBody>
      </p:sp>
    </p:spTree>
    <p:extLst>
      <p:ext uri="{BB962C8B-B14F-4D97-AF65-F5344CB8AC3E}">
        <p14:creationId xmlns:p14="http://schemas.microsoft.com/office/powerpoint/2010/main" val="35092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6" y="260648"/>
            <a:ext cx="5420002" cy="6044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Models for SS analysis in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Grafik 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1752898"/>
            <a:ext cx="6620197" cy="4786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1384" y="1191696"/>
            <a:ext cx="9937104" cy="581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case study 1: A virtual prototype of an Industrial </a:t>
            </a:r>
            <a:r>
              <a:rPr lang="en-US" dirty="0"/>
              <a:t>Drive </a:t>
            </a:r>
            <a:r>
              <a:rPr lang="en-US" dirty="0" smtClean="0"/>
              <a:t>(</a:t>
            </a:r>
            <a:r>
              <a:rPr lang="en-US" dirty="0"/>
              <a:t>EU ECSEL </a:t>
            </a:r>
            <a:r>
              <a:rPr lang="en-US" dirty="0" smtClean="0"/>
              <a:t>AQUAS project).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948109"/>
            <a:ext cx="10415247" cy="3168352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736" y="321189"/>
            <a:ext cx="7724258" cy="648072"/>
          </a:xfrm>
        </p:spPr>
        <p:txBody>
          <a:bodyPr/>
          <a:lstStyle/>
          <a:p>
            <a:r>
              <a:rPr lang="en-US" dirty="0" smtClean="0"/>
              <a:t>A SAN (stochastic activity networks) model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3352" y="4224812"/>
            <a:ext cx="11737304" cy="264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Modelled all zones (with some simplifications)</a:t>
            </a:r>
          </a:p>
          <a:p>
            <a:r>
              <a:rPr lang="en-US" dirty="0"/>
              <a:t>Modelled 2 attacks:</a:t>
            </a:r>
          </a:p>
          <a:p>
            <a:pPr lvl="1"/>
            <a:r>
              <a:rPr lang="en-US" dirty="0"/>
              <a:t>Attack on the client application: when client compromised, the failure rate increases.</a:t>
            </a:r>
          </a:p>
          <a:p>
            <a:pPr lvl="1"/>
            <a:r>
              <a:rPr lang="en-US" dirty="0"/>
              <a:t>Attack on the safety function (bringing the device to a safe state, i.e. stop the motor). Safety function is implemented as a 2-channel sub-system:</a:t>
            </a:r>
          </a:p>
          <a:p>
            <a:pPr lvl="2"/>
            <a:r>
              <a:rPr lang="en-US" dirty="0"/>
              <a:t>An attack on a safety channel affects either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dirty="0"/>
              <a:t> or the probability of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alarm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Attacks may be on 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channel</a:t>
            </a:r>
            <a:r>
              <a:rPr lang="en-US" dirty="0"/>
              <a:t> 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simultaneously on both channels</a:t>
            </a:r>
            <a:r>
              <a:rPr lang="en-US" dirty="0"/>
              <a:t>.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analysis </a:t>
            </a:r>
            <a:r>
              <a:rPr lang="en-US" dirty="0"/>
              <a:t>(rate of attacks, probability of success of attacks) completed. Looked at the effect of </a:t>
            </a:r>
            <a:r>
              <a:rPr lang="en-GB" dirty="0"/>
              <a:t>“cleansing” to mitigate the consequences of successful attacks.</a:t>
            </a:r>
          </a:p>
          <a:p>
            <a:pPr lvl="1"/>
            <a:r>
              <a:rPr lang="en-GB" dirty="0"/>
              <a:t>Numbers suggests that cleansing is quite effective! The “owner” of the prototype convinced that the client application should be designed with cleansing. </a:t>
            </a:r>
          </a:p>
          <a:p>
            <a:pPr marL="57150" indent="0">
              <a:buNone/>
            </a:pPr>
            <a:r>
              <a:rPr lang="en-US" dirty="0"/>
              <a:t>Full report on the study and some results from sensitivity analysis can be found at:</a:t>
            </a:r>
          </a:p>
          <a:p>
            <a:pPr marL="57150" indent="0">
              <a:buNone/>
            </a:pPr>
            <a:r>
              <a:rPr lang="en-GB" sz="2900" u="sng" dirty="0">
                <a:hlinkClick r:id="rId3"/>
              </a:rPr>
              <a:t>https://www.staff.city.ac.uk/~ptp/IS3_FinalReport/SAG/IndustrialDrive.zip</a:t>
            </a:r>
            <a:r>
              <a:rPr lang="en-GB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1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832" y="404664"/>
            <a:ext cx="5420002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Models for SS analysis in practice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3352" y="989214"/>
            <a:ext cx="11449272" cy="727634"/>
          </a:xfrm>
        </p:spPr>
        <p:txBody>
          <a:bodyPr>
            <a:normAutofit/>
          </a:bodyPr>
          <a:lstStyle/>
          <a:p>
            <a:r>
              <a:rPr lang="en-US" dirty="0" smtClean="0"/>
              <a:t>A case study 2 A prototype of a Autonomous Unmanned Vehicles (drones) used for surveillance (</a:t>
            </a:r>
            <a:r>
              <a:rPr lang="en-US" dirty="0"/>
              <a:t>EU ECSEL </a:t>
            </a:r>
            <a:r>
              <a:rPr lang="en-US" dirty="0" smtClean="0"/>
              <a:t>AQUAS project).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716848"/>
            <a:ext cx="6486646" cy="51411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79976" y="5301208"/>
            <a:ext cx="3390302" cy="14202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912653" y="5902613"/>
            <a:ext cx="878075" cy="695330"/>
            <a:chOff x="10200456" y="5292876"/>
            <a:chExt cx="1118961" cy="839403"/>
          </a:xfrm>
        </p:grpSpPr>
        <p:grpSp>
          <p:nvGrpSpPr>
            <p:cNvPr id="23" name="Group 22"/>
            <p:cNvGrpSpPr/>
            <p:nvPr/>
          </p:nvGrpSpPr>
          <p:grpSpPr>
            <a:xfrm>
              <a:off x="10637701" y="5292876"/>
              <a:ext cx="210827" cy="512388"/>
              <a:chOff x="10516477" y="5193197"/>
              <a:chExt cx="210827" cy="51238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0549545" y="5193197"/>
                <a:ext cx="140071" cy="1089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8" idx="4"/>
              </p:cNvCxnSpPr>
              <p:nvPr/>
            </p:nvCxnSpPr>
            <p:spPr>
              <a:xfrm>
                <a:off x="10619580" y="5302185"/>
                <a:ext cx="0" cy="23614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0516477" y="5532761"/>
                <a:ext cx="107725" cy="17282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624201" y="5538324"/>
                <a:ext cx="103103" cy="1672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0534788" y="5383835"/>
                <a:ext cx="178826" cy="396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0200456" y="5762947"/>
              <a:ext cx="1118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Adversary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6637637" y="6080722"/>
            <a:ext cx="837793" cy="14892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142" y="230443"/>
            <a:ext cx="7724258" cy="648072"/>
          </a:xfrm>
        </p:spPr>
        <p:txBody>
          <a:bodyPr/>
          <a:lstStyle/>
          <a:p>
            <a:r>
              <a:rPr lang="en-US" dirty="0" smtClean="0"/>
              <a:t>A SAN (stochastic activity networks) model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196" y="1196752"/>
            <a:ext cx="3647096" cy="478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Modelled the effect of traffic via DDS generated as a result of unauthorised access to </a:t>
            </a:r>
            <a:r>
              <a:rPr lang="en-GB" dirty="0" smtClean="0"/>
              <a:t>DDS</a:t>
            </a:r>
            <a:endParaRPr lang="en-GB" dirty="0"/>
          </a:p>
          <a:p>
            <a:r>
              <a:rPr lang="en-US" dirty="0"/>
              <a:t>The effect of a successful attack depends on number of messages handled simultaneously by DDS:</a:t>
            </a:r>
          </a:p>
          <a:p>
            <a:pPr lvl="1"/>
            <a:r>
              <a:rPr lang="en-US" sz="1800" dirty="0"/>
              <a:t>As a result of increased load on DDS the “latency” (i.e. a round trip delay) of a message from a drone to the ground station may exceed the acceptable delay of 2 seconds.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1" y="796271"/>
            <a:ext cx="7983960" cy="535159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8091" y="6120211"/>
            <a:ext cx="11377264" cy="90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Full report on the study and some results from sensitivity analysis can be found at:  </a:t>
            </a:r>
            <a:r>
              <a:rPr lang="en-GB" u="sng" dirty="0">
                <a:hlinkClick r:id="rId3"/>
              </a:rPr>
              <a:t>https://www.staff.city.ac.uk/~ptp/IS3_FinalReport/ATM/ATM.zip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75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52" y="260648"/>
            <a:ext cx="8093792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System development and SS analysis: </a:t>
            </a:r>
            <a:br>
              <a:rPr lang="en-GB" dirty="0" smtClean="0"/>
            </a:br>
            <a:r>
              <a:rPr lang="en-GB" dirty="0" smtClean="0"/>
              <a:t>Deriving SAN models from </a:t>
            </a:r>
            <a:r>
              <a:rPr lang="en-GB" dirty="0" err="1" smtClean="0"/>
              <a:t>SysML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124744"/>
            <a:ext cx="5932367" cy="2866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77" y="2199301"/>
            <a:ext cx="7123809" cy="398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68743" y="6159202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work is ongoing!</a:t>
            </a:r>
            <a:endParaRPr lang="en-GB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713" y="1073787"/>
            <a:ext cx="6182287" cy="5106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35" y="2563488"/>
            <a:ext cx="2649009" cy="3440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87" y="4084591"/>
            <a:ext cx="2632568" cy="23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" y="4084591"/>
            <a:ext cx="2859041" cy="23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CERDICS (RITICS - 1)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1899918"/>
            <a:ext cx="4958092" cy="469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7523" y="3040721"/>
            <a:ext cx="282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B4F55"/>
                </a:solidFill>
              </a:rPr>
              <a:t>Stochastic models of systems and adversaries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9797" y="3040721"/>
            <a:ext cx="319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4B4F55"/>
                </a:solidFill>
              </a:rPr>
              <a:t>Decision analysis and communication based on Claims, Arguments, Evidence</a:t>
            </a:r>
          </a:p>
        </p:txBody>
      </p:sp>
    </p:spTree>
    <p:extLst>
      <p:ext uri="{BB962C8B-B14F-4D97-AF65-F5344CB8AC3E}">
        <p14:creationId xmlns:p14="http://schemas.microsoft.com/office/powerpoint/2010/main" val="34822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700808"/>
            <a:ext cx="8568952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What we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delivered </a:t>
            </a:r>
            <a:r>
              <a:rPr lang="en-GB" dirty="0" smtClean="0"/>
              <a:t>in IS3</a:t>
            </a:r>
          </a:p>
          <a:p>
            <a:pPr lvl="1"/>
            <a:r>
              <a:rPr lang="en-GB" dirty="0" smtClean="0"/>
              <a:t>WP 1 “Consultation and outreach”</a:t>
            </a:r>
          </a:p>
          <a:p>
            <a:pPr lvl="2"/>
            <a:r>
              <a:rPr lang="en-GB" dirty="0" smtClean="0"/>
              <a:t>Safety and Security – Workshop with CINEF</a:t>
            </a:r>
          </a:p>
          <a:p>
            <a:pPr lvl="1"/>
            <a:r>
              <a:rPr lang="en-GB" dirty="0" smtClean="0"/>
              <a:t>WP2: Model based analysis</a:t>
            </a:r>
          </a:p>
          <a:p>
            <a:pPr lvl="2"/>
            <a:r>
              <a:rPr lang="en-GB" dirty="0" smtClean="0"/>
              <a:t>Examples of models useful in “co-engineering” for safety and security </a:t>
            </a:r>
          </a:p>
          <a:p>
            <a:pPr lvl="1"/>
            <a:r>
              <a:rPr lang="en-GB" dirty="0" smtClean="0"/>
              <a:t>WP3: Safety and Security Decision Making</a:t>
            </a:r>
          </a:p>
          <a:p>
            <a:pPr lvl="2"/>
            <a:r>
              <a:rPr lang="en-GB" dirty="0" smtClean="0"/>
              <a:t>Change of tempo in safety-case lifecycle to account for security (e.g. how to make safety cases robust to software patching)</a:t>
            </a:r>
          </a:p>
          <a:p>
            <a:pPr lvl="2"/>
            <a:r>
              <a:rPr lang="en-GB" dirty="0" smtClean="0"/>
              <a:t>Trade-offs and synergies.</a:t>
            </a:r>
          </a:p>
          <a:p>
            <a:pPr marL="914400" lvl="2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400050" lvl="1" indent="0">
              <a:buNone/>
            </a:pP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IS3 was </a:t>
            </a:r>
            <a:r>
              <a:rPr lang="en-GB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30</a:t>
            </a:r>
            <a:r>
              <a:rPr lang="en-GB" sz="2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June. Some of the modelling work continues.</a:t>
            </a:r>
          </a:p>
          <a:p>
            <a:pPr lvl="2"/>
            <a:endParaRPr lang="en-GB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1C11A1AC-8522-4EC6-B7D7-05260BDB7B08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08" y="3246104"/>
            <a:ext cx="213378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908720"/>
            <a:ext cx="8783246" cy="648072"/>
          </a:xfrm>
        </p:spPr>
        <p:txBody>
          <a:bodyPr>
            <a:normAutofit/>
          </a:bodyPr>
          <a:lstStyle/>
          <a:p>
            <a:r>
              <a:rPr lang="en-GB" dirty="0"/>
              <a:t>Combined </a:t>
            </a:r>
            <a:r>
              <a:rPr lang="en-GB" dirty="0" smtClean="0"/>
              <a:t>safety and security analysis ≠ S + 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2"/>
            <a:ext cx="8783246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Combined analysis is not just </a:t>
            </a:r>
            <a:r>
              <a:rPr lang="en-GB" b="1" i="1" dirty="0" smtClean="0"/>
              <a:t>safety-only</a:t>
            </a:r>
            <a:r>
              <a:rPr lang="en-GB" dirty="0" smtClean="0"/>
              <a:t> + </a:t>
            </a:r>
            <a:r>
              <a:rPr lang="en-GB" b="1" i="1" dirty="0"/>
              <a:t>security-only</a:t>
            </a:r>
            <a:r>
              <a:rPr lang="en-GB" dirty="0"/>
              <a:t> analyses. </a:t>
            </a:r>
            <a:endParaRPr lang="en-GB" dirty="0" smtClean="0"/>
          </a:p>
          <a:p>
            <a:r>
              <a:rPr lang="en-GB" dirty="0" smtClean="0"/>
              <a:t>A truly </a:t>
            </a:r>
            <a:r>
              <a:rPr lang="en-GB" b="1" i="1" dirty="0"/>
              <a:t>combined </a:t>
            </a:r>
            <a:r>
              <a:rPr lang="en-GB" b="1" i="1" dirty="0" smtClean="0"/>
              <a:t>SSP analysis</a:t>
            </a:r>
            <a:r>
              <a:rPr lang="en-GB" i="1" dirty="0" smtClean="0"/>
              <a:t> requires </a:t>
            </a:r>
            <a:r>
              <a:rPr lang="en-GB" dirty="0" smtClean="0"/>
              <a:t>an explicit and credible </a:t>
            </a:r>
            <a:r>
              <a:rPr lang="en-GB" b="1" i="1" dirty="0"/>
              <a:t>model of </a:t>
            </a:r>
            <a:r>
              <a:rPr lang="en-GB" b="1" i="1" dirty="0" smtClean="0"/>
              <a:t>dependencies </a:t>
            </a:r>
            <a:r>
              <a:rPr lang="en-GB" dirty="0"/>
              <a:t>between the properties of </a:t>
            </a:r>
            <a:r>
              <a:rPr lang="en-GB" dirty="0" smtClean="0"/>
              <a:t>interest, e.g.: </a:t>
            </a:r>
          </a:p>
          <a:p>
            <a:pPr lvl="1"/>
            <a:r>
              <a:rPr lang="en-GB" dirty="0" smtClean="0"/>
              <a:t>Conflicting Safety and Security requirements lead to the need for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trade-off</a:t>
            </a:r>
            <a:r>
              <a:rPr lang="en-GB" dirty="0" smtClean="0"/>
              <a:t> analysis:</a:t>
            </a:r>
          </a:p>
          <a:p>
            <a:pPr lvl="1"/>
            <a:r>
              <a:rPr lang="en-GB" dirty="0" smtClean="0"/>
              <a:t>successful </a:t>
            </a:r>
            <a:r>
              <a:rPr lang="en-GB" dirty="0"/>
              <a:t>attacks </a:t>
            </a:r>
            <a:r>
              <a:rPr lang="en-GB" dirty="0" smtClean="0"/>
              <a:t>may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en-GB" dirty="0"/>
              <a:t> against accidental </a:t>
            </a:r>
            <a:r>
              <a:rPr lang="en-GB" dirty="0" smtClean="0"/>
              <a:t>faults, e.g. by eliminating the </a:t>
            </a:r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state</a:t>
            </a:r>
            <a:r>
              <a:rPr lang="en-GB" dirty="0" smtClean="0"/>
              <a:t> (real attacks on safety are well documented) </a:t>
            </a:r>
          </a:p>
          <a:p>
            <a:pPr lvl="2"/>
            <a:r>
              <a:rPr lang="en-GB" dirty="0" smtClean="0"/>
              <a:t>“If it is not secure it is not safe”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strengthening security controls often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affect</a:t>
            </a:r>
            <a:r>
              <a:rPr lang="en-GB" dirty="0" smtClean="0"/>
              <a:t> performance (e.g. response time)</a:t>
            </a:r>
          </a:p>
          <a:p>
            <a:pPr lvl="2"/>
            <a:r>
              <a:rPr lang="en-GB" sz="1800" dirty="0" smtClean="0"/>
              <a:t>and increases the likelihood of missing a hard real-time deadline</a:t>
            </a:r>
          </a:p>
          <a:p>
            <a:pPr lvl="2"/>
            <a:endParaRPr lang="en-GB" dirty="0" smtClean="0"/>
          </a:p>
          <a:p>
            <a:pPr marL="0" indent="0">
              <a:buNone/>
            </a:pPr>
            <a:r>
              <a:rPr lang="en-GB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Credible trade-off analysis is impossible without a credible combined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Combined SS analysis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Hazard analysis to identify the possible mechanisms how security threats may impact safety (</a:t>
            </a:r>
            <a:r>
              <a:rPr lang="en-US" dirty="0"/>
              <a:t>or </a:t>
            </a:r>
            <a:r>
              <a:rPr lang="en-GB" dirty="0"/>
              <a:t>performance) is complemented by:</a:t>
            </a:r>
          </a:p>
          <a:p>
            <a:pPr lvl="1"/>
            <a:r>
              <a:rPr lang="en-GB" dirty="0"/>
              <a:t>Judgement about the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likelihood</a:t>
            </a:r>
            <a:r>
              <a:rPr lang="en-GB" dirty="0"/>
              <a:t> of various events </a:t>
            </a:r>
          </a:p>
          <a:p>
            <a:pPr lvl="2"/>
            <a:r>
              <a:rPr lang="en-GB" dirty="0"/>
              <a:t>Attack occurrence</a:t>
            </a:r>
          </a:p>
          <a:p>
            <a:pPr lvl="2"/>
            <a:r>
              <a:rPr lang="en-GB" dirty="0"/>
              <a:t>Attack success probability</a:t>
            </a:r>
          </a:p>
          <a:p>
            <a:pPr lvl="1"/>
            <a:r>
              <a:rPr lang="en-GB" dirty="0"/>
              <a:t>An explicit </a:t>
            </a:r>
            <a:r>
              <a:rPr lang="en-GB" b="1" i="1" dirty="0"/>
              <a:t>model of how successful attacks </a:t>
            </a:r>
            <a:r>
              <a:rPr lang="en-GB" dirty="0"/>
              <a:t>affect reliability/performance of components. Some examples include:</a:t>
            </a:r>
          </a:p>
          <a:p>
            <a:pPr lvl="2"/>
            <a:r>
              <a:rPr lang="en-GB" dirty="0"/>
              <a:t>the functionality of a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state </a:t>
            </a:r>
            <a:r>
              <a:rPr lang="en-GB" dirty="0"/>
              <a:t>is blocked (eliminated) </a:t>
            </a:r>
          </a:p>
          <a:p>
            <a:pPr lvl="3"/>
            <a:r>
              <a:rPr lang="en-GB" sz="1800" dirty="0"/>
              <a:t>We know of real attacks which led to safe-state being compromised (eliminated)</a:t>
            </a:r>
          </a:p>
          <a:p>
            <a:pPr lvl="2"/>
            <a:r>
              <a:rPr lang="en-GB" dirty="0"/>
              <a:t>the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failure</a:t>
            </a:r>
            <a:r>
              <a:rPr lang="en-GB" dirty="0"/>
              <a:t> of compromised software components increases, thus increasing the likelihood of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unsafe system failures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782960"/>
            <a:ext cx="6851104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Quantitative Combined SS analysis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431033"/>
            <a:ext cx="11089232" cy="5290443"/>
          </a:xfrm>
        </p:spPr>
        <p:txBody>
          <a:bodyPr>
            <a:normAutofit/>
          </a:bodyPr>
          <a:lstStyle/>
          <a:p>
            <a:r>
              <a:rPr lang="en-GB" dirty="0" smtClean="0"/>
              <a:t>Common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mistakes</a:t>
            </a:r>
            <a:r>
              <a:rPr lang="en-GB" dirty="0"/>
              <a:t> </a:t>
            </a:r>
            <a:r>
              <a:rPr lang="en-GB" dirty="0" smtClean="0"/>
              <a:t>in constructing models for combined SS analysis:</a:t>
            </a:r>
            <a:endParaRPr lang="en-GB" dirty="0"/>
          </a:p>
          <a:p>
            <a:pPr lvl="1"/>
            <a:r>
              <a:rPr lang="en-GB" dirty="0"/>
              <a:t>Safety is demonstrated in “trusted” </a:t>
            </a:r>
            <a:r>
              <a:rPr lang="en-GB" dirty="0" smtClean="0"/>
              <a:t>environment</a:t>
            </a:r>
            <a:endParaRPr lang="en-GB" dirty="0"/>
          </a:p>
          <a:p>
            <a:pPr lvl="1"/>
            <a:r>
              <a:rPr lang="en-GB" dirty="0"/>
              <a:t>Security controls are added (e.g. to meet security </a:t>
            </a:r>
            <a:r>
              <a:rPr lang="en-GB" dirty="0" smtClean="0"/>
              <a:t>requirements), but their </a:t>
            </a:r>
            <a:r>
              <a:rPr lang="en-GB" dirty="0"/>
              <a:t>impact </a:t>
            </a:r>
            <a:r>
              <a:rPr lang="en-GB" dirty="0" smtClean="0"/>
              <a:t>is </a:t>
            </a:r>
            <a:r>
              <a:rPr lang="en-GB" dirty="0"/>
              <a:t>limited to checking if the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overhead</a:t>
            </a:r>
            <a:r>
              <a:rPr lang="en-GB" dirty="0"/>
              <a:t> due to these security controls </a:t>
            </a:r>
            <a:r>
              <a:rPr lang="en-GB" dirty="0" smtClean="0"/>
              <a:t>is tolerable</a:t>
            </a:r>
            <a:r>
              <a:rPr lang="en-GB" dirty="0"/>
              <a:t>. </a:t>
            </a:r>
            <a:endParaRPr lang="en-GB" dirty="0" smtClean="0"/>
          </a:p>
          <a:p>
            <a:pPr lvl="2"/>
            <a:r>
              <a:rPr lang="en-GB" sz="1800" dirty="0" smtClean="0"/>
              <a:t>E.g. that hard real-time constraints are NOT violated satisfied under “normal conditions”</a:t>
            </a:r>
          </a:p>
          <a:p>
            <a:r>
              <a:rPr lang="en-GB" dirty="0" smtClean="0"/>
              <a:t>In IS3 we took a different approach:</a:t>
            </a:r>
            <a:endParaRPr lang="en-GB" dirty="0"/>
          </a:p>
          <a:p>
            <a:pPr lvl="1"/>
            <a:r>
              <a:rPr lang="en-GB" dirty="0"/>
              <a:t>Security controls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GB" dirty="0" smtClean="0"/>
              <a:t>. They may have flaws, they may be subject to successful attacks and become compromised, too. </a:t>
            </a:r>
            <a:endParaRPr lang="en-GB" dirty="0"/>
          </a:p>
          <a:p>
            <a:pPr lvl="1"/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 compromises everywhere</a:t>
            </a:r>
            <a:r>
              <a:rPr lang="en-GB" dirty="0" smtClean="0"/>
              <a:t> and study the implication of each compromise.</a:t>
            </a:r>
          </a:p>
          <a:p>
            <a:pPr lvl="1"/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en-GB" dirty="0" smtClean="0"/>
              <a:t> from a compromise is not instantaneous, i.e. it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time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“proactive recovery” has been demonstrated as a very efficient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 against unknown attacks</a:t>
            </a:r>
            <a:r>
              <a:rPr lang="en-GB" dirty="0" smtClean="0"/>
              <a:t>. But it is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</a:t>
            </a:r>
            <a:r>
              <a:rPr lang="en-GB" dirty="0" smtClean="0"/>
              <a:t>in terms of recovery time!</a:t>
            </a:r>
          </a:p>
          <a:p>
            <a:pPr lvl="1"/>
            <a:r>
              <a:rPr lang="en-GB" dirty="0" smtClean="0"/>
              <a:t>Likelihood of attacks and probability of success are subject </a:t>
            </a:r>
            <a:r>
              <a:rPr lang="en-GB" dirty="0"/>
              <a:t>to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</a:t>
            </a:r>
            <a:r>
              <a:rPr lang="en-GB" dirty="0"/>
              <a:t>. </a:t>
            </a:r>
            <a:endParaRPr lang="en-GB" dirty="0" smtClean="0"/>
          </a:p>
          <a:p>
            <a:pPr lvl="2"/>
            <a:r>
              <a:rPr lang="en-GB" dirty="0" smtClean="0"/>
              <a:t>In IS3 </a:t>
            </a:r>
            <a:r>
              <a:rPr lang="en-GB" dirty="0"/>
              <a:t>w</a:t>
            </a:r>
            <a:r>
              <a:rPr lang="en-GB" dirty="0" smtClean="0"/>
              <a:t>e demonstrate that probabilistic models are useful even under parameter uncertainty</a:t>
            </a:r>
            <a:r>
              <a:rPr lang="en-GB" dirty="0"/>
              <a:t>, </a:t>
            </a:r>
            <a:r>
              <a:rPr lang="en-GB" dirty="0" smtClean="0"/>
              <a:t>e.g. by establishing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bounds </a:t>
            </a:r>
            <a:r>
              <a:rPr lang="en-GB" dirty="0"/>
              <a:t>on </a:t>
            </a:r>
            <a:r>
              <a:rPr lang="en-GB" dirty="0" smtClean="0"/>
              <a:t>model parameters.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83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836712"/>
            <a:ext cx="8423206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Model of Dependence: Example 1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77" y="3375289"/>
            <a:ext cx="2847965" cy="238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436" y="1665594"/>
            <a:ext cx="2536361" cy="195981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232481" y="2013018"/>
            <a:ext cx="72008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774184">
            <a:off x="7344226" y="3428999"/>
            <a:ext cx="72008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4960" y="3820823"/>
            <a:ext cx="7118218" cy="290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9386" indent="-17938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347659" indent="-16668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8158" indent="-18891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0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12781" indent="-173037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899991" indent="-18359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355711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812907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270102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727298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lvl="1"/>
            <a:r>
              <a:rPr lang="en-GB" sz="2600" kern="0" dirty="0"/>
              <a:t>How much worse is system safety in adverse environment? </a:t>
            </a:r>
          </a:p>
          <a:p>
            <a:pPr lvl="2"/>
            <a:r>
              <a:rPr lang="en-GB" sz="2300" kern="0" dirty="0"/>
              <a:t>It depends on how we model the adverse environment? </a:t>
            </a:r>
          </a:p>
          <a:p>
            <a:pPr lvl="3"/>
            <a:r>
              <a:rPr lang="en-GB" sz="20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1:</a:t>
            </a:r>
            <a:r>
              <a:rPr lang="en-GB" sz="2000" kern="0" dirty="0"/>
              <a:t> All successful attacks lead to </a:t>
            </a:r>
            <a:r>
              <a:rPr lang="en-GB" sz="2000" b="1" i="1" kern="0" dirty="0"/>
              <a:t>unsafe state</a:t>
            </a:r>
            <a:r>
              <a:rPr lang="en-GB" sz="2000" kern="0" dirty="0"/>
              <a:t>. </a:t>
            </a:r>
          </a:p>
          <a:p>
            <a:pPr lvl="3"/>
            <a:r>
              <a:rPr lang="en-GB" sz="20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2</a:t>
            </a:r>
            <a:r>
              <a:rPr lang="en-GB" sz="2000" kern="0" dirty="0"/>
              <a:t>: Attacks lead to a </a:t>
            </a:r>
            <a:r>
              <a:rPr lang="en-GB" sz="2000" b="1" i="1" kern="0" dirty="0"/>
              <a:t>compromised state</a:t>
            </a:r>
            <a:r>
              <a:rPr lang="en-GB" sz="2000" kern="0" dirty="0"/>
              <a:t>, from which transitions are possible to safe/unsafe state or to OK (e.g. if we deploy “proactive recovery”).</a:t>
            </a:r>
          </a:p>
          <a:p>
            <a:pPr lvl="2"/>
            <a:r>
              <a:rPr lang="en-GB" sz="2300" kern="0" dirty="0"/>
              <a:t>The outcomes of trade-off analysis will be affected significantly by the choice of dependency model (1 or 2 above).  </a:t>
            </a:r>
          </a:p>
        </p:txBody>
      </p:sp>
      <p:sp>
        <p:nvSpPr>
          <p:cNvPr id="6" name="Left Brace 5"/>
          <p:cNvSpPr/>
          <p:nvPr/>
        </p:nvSpPr>
        <p:spPr>
          <a:xfrm>
            <a:off x="3501090" y="1662788"/>
            <a:ext cx="360040" cy="19102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 rot="16200000">
            <a:off x="2083490" y="2276574"/>
            <a:ext cx="1930609" cy="7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9386" indent="-17938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347659" indent="-16668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8158" indent="-18891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0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12781" indent="-173037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899991" indent="-18359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355711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812907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270102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727298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lvl="1"/>
            <a:r>
              <a:rPr lang="en-GB" sz="1800" kern="0" dirty="0"/>
              <a:t>Model of system safety in </a:t>
            </a:r>
            <a:r>
              <a:rPr lang="en-GB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“trusted environment”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507134" y="5801057"/>
            <a:ext cx="2800158" cy="7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79386" indent="-17938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347659" indent="-16668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8158" indent="-18891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0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12781" indent="-173037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899991" indent="-18359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355711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812907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270102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727298" indent="-18414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lvl="1"/>
            <a:r>
              <a:rPr lang="en-GB" sz="1800" kern="0" dirty="0"/>
              <a:t>Models of system safety in “</a:t>
            </a:r>
            <a:r>
              <a:rPr lang="en-GB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environment</a:t>
            </a:r>
            <a:r>
              <a:rPr lang="en-GB" sz="1800" kern="0" dirty="0"/>
              <a:t>”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728494" y="945008"/>
            <a:ext cx="2357438" cy="1889125"/>
            <a:chOff x="6588125" y="836613"/>
            <a:chExt cx="2357438" cy="188912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88125" y="836613"/>
              <a:ext cx="2357438" cy="188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596063" y="881063"/>
              <a:ext cx="820738" cy="817563"/>
            </a:xfrm>
            <a:custGeom>
              <a:avLst/>
              <a:gdLst>
                <a:gd name="T0" fmla="*/ 0 w 517"/>
                <a:gd name="T1" fmla="*/ 258 h 515"/>
                <a:gd name="T2" fmla="*/ 259 w 517"/>
                <a:gd name="T3" fmla="*/ 0 h 515"/>
                <a:gd name="T4" fmla="*/ 517 w 517"/>
                <a:gd name="T5" fmla="*/ 258 h 515"/>
                <a:gd name="T6" fmla="*/ 517 w 517"/>
                <a:gd name="T7" fmla="*/ 258 h 515"/>
                <a:gd name="T8" fmla="*/ 259 w 517"/>
                <a:gd name="T9" fmla="*/ 515 h 515"/>
                <a:gd name="T10" fmla="*/ 0 w 517"/>
                <a:gd name="T11" fmla="*/ 25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15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2" y="0"/>
                    <a:pt x="517" y="116"/>
                    <a:pt x="517" y="258"/>
                  </a:cubicBezTo>
                  <a:cubicBezTo>
                    <a:pt x="517" y="258"/>
                    <a:pt x="517" y="258"/>
                    <a:pt x="517" y="258"/>
                  </a:cubicBezTo>
                  <a:cubicBezTo>
                    <a:pt x="517" y="400"/>
                    <a:pt x="402" y="515"/>
                    <a:pt x="259" y="515"/>
                  </a:cubicBezTo>
                  <a:cubicBezTo>
                    <a:pt x="116" y="515"/>
                    <a:pt x="0" y="400"/>
                    <a:pt x="0" y="258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942138" y="1220788"/>
              <a:ext cx="13625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OK</a:t>
              </a:r>
              <a:endParaRPr lang="en-US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7621588" y="1906588"/>
              <a:ext cx="820738" cy="817563"/>
            </a:xfrm>
            <a:custGeom>
              <a:avLst/>
              <a:gdLst>
                <a:gd name="T0" fmla="*/ 0 w 517"/>
                <a:gd name="T1" fmla="*/ 258 h 515"/>
                <a:gd name="T2" fmla="*/ 258 w 517"/>
                <a:gd name="T3" fmla="*/ 0 h 515"/>
                <a:gd name="T4" fmla="*/ 517 w 517"/>
                <a:gd name="T5" fmla="*/ 258 h 515"/>
                <a:gd name="T6" fmla="*/ 517 w 517"/>
                <a:gd name="T7" fmla="*/ 258 h 515"/>
                <a:gd name="T8" fmla="*/ 258 w 517"/>
                <a:gd name="T9" fmla="*/ 515 h 515"/>
                <a:gd name="T10" fmla="*/ 0 w 517"/>
                <a:gd name="T11" fmla="*/ 25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15">
                  <a:moveTo>
                    <a:pt x="0" y="258"/>
                  </a:moveTo>
                  <a:cubicBezTo>
                    <a:pt x="0" y="115"/>
                    <a:pt x="116" y="0"/>
                    <a:pt x="258" y="0"/>
                  </a:cubicBezTo>
                  <a:cubicBezTo>
                    <a:pt x="401" y="0"/>
                    <a:pt x="517" y="115"/>
                    <a:pt x="517" y="258"/>
                  </a:cubicBezTo>
                  <a:cubicBezTo>
                    <a:pt x="517" y="258"/>
                    <a:pt x="517" y="258"/>
                    <a:pt x="517" y="258"/>
                  </a:cubicBezTo>
                  <a:cubicBezTo>
                    <a:pt x="517" y="399"/>
                    <a:pt x="401" y="515"/>
                    <a:pt x="258" y="515"/>
                  </a:cubicBezTo>
                  <a:cubicBezTo>
                    <a:pt x="116" y="515"/>
                    <a:pt x="0" y="399"/>
                    <a:pt x="0" y="258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7705725" y="2255838"/>
              <a:ext cx="65562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Unsafe failure</a:t>
              </a:r>
              <a:endParaRPr lang="en-US" altLang="en-US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121650" y="844551"/>
              <a:ext cx="819150" cy="817563"/>
            </a:xfrm>
            <a:custGeom>
              <a:avLst/>
              <a:gdLst>
                <a:gd name="T0" fmla="*/ 0 w 516"/>
                <a:gd name="T1" fmla="*/ 258 h 515"/>
                <a:gd name="T2" fmla="*/ 258 w 516"/>
                <a:gd name="T3" fmla="*/ 0 h 515"/>
                <a:gd name="T4" fmla="*/ 516 w 516"/>
                <a:gd name="T5" fmla="*/ 258 h 515"/>
                <a:gd name="T6" fmla="*/ 516 w 516"/>
                <a:gd name="T7" fmla="*/ 258 h 515"/>
                <a:gd name="T8" fmla="*/ 258 w 516"/>
                <a:gd name="T9" fmla="*/ 515 h 515"/>
                <a:gd name="T10" fmla="*/ 0 w 516"/>
                <a:gd name="T11" fmla="*/ 25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15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1" y="0"/>
                    <a:pt x="516" y="116"/>
                    <a:pt x="516" y="258"/>
                  </a:cubicBezTo>
                  <a:cubicBezTo>
                    <a:pt x="516" y="258"/>
                    <a:pt x="516" y="258"/>
                    <a:pt x="516" y="258"/>
                  </a:cubicBezTo>
                  <a:cubicBezTo>
                    <a:pt x="516" y="400"/>
                    <a:pt x="401" y="515"/>
                    <a:pt x="258" y="515"/>
                  </a:cubicBezTo>
                  <a:cubicBezTo>
                    <a:pt x="116" y="515"/>
                    <a:pt x="0" y="400"/>
                    <a:pt x="0" y="258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8269288" y="1198563"/>
              <a:ext cx="52899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Safe failure</a:t>
              </a:r>
              <a:endParaRPr lang="en-US" alt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7416800" y="1254126"/>
              <a:ext cx="704850" cy="349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8027988" y="1212851"/>
              <a:ext cx="93663" cy="90488"/>
            </a:xfrm>
            <a:custGeom>
              <a:avLst/>
              <a:gdLst>
                <a:gd name="T0" fmla="*/ 3 w 59"/>
                <a:gd name="T1" fmla="*/ 57 h 57"/>
                <a:gd name="T2" fmla="*/ 59 w 59"/>
                <a:gd name="T3" fmla="*/ 26 h 57"/>
                <a:gd name="T4" fmla="*/ 0 w 5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7">
                  <a:moveTo>
                    <a:pt x="3" y="57"/>
                  </a:moveTo>
                  <a:lnTo>
                    <a:pt x="59" y="26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7250113" y="1619251"/>
              <a:ext cx="457200" cy="45878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7612063" y="1981201"/>
              <a:ext cx="95250" cy="96838"/>
            </a:xfrm>
            <a:custGeom>
              <a:avLst/>
              <a:gdLst>
                <a:gd name="T0" fmla="*/ 0 w 60"/>
                <a:gd name="T1" fmla="*/ 41 h 61"/>
                <a:gd name="T2" fmla="*/ 60 w 60"/>
                <a:gd name="T3" fmla="*/ 61 h 61"/>
                <a:gd name="T4" fmla="*/ 40 w 60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61">
                  <a:moveTo>
                    <a:pt x="0" y="41"/>
                  </a:moveTo>
                  <a:lnTo>
                    <a:pt x="60" y="61"/>
                  </a:lnTo>
                  <a:lnTo>
                    <a:pt x="4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681913" y="1071563"/>
              <a:ext cx="69850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 dirty="0"/>
                <a:t>λ</a:t>
              </a:r>
            </a:p>
            <a:p>
              <a:endParaRPr lang="en-US" altLang="en-US" dirty="0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7775575" y="1123951"/>
              <a:ext cx="7694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sf</a:t>
              </a:r>
              <a:endParaRPr lang="en-US" altLang="en-US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7508875" y="1719263"/>
              <a:ext cx="69850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 dirty="0"/>
                <a:t>λ</a:t>
              </a:r>
            </a:p>
            <a:p>
              <a:endParaRPr lang="en-US" altLang="en-US" dirty="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7608888" y="1741488"/>
              <a:ext cx="13946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i="1">
                  <a:solidFill>
                    <a:srgbClr val="000000"/>
                  </a:solidFill>
                  <a:latin typeface="Calibri" panose="020F0502020204030204" pitchFamily="34" charset="0"/>
                </a:rPr>
                <a:t>usf</a:t>
              </a:r>
              <a:endParaRPr lang="en-US" alt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6948488" y="1695451"/>
              <a:ext cx="717550" cy="938213"/>
            </a:xfrm>
            <a:custGeom>
              <a:avLst/>
              <a:gdLst>
                <a:gd name="T0" fmla="*/ 452 w 452"/>
                <a:gd name="T1" fmla="*/ 506 h 591"/>
                <a:gd name="T2" fmla="*/ 2 w 452"/>
                <a:gd name="T3" fmla="*/ 8 h 591"/>
                <a:gd name="T4" fmla="*/ 0 w 452"/>
                <a:gd name="T5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2" h="591">
                  <a:moveTo>
                    <a:pt x="452" y="506"/>
                  </a:moveTo>
                  <a:cubicBezTo>
                    <a:pt x="272" y="591"/>
                    <a:pt x="71" y="367"/>
                    <a:pt x="2" y="8"/>
                  </a:cubicBezTo>
                  <a:cubicBezTo>
                    <a:pt x="1" y="5"/>
                    <a:pt x="1" y="2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7578725" y="2497138"/>
              <a:ext cx="87313" cy="69850"/>
            </a:xfrm>
            <a:custGeom>
              <a:avLst/>
              <a:gdLst>
                <a:gd name="T0" fmla="*/ 21 w 55"/>
                <a:gd name="T1" fmla="*/ 44 h 44"/>
                <a:gd name="T2" fmla="*/ 55 w 55"/>
                <a:gd name="T3" fmla="*/ 1 h 44"/>
                <a:gd name="T4" fmla="*/ 0 w 5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21" y="44"/>
                  </a:moveTo>
                  <a:lnTo>
                    <a:pt x="55" y="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981825" y="2244726"/>
              <a:ext cx="69850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 dirty="0"/>
                <a:t>λ</a:t>
              </a:r>
            </a:p>
            <a:p>
              <a:endParaRPr lang="en-US" altLang="en-US" dirty="0"/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077075" y="2266951"/>
              <a:ext cx="6251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i="1">
                  <a:solidFill>
                    <a:srgbClr val="000000"/>
                  </a:solidFill>
                  <a:latin typeface="Calibri" panose="020F0502020204030204" pitchFamily="34" charset="0"/>
                </a:rPr>
                <a:t>µ</a:t>
              </a:r>
              <a:endParaRPr lang="en-US" alt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800" y="655787"/>
            <a:ext cx="6057744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Model of Dependence: Example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68" y="1303859"/>
            <a:ext cx="7382584" cy="5417617"/>
          </a:xfrm>
        </p:spPr>
        <p:txBody>
          <a:bodyPr>
            <a:normAutofit/>
          </a:bodyPr>
          <a:lstStyle/>
          <a:p>
            <a:r>
              <a:rPr lang="en-GB" dirty="0"/>
              <a:t>Consider the case when </a:t>
            </a:r>
            <a:r>
              <a:rPr lang="en-GB" b="1" i="1" dirty="0"/>
              <a:t>reliability</a:t>
            </a:r>
            <a:r>
              <a:rPr lang="en-GB" dirty="0"/>
              <a:t> of a software component </a:t>
            </a:r>
            <a:r>
              <a:rPr lang="en-GB" b="1" i="1" dirty="0"/>
              <a:t>is reduced </a:t>
            </a:r>
            <a:r>
              <a:rPr lang="en-GB" dirty="0"/>
              <a:t>by a successful attack which compromises software integrity.</a:t>
            </a:r>
          </a:p>
          <a:p>
            <a:pPr lvl="1"/>
            <a:r>
              <a:rPr lang="en-GB" sz="1800" dirty="0"/>
              <a:t>An example: alteration of a threshold value of a software-based </a:t>
            </a:r>
            <a:r>
              <a:rPr lang="en-GB" sz="1800" b="1" i="1" dirty="0"/>
              <a:t>protection device</a:t>
            </a:r>
            <a:r>
              <a:rPr lang="en-GB" sz="1800" dirty="0"/>
              <a:t> (e.g. of a power line)</a:t>
            </a:r>
          </a:p>
          <a:p>
            <a:pPr marL="180973" lvl="1" indent="0">
              <a:buNone/>
            </a:pPr>
            <a:r>
              <a:rPr lang="en-GB" sz="1800" dirty="0"/>
              <a:t>Model the effect of a successful attack on software reliability:</a:t>
            </a:r>
          </a:p>
          <a:p>
            <a:pPr lvl="1"/>
            <a:r>
              <a:rPr lang="el-GR" sz="1800" dirty="0"/>
              <a:t>λ</a:t>
            </a:r>
            <a:r>
              <a:rPr lang="en-GB" sz="1800" baseline="-25000" dirty="0"/>
              <a:t>clean</a:t>
            </a:r>
            <a:r>
              <a:rPr lang="en-GB" sz="1800" dirty="0"/>
              <a:t> ≤ </a:t>
            </a:r>
            <a:r>
              <a:rPr lang="el-GR" sz="1800" dirty="0"/>
              <a:t>λ</a:t>
            </a:r>
            <a:r>
              <a:rPr lang="en-GB" sz="1800" baseline="-25000" dirty="0"/>
              <a:t>µ1</a:t>
            </a:r>
            <a:r>
              <a:rPr lang="en-GB" sz="1800" dirty="0"/>
              <a:t>, </a:t>
            </a:r>
            <a:r>
              <a:rPr lang="el-GR" sz="1800" dirty="0"/>
              <a:t>λ</a:t>
            </a:r>
            <a:r>
              <a:rPr lang="en-GB" sz="1800" baseline="-25000" dirty="0"/>
              <a:t>µ2</a:t>
            </a:r>
            <a:r>
              <a:rPr lang="en-GB" sz="1800" dirty="0"/>
              <a:t>, …, </a:t>
            </a:r>
            <a:r>
              <a:rPr lang="el-GR" sz="1800" dirty="0"/>
              <a:t>λ</a:t>
            </a:r>
            <a:r>
              <a:rPr lang="en-GB" sz="1800" baseline="-25000" dirty="0"/>
              <a:t>µn</a:t>
            </a:r>
            <a:r>
              <a:rPr lang="en-GB" sz="1800" dirty="0"/>
              <a:t>, </a:t>
            </a:r>
          </a:p>
          <a:p>
            <a:pPr lvl="2"/>
            <a:r>
              <a:rPr lang="en-GB" sz="1600" dirty="0"/>
              <a:t>Successful attacks increase the rate of software failure. </a:t>
            </a:r>
          </a:p>
          <a:p>
            <a:pPr lvl="1"/>
            <a:r>
              <a:rPr lang="en-GB" sz="1800" dirty="0"/>
              <a:t>Validating a </a:t>
            </a:r>
            <a:r>
              <a:rPr lang="en-GB" sz="1800" b="1" i="1" dirty="0"/>
              <a:t>safety goal</a:t>
            </a:r>
            <a:r>
              <a:rPr lang="en-GB" sz="1800" dirty="0"/>
              <a:t> would be dependent on:</a:t>
            </a:r>
          </a:p>
          <a:p>
            <a:pPr lvl="2"/>
            <a:r>
              <a:rPr lang="en-GB" sz="1600" b="1" i="1" dirty="0"/>
              <a:t>security goal</a:t>
            </a:r>
            <a:r>
              <a:rPr lang="en-GB" sz="1600" dirty="0"/>
              <a:t> set for attacks. </a:t>
            </a:r>
          </a:p>
          <a:p>
            <a:pPr lvl="2"/>
            <a:r>
              <a:rPr lang="en-GB" sz="1600" b="1" i="1" dirty="0"/>
              <a:t>attack effect</a:t>
            </a:r>
            <a:r>
              <a:rPr lang="en-GB" sz="1600" dirty="0"/>
              <a:t> on software reliability. </a:t>
            </a:r>
          </a:p>
          <a:p>
            <a:pPr lvl="1"/>
            <a:r>
              <a:rPr lang="en-GB" sz="1800" dirty="0"/>
              <a:t>Parameterisation becomes harder.</a:t>
            </a:r>
          </a:p>
          <a:p>
            <a:pPr lvl="1"/>
            <a:endParaRPr lang="en-GB" sz="1800" dirty="0"/>
          </a:p>
          <a:p>
            <a:r>
              <a:rPr lang="en-GB" dirty="0"/>
              <a:t>A similar model of dependence on security, applies to performance, too</a:t>
            </a:r>
          </a:p>
          <a:p>
            <a:pPr lvl="1"/>
            <a:r>
              <a:rPr lang="en-GB" sz="1800" dirty="0"/>
              <a:t>Successful attacks may increase the response time of a s/w component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4152" y="5390116"/>
            <a:ext cx="4529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Popov, P.T., Models of reliability of fault-tolerant software under cyber-attacks, (ISSRE 2017). </a:t>
            </a:r>
          </a:p>
          <a:p>
            <a:r>
              <a:rPr lang="en-US" sz="1600" dirty="0"/>
              <a:t>Model of attacks validated recently on NORDIC-32.</a:t>
            </a:r>
            <a:endParaRPr lang="en-GB" sz="16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19937" y="1670937"/>
            <a:ext cx="13493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95" y="2682203"/>
            <a:ext cx="4582445" cy="2565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64425" y="1476375"/>
            <a:ext cx="4581525" cy="939800"/>
            <a:chOff x="4702" y="930"/>
            <a:chExt cx="2886" cy="5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02" y="930"/>
              <a:ext cx="288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20" y="942"/>
              <a:ext cx="760" cy="3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820" y="942"/>
              <a:ext cx="760" cy="389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686" y="991"/>
              <a:ext cx="269" cy="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686" y="991"/>
              <a:ext cx="269" cy="97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686" y="1185"/>
              <a:ext cx="269" cy="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686" y="1185"/>
              <a:ext cx="269" cy="98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955" y="942"/>
              <a:ext cx="625" cy="3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955" y="942"/>
              <a:ext cx="625" cy="389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7011" y="1086"/>
              <a:ext cx="6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Sw component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4892" y="942"/>
              <a:ext cx="70" cy="7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4857" y="942"/>
              <a:ext cx="140" cy="389"/>
            </a:xfrm>
            <a:custGeom>
              <a:avLst/>
              <a:gdLst>
                <a:gd name="T0" fmla="*/ 0 w 279"/>
                <a:gd name="T1" fmla="*/ 210 h 768"/>
                <a:gd name="T2" fmla="*/ 279 w 279"/>
                <a:gd name="T3" fmla="*/ 210 h 768"/>
                <a:gd name="T4" fmla="*/ 139 w 279"/>
                <a:gd name="T5" fmla="*/ 489 h 768"/>
                <a:gd name="T6" fmla="*/ 279 w 279"/>
                <a:gd name="T7" fmla="*/ 768 h 768"/>
                <a:gd name="T8" fmla="*/ 139 w 279"/>
                <a:gd name="T9" fmla="*/ 140 h 768"/>
                <a:gd name="T10" fmla="*/ 139 w 279"/>
                <a:gd name="T11" fmla="*/ 489 h 768"/>
                <a:gd name="T12" fmla="*/ 0 w 279"/>
                <a:gd name="T13" fmla="*/ 768 h 768"/>
                <a:gd name="T14" fmla="*/ 70 w 279"/>
                <a:gd name="T15" fmla="*/ 70 h 768"/>
                <a:gd name="T16" fmla="*/ 139 w 279"/>
                <a:gd name="T17" fmla="*/ 0 h 768"/>
                <a:gd name="T18" fmla="*/ 209 w 279"/>
                <a:gd name="T19" fmla="*/ 70 h 768"/>
                <a:gd name="T20" fmla="*/ 139 w 279"/>
                <a:gd name="T21" fmla="*/ 140 h 768"/>
                <a:gd name="T22" fmla="*/ 70 w 279"/>
                <a:gd name="T23" fmla="*/ 7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768">
                  <a:moveTo>
                    <a:pt x="0" y="210"/>
                  </a:moveTo>
                  <a:lnTo>
                    <a:pt x="279" y="210"/>
                  </a:lnTo>
                  <a:moveTo>
                    <a:pt x="139" y="489"/>
                  </a:moveTo>
                  <a:lnTo>
                    <a:pt x="279" y="768"/>
                  </a:lnTo>
                  <a:moveTo>
                    <a:pt x="139" y="140"/>
                  </a:moveTo>
                  <a:lnTo>
                    <a:pt x="139" y="489"/>
                  </a:lnTo>
                  <a:lnTo>
                    <a:pt x="0" y="768"/>
                  </a:lnTo>
                  <a:moveTo>
                    <a:pt x="70" y="70"/>
                  </a:moveTo>
                  <a:cubicBezTo>
                    <a:pt x="70" y="32"/>
                    <a:pt x="101" y="0"/>
                    <a:pt x="139" y="0"/>
                  </a:cubicBezTo>
                  <a:cubicBezTo>
                    <a:pt x="178" y="0"/>
                    <a:pt x="209" y="32"/>
                    <a:pt x="209" y="70"/>
                  </a:cubicBezTo>
                  <a:cubicBezTo>
                    <a:pt x="209" y="109"/>
                    <a:pt x="178" y="140"/>
                    <a:pt x="139" y="140"/>
                  </a:cubicBezTo>
                  <a:cubicBezTo>
                    <a:pt x="101" y="140"/>
                    <a:pt x="70" y="109"/>
                    <a:pt x="70" y="7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757" y="1376"/>
              <a:ext cx="4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Adversary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139" y="942"/>
              <a:ext cx="1364" cy="389"/>
            </a:xfrm>
            <a:custGeom>
              <a:avLst/>
              <a:gdLst>
                <a:gd name="T0" fmla="*/ 0 w 1364"/>
                <a:gd name="T1" fmla="*/ 292 h 389"/>
                <a:gd name="T2" fmla="*/ 1268 w 1364"/>
                <a:gd name="T3" fmla="*/ 292 h 389"/>
                <a:gd name="T4" fmla="*/ 1268 w 1364"/>
                <a:gd name="T5" fmla="*/ 389 h 389"/>
                <a:gd name="T6" fmla="*/ 1364 w 1364"/>
                <a:gd name="T7" fmla="*/ 195 h 389"/>
                <a:gd name="T8" fmla="*/ 1268 w 1364"/>
                <a:gd name="T9" fmla="*/ 0 h 389"/>
                <a:gd name="T10" fmla="*/ 1268 w 1364"/>
                <a:gd name="T11" fmla="*/ 97 h 389"/>
                <a:gd name="T12" fmla="*/ 0 w 1364"/>
                <a:gd name="T13" fmla="*/ 97 h 389"/>
                <a:gd name="T14" fmla="*/ 0 w 1364"/>
                <a:gd name="T15" fmla="*/ 29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4" h="389">
                  <a:moveTo>
                    <a:pt x="0" y="292"/>
                  </a:moveTo>
                  <a:lnTo>
                    <a:pt x="1268" y="292"/>
                  </a:lnTo>
                  <a:lnTo>
                    <a:pt x="1268" y="389"/>
                  </a:lnTo>
                  <a:lnTo>
                    <a:pt x="1364" y="195"/>
                  </a:lnTo>
                  <a:lnTo>
                    <a:pt x="1268" y="0"/>
                  </a:lnTo>
                  <a:lnTo>
                    <a:pt x="1268" y="97"/>
                  </a:lnTo>
                  <a:lnTo>
                    <a:pt x="0" y="97"/>
                  </a:lnTo>
                  <a:lnTo>
                    <a:pt x="0" y="292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5714" y="1085"/>
              <a:ext cx="214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5718" y="1086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attack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9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69" y="673867"/>
            <a:ext cx="8423206" cy="648072"/>
          </a:xfrm>
        </p:spPr>
        <p:txBody>
          <a:bodyPr>
            <a:normAutofit/>
          </a:bodyPr>
          <a:lstStyle/>
          <a:p>
            <a:r>
              <a:rPr lang="en-GB" dirty="0"/>
              <a:t>Model of Dependence: Example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96752"/>
            <a:ext cx="4921662" cy="5661248"/>
          </a:xfrm>
        </p:spPr>
        <p:txBody>
          <a:bodyPr>
            <a:noAutofit/>
          </a:bodyPr>
          <a:lstStyle/>
          <a:p>
            <a:r>
              <a:rPr lang="en-GB" dirty="0"/>
              <a:t>The </a:t>
            </a:r>
            <a:r>
              <a:rPr lang="en-GB" b="1" i="1" dirty="0"/>
              <a:t>safe state may be eliminated </a:t>
            </a:r>
            <a:r>
              <a:rPr lang="en-GB" dirty="0"/>
              <a:t>as a result of a cyber attack. </a:t>
            </a:r>
          </a:p>
          <a:p>
            <a:pPr lvl="1"/>
            <a:r>
              <a:rPr lang="el-GR" sz="1800" dirty="0"/>
              <a:t>λ</a:t>
            </a:r>
            <a:r>
              <a:rPr lang="en-GB" sz="1800" baseline="-25000" dirty="0"/>
              <a:t>UF</a:t>
            </a:r>
            <a:r>
              <a:rPr lang="en-GB" sz="1800" dirty="0"/>
              <a:t> | </a:t>
            </a:r>
            <a:r>
              <a:rPr lang="en-GB" sz="1800" dirty="0" err="1"/>
              <a:t>NonC</a:t>
            </a:r>
            <a:r>
              <a:rPr lang="en-GB" sz="1800" dirty="0"/>
              <a:t> SS ≤ </a:t>
            </a:r>
            <a:r>
              <a:rPr lang="el-GR" sz="1800" dirty="0"/>
              <a:t>λ</a:t>
            </a:r>
            <a:r>
              <a:rPr lang="en-GB" sz="1800" baseline="-25000" dirty="0"/>
              <a:t>UF</a:t>
            </a:r>
            <a:r>
              <a:rPr lang="en-GB" sz="1800" dirty="0"/>
              <a:t> | Com </a:t>
            </a:r>
            <a:r>
              <a:rPr lang="en-GB" sz="1800" dirty="0" smtClean="0"/>
              <a:t>SS</a:t>
            </a:r>
            <a:endParaRPr lang="en-GB" sz="1800" dirty="0"/>
          </a:p>
          <a:p>
            <a:pPr lvl="1"/>
            <a:r>
              <a:rPr lang="en-GB" sz="1800" dirty="0"/>
              <a:t>UF – unsafe failure.</a:t>
            </a:r>
          </a:p>
          <a:p>
            <a:pPr lvl="1"/>
            <a:r>
              <a:rPr lang="en-GB" sz="1800" dirty="0" err="1" smtClean="0"/>
              <a:t>NonC</a:t>
            </a:r>
            <a:r>
              <a:rPr lang="en-GB" sz="1800" dirty="0" smtClean="0"/>
              <a:t>- </a:t>
            </a:r>
            <a:r>
              <a:rPr lang="en-GB" sz="1800" dirty="0"/>
              <a:t>non-compromised safe state </a:t>
            </a:r>
          </a:p>
          <a:p>
            <a:pPr lvl="1"/>
            <a:r>
              <a:rPr lang="en-GB" sz="1800" dirty="0"/>
              <a:t>Com SS – compromised safe state. </a:t>
            </a:r>
          </a:p>
          <a:p>
            <a:pPr lvl="1"/>
            <a:r>
              <a:rPr lang="en-GB" sz="1800" dirty="0"/>
              <a:t>Clearly, the effect of removing the safe state is an </a:t>
            </a:r>
            <a:r>
              <a:rPr lang="en-GB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rate of unsafe failure</a:t>
            </a:r>
            <a:r>
              <a:rPr lang="en-GB" sz="1800" dirty="0"/>
              <a:t>. </a:t>
            </a:r>
          </a:p>
          <a:p>
            <a:r>
              <a:rPr lang="en-GB" dirty="0"/>
              <a:t>Setting a </a:t>
            </a:r>
            <a:r>
              <a:rPr lang="en-GB" b="1" i="1" dirty="0"/>
              <a:t>safety goal</a:t>
            </a:r>
            <a:r>
              <a:rPr lang="en-GB" dirty="0"/>
              <a:t> for unsafe failure is simple, but its validation is dependent on the </a:t>
            </a:r>
            <a:r>
              <a:rPr lang="en-GB" b="1" i="1" dirty="0"/>
              <a:t>security goal</a:t>
            </a:r>
            <a:r>
              <a:rPr lang="en-GB" dirty="0"/>
              <a:t> set for the security event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“compromising the safe state”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sz="2400" dirty="0">
                <a:solidFill>
                  <a:srgbClr val="FF0000"/>
                </a:solidFill>
              </a:rPr>
              <a:t>This particular problem is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recognised in IAEA guidelines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34226" y="1355369"/>
            <a:ext cx="3096342" cy="4118246"/>
            <a:chOff x="160421" y="1255796"/>
            <a:chExt cx="4832385" cy="5465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094" y="2353588"/>
              <a:ext cx="4298014" cy="41487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0421" y="1255796"/>
              <a:ext cx="4559686" cy="102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 safety model in </a:t>
              </a:r>
              <a:r>
                <a:rPr lang="en-GB" b="1" i="1" dirty="0"/>
                <a:t>trusted</a:t>
              </a:r>
              <a:r>
                <a:rPr lang="en-GB" dirty="0"/>
                <a:t> environment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421" y="1331495"/>
              <a:ext cx="4832385" cy="53901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23796" y="1408532"/>
            <a:ext cx="3672408" cy="4074665"/>
            <a:chOff x="5253798" y="1312273"/>
            <a:chExt cx="6489023" cy="54013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4394" y="2357778"/>
              <a:ext cx="6178425" cy="4134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1173" y="1312273"/>
              <a:ext cx="6021291" cy="103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 safety model in </a:t>
              </a:r>
              <a:r>
                <a:rPr lang="en-GB" b="1" i="1" dirty="0"/>
                <a:t>adverse </a:t>
              </a:r>
              <a:r>
                <a:rPr lang="en-GB" dirty="0"/>
                <a:t>environment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53798" y="1323475"/>
              <a:ext cx="6489023" cy="53901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13996" y="5678678"/>
            <a:ext cx="5771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Popov, P.T., Stochastic Modeling of Safety and Security of the e-Motor, an ASIL-D Device., (SAFECOMP 2015).</a:t>
            </a:r>
            <a:endParaRPr lang="en-GB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C3F8-564E-4093-A9E6-9DF4B8E45E1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10375</TotalTime>
  <Words>1368</Words>
  <Application>Microsoft Office PowerPoint</Application>
  <PresentationFormat>Widescreen</PresentationFormat>
  <Paragraphs>138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Wingdings</vt:lpstr>
      <vt:lpstr>Office Theme</vt:lpstr>
      <vt:lpstr>Interconnected safe and secure systems</vt:lpstr>
      <vt:lpstr>Overview of CERDICS (RITICS - 1)</vt:lpstr>
      <vt:lpstr>Outline</vt:lpstr>
      <vt:lpstr>Combined safety and security analysis ≠ S + S</vt:lpstr>
      <vt:lpstr>Quantitative Combined SS analysis (2)</vt:lpstr>
      <vt:lpstr>Quantitative Combined SS analysis (3)</vt:lpstr>
      <vt:lpstr>Model of Dependence: Example 1</vt:lpstr>
      <vt:lpstr>Model of Dependence: Example 2</vt:lpstr>
      <vt:lpstr>Model of Dependence: Example 3</vt:lpstr>
      <vt:lpstr>Models for SS analysis in practice</vt:lpstr>
      <vt:lpstr>A SAN (stochastic activity networks) model </vt:lpstr>
      <vt:lpstr>Models for SS analysis in practice </vt:lpstr>
      <vt:lpstr>A SAN (stochastic activity networks) model </vt:lpstr>
      <vt:lpstr>System development and SS analysis:  Deriving SAN models from SysML model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Venden, Lindsey</dc:creator>
  <cp:lastModifiedBy>Popov, PT</cp:lastModifiedBy>
  <cp:revision>956</cp:revision>
  <dcterms:created xsi:type="dcterms:W3CDTF">2012-11-22T11:56:15Z</dcterms:created>
  <dcterms:modified xsi:type="dcterms:W3CDTF">2019-10-14T10:57:26Z</dcterms:modified>
</cp:coreProperties>
</file>