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77" r:id="rId5"/>
    <p:sldId id="259" r:id="rId6"/>
    <p:sldId id="275" r:id="rId7"/>
    <p:sldId id="262" r:id="rId8"/>
    <p:sldId id="278" r:id="rId9"/>
    <p:sldId id="264" r:id="rId10"/>
    <p:sldId id="265" r:id="rId11"/>
    <p:sldId id="279" r:id="rId12"/>
    <p:sldId id="276" r:id="rId13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E0E0E"/>
    <a:srgbClr val="CB0F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C0BDB59A-2494-7F4A-AE8C-41E3173F0ACE}" v="27" dt="2018-10-13T21:00:50.022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4765" autoAdjust="0"/>
    <p:restoredTop sz="92011" autoAdjust="0"/>
  </p:normalViewPr>
  <p:slideViewPr>
    <p:cSldViewPr>
      <p:cViewPr varScale="1">
        <p:scale>
          <a:sx n="134" d="100"/>
          <a:sy n="134" d="100"/>
        </p:scale>
        <p:origin x="474" y="10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201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C243DBD-8187-4FAA-A7DA-6A833F66F8AE}" type="datetimeFigureOut">
              <a:rPr lang="en-GB" smtClean="0"/>
              <a:pPr/>
              <a:t>11/05/2021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FAD1D8B-ABEE-4173-A6A0-E8C99C53EA4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41226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D1D8B-ABEE-4173-A6A0-E8C99C53EA47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6252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AD1D8B-ABEE-4173-A6A0-E8C99C53EA47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09636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 userDrawn="1"/>
        </p:nvSpPr>
        <p:spPr>
          <a:xfrm>
            <a:off x="0" y="0"/>
            <a:ext cx="4571205" cy="5143500"/>
          </a:xfrm>
          <a:prstGeom prst="rect">
            <a:avLst/>
          </a:prstGeom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059582"/>
            <a:ext cx="4392488" cy="1102519"/>
          </a:xfrm>
        </p:spPr>
        <p:txBody>
          <a:bodyPr anchor="t">
            <a:noAutofit/>
          </a:bodyPr>
          <a:lstStyle>
            <a:lvl1pPr algn="l" defTabSz="914400" rtl="0" eaLnBrk="1" latinLnBrk="0" hangingPunct="1">
              <a:spcBef>
                <a:spcPct val="0"/>
              </a:spcBef>
              <a:buNone/>
              <a:defRPr lang="en-GB" sz="3000" b="1" kern="1200" baseline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ea typeface="+mj-ea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5" y="2211710"/>
            <a:ext cx="4392488" cy="720080"/>
          </a:xfrm>
        </p:spPr>
        <p:txBody>
          <a:bodyPr>
            <a:normAutofit/>
          </a:bodyPr>
          <a:lstStyle>
            <a:lvl1pPr marL="0" indent="0" algn="l">
              <a:buNone/>
              <a:defRPr sz="1800" b="1">
                <a:solidFill>
                  <a:srgbClr val="CB0F45"/>
                </a:solidFill>
                <a:latin typeface="+mn-lt"/>
                <a:cs typeface="Arial" panose="020B06040202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5486"/>
            <a:ext cx="1842827" cy="677446"/>
          </a:xfrm>
          <a:prstGeom prst="rect">
            <a:avLst/>
          </a:prstGeom>
        </p:spPr>
      </p:pic>
      <p:sp>
        <p:nvSpPr>
          <p:cNvPr id="14" name="Picture Placeholder 4"/>
          <p:cNvSpPr>
            <a:spLocks noGrp="1"/>
          </p:cNvSpPr>
          <p:nvPr>
            <p:ph type="pic" sz="quarter" idx="10"/>
          </p:nvPr>
        </p:nvSpPr>
        <p:spPr>
          <a:xfrm>
            <a:off x="5652120" y="-6349"/>
            <a:ext cx="3491880" cy="5164038"/>
          </a:xfrm>
          <a:solidFill>
            <a:schemeClr val="bg1"/>
          </a:solidFill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2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1205" y="0"/>
            <a:ext cx="1090613" cy="5156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1841786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29840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71450"/>
            <a:ext cx="2057400" cy="36576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1450"/>
            <a:ext cx="6019800" cy="36576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54627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51470"/>
            <a:ext cx="8568952" cy="720080"/>
          </a:xfrm>
        </p:spPr>
        <p:txBody>
          <a:bodyPr anchor="b">
            <a:normAutofit/>
          </a:bodyPr>
          <a:lstStyle>
            <a:lvl1pPr>
              <a:defRPr sz="2800" b="1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843558"/>
            <a:ext cx="8568952" cy="3816424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buClr>
                <a:srgbClr val="CB0F45"/>
              </a:buClr>
              <a:defRPr sz="2400">
                <a:latin typeface="+mn-lt"/>
              </a:defRPr>
            </a:lvl1pPr>
            <a:lvl2pPr marL="742950" indent="-285750">
              <a:spcBef>
                <a:spcPts val="0"/>
              </a:spcBef>
              <a:buClr>
                <a:schemeClr val="accent1"/>
              </a:buClr>
              <a:buFont typeface="Arial" panose="020B0604020202020204" pitchFamily="34" charset="0"/>
              <a:buChar char="•"/>
              <a:defRPr sz="2000">
                <a:latin typeface="+mn-lt"/>
              </a:defRPr>
            </a:lvl2pPr>
            <a:lvl3pPr>
              <a:spcBef>
                <a:spcPts val="0"/>
              </a:spcBef>
              <a:defRPr sz="1800">
                <a:latin typeface="+mn-lt"/>
              </a:defRPr>
            </a:lvl3pPr>
            <a:lvl4pPr>
              <a:spcBef>
                <a:spcPts val="0"/>
              </a:spcBef>
              <a:defRPr sz="1600">
                <a:latin typeface="+mn-lt"/>
              </a:defRPr>
            </a:lvl4pPr>
            <a:lvl5pPr>
              <a:spcBef>
                <a:spcPts val="0"/>
              </a:spcBef>
              <a:defRPr sz="1600">
                <a:latin typeface="+mn-lt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65364" y="4854416"/>
            <a:ext cx="1341512" cy="273844"/>
          </a:xfrm>
        </p:spPr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107504" y="771550"/>
            <a:ext cx="8568952" cy="0"/>
          </a:xfrm>
          <a:prstGeom prst="line">
            <a:avLst/>
          </a:prstGeom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38872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7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02136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000125"/>
            <a:ext cx="4038600" cy="28289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378555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9627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30078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36353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2" y="204788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70224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461249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 userDrawn="1"/>
        </p:nvSpPr>
        <p:spPr>
          <a:xfrm>
            <a:off x="0" y="4825677"/>
            <a:ext cx="9144000" cy="31782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7504" y="51470"/>
            <a:ext cx="8568952" cy="85725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7504" y="987574"/>
            <a:ext cx="8568952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4853146"/>
            <a:ext cx="1319336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19672" y="4844474"/>
            <a:ext cx="4968552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80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GB"/>
              <a:t>Department of Computer Science: EPSRC Project Presentations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956376" y="4853146"/>
            <a:ext cx="792088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rgbClr val="CB0F45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99279D94-6B6E-4DD3-8718-A4525F4B7317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2050" name="Picture 2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15387" y="-11808"/>
            <a:ext cx="328613" cy="515530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3" name="TextBox 12"/>
          <p:cNvSpPr txBox="1"/>
          <p:nvPr userDrawn="1"/>
        </p:nvSpPr>
        <p:spPr>
          <a:xfrm>
            <a:off x="35496" y="4876006"/>
            <a:ext cx="1616976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00" b="1" spc="20" baseline="0" dirty="0">
                <a:solidFill>
                  <a:schemeClr val="tx2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Brunel University London </a:t>
            </a:r>
          </a:p>
        </p:txBody>
      </p:sp>
    </p:spTree>
    <p:extLst>
      <p:ext uri="{BB962C8B-B14F-4D97-AF65-F5344CB8AC3E}">
        <p14:creationId xmlns:p14="http://schemas.microsoft.com/office/powerpoint/2010/main" val="22603480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3200" kern="1200">
          <a:solidFill>
            <a:schemeClr val="tx2">
              <a:lumMod val="75000"/>
            </a:schemeClr>
          </a:solidFill>
          <a:latin typeface="+mn-lt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800" kern="1200">
          <a:solidFill>
            <a:schemeClr val="tx2">
              <a:lumMod val="75000"/>
            </a:schemeClr>
          </a:solidFill>
          <a:latin typeface="+mn-lt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2">
              <a:lumMod val="75000"/>
            </a:schemeClr>
          </a:solidFill>
          <a:latin typeface="+mn-lt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2">
              <a:lumMod val="75000"/>
            </a:schemeClr>
          </a:solidFill>
          <a:latin typeface="+mn-lt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1800" kern="1200">
          <a:solidFill>
            <a:schemeClr val="tx2">
              <a:lumMod val="75000"/>
            </a:schemeClr>
          </a:solidFill>
          <a:latin typeface="+mn-lt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0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png"/><Relationship Id="rId4" Type="http://schemas.openxmlformats.org/officeDocument/2006/relationships/image" Target="../media/image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504" y="1059583"/>
            <a:ext cx="4392488" cy="576064"/>
          </a:xfrm>
        </p:spPr>
        <p:txBody>
          <a:bodyPr/>
          <a:lstStyle/>
          <a:p>
            <a:r>
              <a:rPr lang="en-GB" sz="2400" dirty="0"/>
              <a:t>Predicting Cyber Attacks in the Entangled Cyberspace 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7505" y="2067694"/>
            <a:ext cx="4392488" cy="720080"/>
          </a:xfrm>
        </p:spPr>
        <p:txBody>
          <a:bodyPr>
            <a:normAutofit fontScale="70000" lnSpcReduction="20000"/>
          </a:bodyPr>
          <a:lstStyle/>
          <a:p>
            <a:r>
              <a:rPr lang="en-GB" sz="2300" dirty="0"/>
              <a:t>Ruth Ikwu</a:t>
            </a:r>
          </a:p>
          <a:p>
            <a:r>
              <a:rPr lang="en-GB" dirty="0">
                <a:solidFill>
                  <a:schemeClr val="accent1"/>
                </a:solidFill>
              </a:rPr>
              <a:t>Digital Economy &amp; Cyber Security </a:t>
            </a:r>
          </a:p>
          <a:p>
            <a:r>
              <a:rPr lang="en-GB" dirty="0">
                <a:solidFill>
                  <a:schemeClr val="accent1"/>
                </a:solidFill>
              </a:rPr>
              <a:t>research group, Brunel University London</a:t>
            </a:r>
          </a:p>
          <a:p>
            <a:endParaRPr lang="en-GB" dirty="0"/>
          </a:p>
        </p:txBody>
      </p:sp>
      <p:sp>
        <p:nvSpPr>
          <p:cNvPr id="13" name="Subtitle 2"/>
          <p:cNvSpPr txBox="1">
            <a:spLocks/>
          </p:cNvSpPr>
          <p:nvPr/>
        </p:nvSpPr>
        <p:spPr>
          <a:xfrm>
            <a:off x="128886" y="3003799"/>
            <a:ext cx="4083074" cy="72008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rgbClr val="CB0F45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dirty="0">
                <a:solidFill>
                  <a:schemeClr val="accent1"/>
                </a:solidFill>
              </a:rPr>
              <a:t>RITICS Showcase, 18th October 2018 Nova South, London</a:t>
            </a:r>
          </a:p>
          <a:p>
            <a:endParaRPr lang="en-GB" dirty="0">
              <a:solidFill>
                <a:schemeClr val="accent1"/>
              </a:solidFill>
            </a:endParaRPr>
          </a:p>
        </p:txBody>
      </p:sp>
      <p:sp>
        <p:nvSpPr>
          <p:cNvPr id="15" name="Subtitle 2"/>
          <p:cNvSpPr txBox="1">
            <a:spLocks/>
          </p:cNvSpPr>
          <p:nvPr/>
        </p:nvSpPr>
        <p:spPr>
          <a:xfrm>
            <a:off x="128886" y="4515966"/>
            <a:ext cx="4392488" cy="57606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b="1" kern="1200">
                <a:solidFill>
                  <a:srgbClr val="CB0F45"/>
                </a:solidFill>
                <a:latin typeface="+mn-lt"/>
                <a:ea typeface="+mn-ea"/>
                <a:cs typeface="Arial" panose="020B0604020202020204" pitchFamily="34" charset="0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Arial" panose="020B0604020202020204" pitchFamily="34" charset="0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200" dirty="0">
                <a:solidFill>
                  <a:schemeClr val="tx2">
                    <a:lumMod val="75000"/>
                  </a:schemeClr>
                </a:solidFill>
              </a:rPr>
              <a:t>E: Ruth.Ikwu@brunel.ac.uk</a:t>
            </a:r>
          </a:p>
        </p:txBody>
      </p:sp>
      <p:pic>
        <p:nvPicPr>
          <p:cNvPr id="34818" name="Picture 2" descr="http://www.coursebuffet.com/course_images/subjects/computer-science.jpg"/>
          <p:cNvPicPr>
            <a:picLocks noGrp="1" noChangeAspect="1" noChangeArrowheads="1"/>
          </p:cNvPicPr>
          <p:nvPr>
            <p:ph type="pic" sz="quarter" idx="10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0961" r="30961"/>
          <a:stretch>
            <a:fillRect/>
          </a:stretch>
        </p:blipFill>
        <p:spPr bwMode="auto"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0426908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043438-615B-BB43-9967-A6749A6C6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9552" y="123478"/>
            <a:ext cx="7200900" cy="662631"/>
          </a:xfrm>
        </p:spPr>
        <p:txBody>
          <a:bodyPr/>
          <a:lstStyle/>
          <a:p>
            <a:r>
              <a:rPr lang="en-US" dirty="0"/>
              <a:t>FINDINGS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C41BDF3-2FD8-854E-820B-0A7331BD0082}"/>
              </a:ext>
            </a:extLst>
          </p:cNvPr>
          <p:cNvSpPr txBox="1"/>
          <p:nvPr/>
        </p:nvSpPr>
        <p:spPr>
          <a:xfrm>
            <a:off x="539552" y="1468474"/>
            <a:ext cx="7920880" cy="2246769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marL="342900" indent="-342900">
              <a:buClr>
                <a:srgbClr val="CB0F45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Findings</a:t>
            </a:r>
          </a:p>
          <a:p>
            <a:pPr marL="342900" indent="-342900">
              <a:buClr>
                <a:srgbClr val="CB0F45"/>
              </a:buClr>
              <a:buFont typeface="Arial" panose="020B0604020202020204" pitchFamily="34" charset="0"/>
              <a:buChar char="•"/>
            </a:pPr>
            <a:endParaRPr lang="en-US" sz="2000" dirty="0">
              <a:solidFill>
                <a:schemeClr val="tx2">
                  <a:lumMod val="75000"/>
                </a:schemeClr>
              </a:solidFill>
              <a:cs typeface="Arial" panose="020B0604020202020204" pitchFamily="34" charset="0"/>
            </a:endParaRPr>
          </a:p>
          <a:p>
            <a:pPr marL="800100" lvl="2" indent="-342900">
              <a:buClr>
                <a:srgbClr val="CB0F45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Analytical Characterization of the kill-chain.</a:t>
            </a:r>
          </a:p>
          <a:p>
            <a:pPr marL="800100" lvl="2" indent="-342900">
              <a:buClr>
                <a:srgbClr val="CB0F45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Analytical proactivity in cyber situational awareness.</a:t>
            </a:r>
          </a:p>
          <a:p>
            <a:pPr marL="800100" lvl="2" indent="-342900">
              <a:buClr>
                <a:srgbClr val="CB0F45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Integration of predictive feature scope beyond the network layer.</a:t>
            </a:r>
          </a:p>
          <a:p>
            <a:pPr marL="800100" lvl="2" indent="-342900">
              <a:buClr>
                <a:srgbClr val="CB0F45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Antecedents of cyber-incidents.</a:t>
            </a:r>
          </a:p>
          <a:p>
            <a:pPr marL="800100" lvl="2" indent="-342900">
              <a:buClr>
                <a:srgbClr val="CB0F45"/>
              </a:buClr>
              <a:buFont typeface="Arial" panose="020B0604020202020204" pitchFamily="34" charset="0"/>
              <a:buChar char="•"/>
            </a:pPr>
            <a:r>
              <a:rPr lang="en-US" sz="2000" dirty="0">
                <a:solidFill>
                  <a:schemeClr val="tx2">
                    <a:lumMod val="75000"/>
                  </a:schemeClr>
                </a:solidFill>
                <a:cs typeface="Arial" panose="020B0604020202020204" pitchFamily="34" charset="0"/>
              </a:rPr>
              <a:t>Multi-source data fusion implementation cyber analytics.</a:t>
            </a:r>
          </a:p>
        </p:txBody>
      </p:sp>
    </p:spTree>
    <p:extLst>
      <p:ext uri="{BB962C8B-B14F-4D97-AF65-F5344CB8AC3E}">
        <p14:creationId xmlns:p14="http://schemas.microsoft.com/office/powerpoint/2010/main" val="28174402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IMPACT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/>
              <a:t>Implementing Proactive controls for protection of industrial control systems.</a:t>
            </a:r>
          </a:p>
          <a:p>
            <a:r>
              <a:rPr lang="en-GB" dirty="0"/>
              <a:t>Understanding the dependencies of entities and events within the cyber-operating environment.</a:t>
            </a:r>
          </a:p>
          <a:p>
            <a:r>
              <a:rPr lang="en-GB" dirty="0"/>
              <a:t>Enhancing Situational awareness by understanding the dynamics of these entanglements in a multi-dimensional, multi-level cyberspace.</a:t>
            </a:r>
          </a:p>
          <a:p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55820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671F18-F3E8-6B4F-8F1F-2E5DDD867D4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THANK YOU FOR YOUR TIME!!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1D83AEE-BB7F-8A40-AAD9-EC4CC8D08C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BEA258C-5972-8B4D-96E9-4F1761233D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406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INTRODUCTION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31590"/>
            <a:ext cx="8568952" cy="3528392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/>
              <a:t>A </a:t>
            </a:r>
            <a:r>
              <a:rPr lang="en-US" dirty="0"/>
              <a:t>proactive framework to predicting cyber-attacks.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The cyber analytics space is currently dominated by mono-dimensional linear analysis.</a:t>
            </a:r>
          </a:p>
          <a:p>
            <a:pPr algn="just"/>
            <a:endParaRPr lang="en-US" dirty="0"/>
          </a:p>
          <a:p>
            <a:pPr algn="just"/>
            <a:r>
              <a:rPr lang="en-US" dirty="0"/>
              <a:t>Our framework conceptually fuses multiple sources of evidence across cyberspace to predict events in subsequent stages of the kill-chain.</a:t>
            </a:r>
          </a:p>
          <a:p>
            <a:pPr algn="just"/>
            <a:endParaRPr lang="en-US" dirty="0"/>
          </a:p>
          <a:p>
            <a:pPr algn="just"/>
            <a:r>
              <a:rPr lang="en-GB" dirty="0"/>
              <a:t>Current techniques are limited in their ability to understand the dynamics of entanglements related to cyber-incidents. </a:t>
            </a:r>
          </a:p>
          <a:p>
            <a:pPr algn="just"/>
            <a:endParaRPr lang="en-GB" dirty="0"/>
          </a:p>
          <a:p>
            <a:pPr algn="just"/>
            <a:r>
              <a:rPr lang="en-GB" dirty="0"/>
              <a:t>We provide a multi-dimensional phased analysis of the traditional kill-chain model using structural vector auto-regressive models. </a:t>
            </a:r>
            <a:endParaRPr lang="en-US" dirty="0"/>
          </a:p>
          <a:p>
            <a:pPr>
              <a:buNone/>
            </a:pP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2</a:t>
            </a:fld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</p:spTree>
    <p:extLst>
      <p:ext uri="{BB962C8B-B14F-4D97-AF65-F5344CB8AC3E}">
        <p14:creationId xmlns:p14="http://schemas.microsoft.com/office/powerpoint/2010/main" val="10082890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CONCEPTUAL FOUNDATIONS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entangled cyberspace is a seamless integration of evidence sources across cyberspace to predict stages of the kill-chain.</a:t>
            </a:r>
          </a:p>
          <a:p>
            <a:endParaRPr lang="en-US" dirty="0"/>
          </a:p>
          <a:p>
            <a:r>
              <a:rPr lang="en-GB" dirty="0"/>
              <a:t>The entangled cyberspace in theory is the fusion of three conceptual foundations: </a:t>
            </a:r>
          </a:p>
          <a:p>
            <a:pPr lvl="1"/>
            <a:endParaRPr lang="en-GB" dirty="0"/>
          </a:p>
          <a:p>
            <a:pPr lvl="1"/>
            <a:r>
              <a:rPr lang="en-GB" dirty="0"/>
              <a:t>A sequential phased model for perpetrating cyber-attacks.</a:t>
            </a:r>
          </a:p>
          <a:p>
            <a:pPr lvl="1"/>
            <a:r>
              <a:rPr lang="en-GB" dirty="0"/>
              <a:t>A multi-dimensional characterization of cyberspace.</a:t>
            </a:r>
          </a:p>
          <a:p>
            <a:pPr lvl="1"/>
            <a:r>
              <a:rPr lang="en-GB" dirty="0"/>
              <a:t>A structural model for integrating and simultaneously analysing multiple sources of evidence.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834333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A6E1A0-8D6A-8749-A244-8EFA3023392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THEORETICAL FRAMEWORK</a:t>
            </a: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43094F9-287F-D748-B5FA-F645DE7712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4A6392F-CBBF-A44C-9856-485B7393A0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4</a:t>
            </a:fld>
            <a:endParaRPr lang="en-GB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4DFFCBF-061B-CA4A-B3E5-BDED2202F7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1131590"/>
            <a:ext cx="8030231" cy="32093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99293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7504" y="30758"/>
            <a:ext cx="8568952" cy="720080"/>
          </a:xfrm>
        </p:spPr>
        <p:txBody>
          <a:bodyPr/>
          <a:lstStyle/>
          <a:p>
            <a:r>
              <a:rPr lang="en-GB" dirty="0"/>
              <a:t>CF I &amp; CF II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Department of Computer Science: EPSRC Project Presentations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279D94-6B6E-4DD3-8718-A4525F4B7317}" type="slidenum">
              <a:rPr lang="en-GB" smtClean="0"/>
              <a:pPr/>
              <a:t>5</a:t>
            </a:fld>
            <a:endParaRPr lang="en-GB"/>
          </a:p>
        </p:txBody>
      </p:sp>
      <p:grpSp>
        <p:nvGrpSpPr>
          <p:cNvPr id="13" name="Group 12">
            <a:extLst>
              <a:ext uri="{FF2B5EF4-FFF2-40B4-BE49-F238E27FC236}">
                <a16:creationId xmlns:a16="http://schemas.microsoft.com/office/drawing/2014/main" id="{4A791EBA-77D2-B74C-8C97-27EC99D0EA74}"/>
              </a:ext>
            </a:extLst>
          </p:cNvPr>
          <p:cNvGrpSpPr/>
          <p:nvPr/>
        </p:nvGrpSpPr>
        <p:grpSpPr>
          <a:xfrm>
            <a:off x="539238" y="932316"/>
            <a:ext cx="3528706" cy="2004838"/>
            <a:chOff x="659731" y="1176979"/>
            <a:chExt cx="10980334" cy="5052247"/>
          </a:xfrm>
        </p:grpSpPr>
        <p:pic>
          <p:nvPicPr>
            <p:cNvPr id="14" name="Picture 13">
              <a:extLst>
                <a:ext uri="{FF2B5EF4-FFF2-40B4-BE49-F238E27FC236}">
                  <a16:creationId xmlns:a16="http://schemas.microsoft.com/office/drawing/2014/main" id="{DD1BF415-2341-9540-8014-56F6AC8F5052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768811" y="1176979"/>
              <a:ext cx="7871254" cy="4544200"/>
            </a:xfrm>
            <a:prstGeom prst="rect">
              <a:avLst/>
            </a:prstGeom>
          </p:spPr>
        </p:pic>
        <p:sp>
          <p:nvSpPr>
            <p:cNvPr id="15" name="Chevron 14">
              <a:extLst>
                <a:ext uri="{FF2B5EF4-FFF2-40B4-BE49-F238E27FC236}">
                  <a16:creationId xmlns:a16="http://schemas.microsoft.com/office/drawing/2014/main" id="{489488B5-3B3E-F645-8B81-11E069692523}"/>
                </a:ext>
              </a:extLst>
            </p:cNvPr>
            <p:cNvSpPr/>
            <p:nvPr/>
          </p:nvSpPr>
          <p:spPr>
            <a:xfrm>
              <a:off x="660708" y="2953266"/>
              <a:ext cx="3494029" cy="1334529"/>
            </a:xfrm>
            <a:prstGeom prst="chevron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600" dirty="0">
                  <a:solidFill>
                    <a:schemeClr val="tx1"/>
                  </a:solidFill>
                </a:rPr>
                <a:t>Antecedents</a:t>
              </a:r>
            </a:p>
          </p:txBody>
        </p:sp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56F11929-7A50-AE48-B232-4343F58EFAFC}"/>
                </a:ext>
              </a:extLst>
            </p:cNvPr>
            <p:cNvSpPr txBox="1"/>
            <p:nvPr/>
          </p:nvSpPr>
          <p:spPr>
            <a:xfrm>
              <a:off x="659731" y="4833136"/>
              <a:ext cx="2833336" cy="1396090"/>
            </a:xfrm>
            <a:prstGeom prst="rect">
              <a:avLst/>
            </a:prstGeom>
            <a:solidFill>
              <a:schemeClr val="accent2">
                <a:lumMod val="20000"/>
                <a:lumOff val="80000"/>
              </a:schemeClr>
            </a:solidFill>
            <a:ln>
              <a:solidFill>
                <a:srgbClr val="FF0000"/>
              </a:solidFill>
            </a:ln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600" dirty="0"/>
                <a:t>A real-world trigger to cyber-incident influenced by social, economic, political or cultural factors</a:t>
              </a:r>
            </a:p>
          </p:txBody>
        </p:sp>
        <p:cxnSp>
          <p:nvCxnSpPr>
            <p:cNvPr id="17" name="Straight Arrow Connector 16">
              <a:extLst>
                <a:ext uri="{FF2B5EF4-FFF2-40B4-BE49-F238E27FC236}">
                  <a16:creationId xmlns:a16="http://schemas.microsoft.com/office/drawing/2014/main" id="{339BADF0-1EAC-C841-A870-E20B238250A0}"/>
                </a:ext>
              </a:extLst>
            </p:cNvPr>
            <p:cNvCxnSpPr>
              <a:cxnSpLocks/>
              <a:stCxn id="16" idx="0"/>
              <a:endCxn id="15" idx="2"/>
            </p:cNvCxnSpPr>
            <p:nvPr/>
          </p:nvCxnSpPr>
          <p:spPr>
            <a:xfrm flipH="1" flipV="1">
              <a:off x="1995756" y="4287794"/>
              <a:ext cx="80643" cy="545342"/>
            </a:xfrm>
            <a:prstGeom prst="straightConnector1">
              <a:avLst/>
            </a:prstGeom>
            <a:ln w="38100">
              <a:solidFill>
                <a:srgbClr val="FF0000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TextBox 17">
              <a:extLst>
                <a:ext uri="{FF2B5EF4-FFF2-40B4-BE49-F238E27FC236}">
                  <a16:creationId xmlns:a16="http://schemas.microsoft.com/office/drawing/2014/main" id="{F999838C-9CEC-574D-965B-20C013EFC1CE}"/>
                </a:ext>
              </a:extLst>
            </p:cNvPr>
            <p:cNvSpPr txBox="1"/>
            <p:nvPr/>
          </p:nvSpPr>
          <p:spPr>
            <a:xfrm>
              <a:off x="3711971" y="3329852"/>
              <a:ext cx="442767" cy="5813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000" b="1" dirty="0"/>
                <a:t>+</a:t>
              </a:r>
            </a:p>
          </p:txBody>
        </p:sp>
      </p:grpSp>
      <p:pic>
        <p:nvPicPr>
          <p:cNvPr id="20" name="Content Placeholder 4">
            <a:extLst>
              <a:ext uri="{FF2B5EF4-FFF2-40B4-BE49-F238E27FC236}">
                <a16:creationId xmlns:a16="http://schemas.microsoft.com/office/drawing/2014/main" id="{59355614-6102-9B42-BDE9-4A7E805EAFF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5092792" y="1130515"/>
            <a:ext cx="1512168" cy="1829438"/>
          </a:xfrm>
        </p:spPr>
      </p:pic>
      <p:grpSp>
        <p:nvGrpSpPr>
          <p:cNvPr id="21" name="Group 20"/>
          <p:cNvGrpSpPr/>
          <p:nvPr/>
        </p:nvGrpSpPr>
        <p:grpSpPr>
          <a:xfrm>
            <a:off x="6804248" y="843558"/>
            <a:ext cx="1656183" cy="2247875"/>
            <a:chOff x="4572000" y="1007388"/>
            <a:chExt cx="3240360" cy="3240359"/>
          </a:xfrm>
        </p:grpSpPr>
        <p:sp>
          <p:nvSpPr>
            <p:cNvPr id="22" name="Snip and Round Single Corner Rectangle 21">
              <a:extLst>
                <a:ext uri="{FF2B5EF4-FFF2-40B4-BE49-F238E27FC236}">
                  <a16:creationId xmlns:a16="http://schemas.microsoft.com/office/drawing/2014/main" id="{0B3FAE79-2B9E-8645-8221-1073157A6F0D}"/>
                </a:ext>
              </a:extLst>
            </p:cNvPr>
            <p:cNvSpPr/>
            <p:nvPr/>
          </p:nvSpPr>
          <p:spPr>
            <a:xfrm>
              <a:off x="5940228" y="1007388"/>
              <a:ext cx="1872132" cy="1038913"/>
            </a:xfrm>
            <a:prstGeom prst="snipRoundRect">
              <a:avLst/>
            </a:prstGeom>
            <a:solidFill>
              <a:srgbClr val="D7B5D7"/>
            </a:solidFill>
            <a:ln w="19050">
              <a:solidFill>
                <a:srgbClr val="7030A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>
                  <a:solidFill>
                    <a:schemeClr val="tx1"/>
                  </a:solidFill>
                </a:rPr>
                <a:t>a combination of the real world as perceived from a linear dimension and physical objects as they exist in cyberspace </a:t>
              </a:r>
            </a:p>
            <a:p>
              <a:pPr algn="ctr"/>
              <a:endParaRPr lang="en-US" sz="500" dirty="0"/>
            </a:p>
          </p:txBody>
        </p:sp>
        <p:sp>
          <p:nvSpPr>
            <p:cNvPr id="23" name="Snip and Round Single Corner Rectangle 22">
              <a:extLst>
                <a:ext uri="{FF2B5EF4-FFF2-40B4-BE49-F238E27FC236}">
                  <a16:creationId xmlns:a16="http://schemas.microsoft.com/office/drawing/2014/main" id="{099865C5-E0AD-D241-AEF2-CA7113841979}"/>
                </a:ext>
              </a:extLst>
            </p:cNvPr>
            <p:cNvSpPr/>
            <p:nvPr/>
          </p:nvSpPr>
          <p:spPr>
            <a:xfrm>
              <a:off x="4572000" y="3125316"/>
              <a:ext cx="2498237" cy="1122431"/>
            </a:xfrm>
            <a:prstGeom prst="snipRoundRect">
              <a:avLst/>
            </a:prstGeom>
            <a:solidFill>
              <a:schemeClr val="accent3">
                <a:lumMod val="40000"/>
                <a:lumOff val="60000"/>
              </a:schemeClr>
            </a:solidFill>
            <a:ln w="19050">
              <a:solidFill>
                <a:schemeClr val="accent4">
                  <a:lumMod val="50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>
                  <a:solidFill>
                    <a:schemeClr val="tx1"/>
                  </a:solidFill>
                </a:rPr>
                <a:t>characterizes cyberspace as an enabler of our socio-political-economic-cultural existence. The socio-political-economic-cultural dimension is characterized by activities attributed to human beliefs, norms, laws and co-existence. </a:t>
              </a:r>
            </a:p>
          </p:txBody>
        </p:sp>
        <p:sp>
          <p:nvSpPr>
            <p:cNvPr id="24" name="Snip and Round Single Corner Rectangle 23">
              <a:extLst>
                <a:ext uri="{FF2B5EF4-FFF2-40B4-BE49-F238E27FC236}">
                  <a16:creationId xmlns:a16="http://schemas.microsoft.com/office/drawing/2014/main" id="{93A7990E-569B-4D45-B3F0-B89E79B6AAD5}"/>
                </a:ext>
              </a:extLst>
            </p:cNvPr>
            <p:cNvSpPr/>
            <p:nvPr/>
          </p:nvSpPr>
          <p:spPr>
            <a:xfrm>
              <a:off x="5301952" y="2046303"/>
              <a:ext cx="1997020" cy="1068078"/>
            </a:xfrm>
            <a:prstGeom prst="snipRoundRect">
              <a:avLst/>
            </a:prstGeom>
            <a:solidFill>
              <a:srgbClr val="ED948F"/>
            </a:solidFill>
            <a:ln w="19050">
              <a:solidFill>
                <a:srgbClr val="C05B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500" dirty="0">
                  <a:solidFill>
                    <a:schemeClr val="tx1"/>
                  </a:solidFill>
                </a:rPr>
                <a:t>an integration of social attributes and inter-relationships owned by human beings and other related physical, cyber entities in cyberspace </a:t>
              </a:r>
            </a:p>
          </p:txBody>
        </p:sp>
      </p:grpSp>
      <p:sp>
        <p:nvSpPr>
          <p:cNvPr id="9" name="TextBox 8"/>
          <p:cNvSpPr txBox="1"/>
          <p:nvPr/>
        </p:nvSpPr>
        <p:spPr>
          <a:xfrm>
            <a:off x="1100983" y="3539192"/>
            <a:ext cx="210756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Attack Kill-Chain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4932040" y="3547596"/>
            <a:ext cx="34556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The Multi-Dimensional Cyberspace</a:t>
            </a:r>
          </a:p>
        </p:txBody>
      </p:sp>
    </p:spTree>
    <p:extLst>
      <p:ext uri="{BB962C8B-B14F-4D97-AF65-F5344CB8AC3E}">
        <p14:creationId xmlns:p14="http://schemas.microsoft.com/office/powerpoint/2010/main" val="106558302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D20686-567C-F34C-A05D-C5952EAD55AB}" type="slidenum">
              <a:rPr lang="en-US" smtClean="0"/>
              <a:t>6</a:t>
            </a:fld>
            <a:endParaRPr lang="en-US" dirty="0"/>
          </a:p>
        </p:txBody>
      </p:sp>
      <p:grpSp>
        <p:nvGrpSpPr>
          <p:cNvPr id="40" name="Group 39">
            <a:extLst>
              <a:ext uri="{FF2B5EF4-FFF2-40B4-BE49-F238E27FC236}">
                <a16:creationId xmlns:a16="http://schemas.microsoft.com/office/drawing/2014/main" id="{EA4C784F-53BE-B342-97F2-E44F121EB4A7}"/>
              </a:ext>
            </a:extLst>
          </p:cNvPr>
          <p:cNvGrpSpPr/>
          <p:nvPr/>
        </p:nvGrpSpPr>
        <p:grpSpPr>
          <a:xfrm>
            <a:off x="622494" y="754927"/>
            <a:ext cx="7538971" cy="3761039"/>
            <a:chOff x="1492312" y="913770"/>
            <a:chExt cx="10051960" cy="5427608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7" name="Rectangle 6"/>
                <p:cNvSpPr/>
                <p:nvPr/>
              </p:nvSpPr>
              <p:spPr>
                <a:xfrm>
                  <a:off x="4850102" y="913770"/>
                  <a:ext cx="2741520" cy="66163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pPr algn="just">
                    <a:lnSpc>
                      <a:spcPct val="120000"/>
                    </a:lnSpc>
                    <a:tabLst>
                      <a:tab pos="342900" algn="l"/>
                      <a:tab pos="685800" algn="l"/>
                      <a:tab pos="1028700" algn="l"/>
                      <a:tab pos="1371600" algn="l"/>
                      <a:tab pos="1714500" algn="l"/>
                      <a:tab pos="2057400" algn="l"/>
                      <a:tab pos="2400300" algn="l"/>
                      <a:tab pos="2743200" algn="l"/>
                      <a:tab pos="3086100" algn="l"/>
                      <a:tab pos="3429000" algn="l"/>
                      <a:tab pos="3771900" algn="l"/>
                      <a:tab pos="4114800" algn="l"/>
                      <a:tab pos="4457700" algn="l"/>
                      <a:tab pos="4800600" algn="l"/>
                      <a:tab pos="5143500" algn="l"/>
                      <a:tab pos="5486400" algn="l"/>
                      <a:tab pos="5829300" algn="l"/>
                      <a:tab pos="6172200" algn="l"/>
                      <a:tab pos="6515100" algn="l"/>
                      <a:tab pos="6858000" algn="l"/>
                    </a:tabLst>
                  </a:pPr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r>
                          <a:rPr lang="en-US" sz="75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/>
                          </a:rPr>
                          <m:t>𝑪𝒚𝒃𝒆𝒓</m:t>
                        </m:r>
                        <m:r>
                          <a:rPr lang="en-US" sz="750" b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/>
                          </a:rPr>
                          <m:t> </m:t>
                        </m:r>
                        <m:r>
                          <a:rPr lang="en-US" sz="75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/>
                          </a:rPr>
                          <m:t>𝑫𝒂𝒕𝒂</m:t>
                        </m:r>
                        <m:r>
                          <a:rPr lang="en-US" sz="750" b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/>
                          </a:rPr>
                          <m:t> </m:t>
                        </m:r>
                        <m:r>
                          <a:rPr lang="en-US" sz="750" b="1" i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/>
                          </a:rPr>
                          <m:t>𝑺𝒑𝒂𝒄𝒆</m:t>
                        </m:r>
                        <m:r>
                          <a:rPr lang="en-US" sz="750" b="1">
                            <a:solidFill>
                              <a:srgbClr val="000000"/>
                            </a:solidFill>
                            <a:latin typeface="Cambria Math" panose="02040503050406030204" pitchFamily="18" charset="0"/>
                            <a:ea typeface="PMingLiU"/>
                          </a:rPr>
                          <m:t>= </m:t>
                        </m:r>
                        <m:d>
                          <m:dPr>
                            <m:ctrlPr>
                              <a:rPr lang="en-GB" sz="750" i="1">
                                <a:solidFill>
                                  <a:srgbClr val="000000"/>
                                </a:solidFill>
                                <a:latin typeface="Cambria Math" panose="02040503050406030204" pitchFamily="18" charset="0"/>
                                <a:ea typeface="PMingLiU"/>
                              </a:rPr>
                            </m:ctrlPr>
                          </m:dPr>
                          <m:e>
                            <m:f>
                              <m:fPr>
                                <m:type m:val="noBar"/>
                                <m:ctrlPr>
                                  <a:rPr lang="en-GB" sz="750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PMingLiU"/>
                                  </a:rPr>
                                </m:ctrlPr>
                              </m:fPr>
                              <m:num>
                                <m:eqArr>
                                  <m:eqArrPr>
                                    <m:ctrlPr>
                                      <a:rPr lang="en-GB" sz="750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PMingLiU"/>
                                      </a:rPr>
                                    </m:ctrlPr>
                                  </m:eqArrPr>
                                  <m:e>
                                    <m:r>
                                      <a:rPr lang="en-US" sz="750" b="1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PMingLiU"/>
                                      </a:rPr>
                                      <m:t>𝑷𝒉𝒚𝒔𝒊𝒄𝒂𝒍</m:t>
                                    </m:r>
                                    <m:r>
                                      <a:rPr lang="en-US" sz="750" b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PMingLiU"/>
                                      </a:rPr>
                                      <m:t> </m:t>
                                    </m:r>
                                    <m:r>
                                      <a:rPr lang="en-US" sz="750" b="1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PMingLiU"/>
                                      </a:rPr>
                                      <m:t>𝑺𝒑𝒂𝒄𝒆</m:t>
                                    </m:r>
                                  </m:e>
                                  <m:e>
                                    <m:r>
                                      <a:rPr lang="en-US" sz="750" b="1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PMingLiU"/>
                                      </a:rPr>
                                      <m:t>𝑺𝒐𝒄𝒊𝒂𝒍</m:t>
                                    </m:r>
                                    <m:r>
                                      <a:rPr lang="en-US" sz="750" b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PMingLiU"/>
                                      </a:rPr>
                                      <m:t> </m:t>
                                    </m:r>
                                    <m:r>
                                      <a:rPr lang="en-US" sz="750" b="1" i="1">
                                        <a:solidFill>
                                          <a:srgbClr val="000000"/>
                                        </a:solidFill>
                                        <a:latin typeface="Cambria Math" panose="02040503050406030204" pitchFamily="18" charset="0"/>
                                        <a:ea typeface="PMingLiU"/>
                                      </a:rPr>
                                      <m:t>𝑺𝒑𝒂𝒄𝒆</m:t>
                                    </m:r>
                                  </m:e>
                                </m:eqArr>
                              </m:num>
                              <m:den>
                                <m:r>
                                  <a:rPr lang="en-US" sz="75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PMingLiU"/>
                                  </a:rPr>
                                  <m:t>𝑬𝒄𝒐𝒏𝒐𝒎𝒊𝒄</m:t>
                                </m:r>
                                <m:r>
                                  <a:rPr lang="en-US" sz="750" b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PMingLiU"/>
                                  </a:rPr>
                                  <m:t> </m:t>
                                </m:r>
                                <m:r>
                                  <a:rPr lang="en-US" sz="750" b="1" i="1">
                                    <a:solidFill>
                                      <a:srgbClr val="000000"/>
                                    </a:solidFill>
                                    <a:latin typeface="Cambria Math" panose="02040503050406030204" pitchFamily="18" charset="0"/>
                                    <a:ea typeface="PMingLiU"/>
                                  </a:rPr>
                                  <m:t>𝑺𝒑𝒂𝒄𝒆</m:t>
                                </m:r>
                              </m:den>
                            </m:f>
                          </m:e>
                        </m:d>
                      </m:oMath>
                    </m:oMathPara>
                  </a14:m>
                  <a:endParaRPr lang="en-GB" sz="75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PMingLiU"/>
                  </a:endParaRPr>
                </a:p>
              </p:txBody>
            </p:sp>
          </mc:Choice>
          <mc:Fallback xmlns="">
            <p:sp>
              <p:nvSpPr>
                <p:cNvPr id="7" name="Rectangle 6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850102" y="913770"/>
                  <a:ext cx="2741520" cy="661635"/>
                </a:xfrm>
                <a:prstGeom prst="rect">
                  <a:avLst/>
                </a:prstGeom>
                <a:blipFill>
                  <a:blip r:embed="rId2"/>
                  <a:stretch>
                    <a:fillRect b="-5128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8" name="Rectangle 7"/>
                <p:cNvSpPr/>
                <p:nvPr/>
              </p:nvSpPr>
              <p:spPr>
                <a:xfrm>
                  <a:off x="1492312" y="3013402"/>
                  <a:ext cx="3357790" cy="146424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  <a:tabLst>
                      <a:tab pos="342900" algn="l"/>
                      <a:tab pos="685800" algn="l"/>
                      <a:tab pos="1028700" algn="l"/>
                      <a:tab pos="1371600" algn="l"/>
                      <a:tab pos="1714500" algn="l"/>
                      <a:tab pos="2057400" algn="l"/>
                      <a:tab pos="2400300" algn="l"/>
                      <a:tab pos="2743200" algn="l"/>
                      <a:tab pos="3086100" algn="l"/>
                      <a:tab pos="3429000" algn="l"/>
                      <a:tab pos="3771900" algn="l"/>
                      <a:tab pos="4114800" algn="l"/>
                      <a:tab pos="4457700" algn="l"/>
                      <a:tab pos="4800600" algn="l"/>
                      <a:tab pos="5143500" algn="l"/>
                      <a:tab pos="5486400" algn="l"/>
                      <a:tab pos="5829300" algn="l"/>
                      <a:tab pos="6172200" algn="l"/>
                      <a:tab pos="6515100" algn="l"/>
                      <a:tab pos="6858000" algn="l"/>
                    </a:tabLst>
                  </a:pPr>
                  <a:r>
                    <a:rPr lang="en-US" sz="750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PMingLiU"/>
                    </a:rPr>
                    <a:t>The Physical Space</a:t>
                  </a:r>
                  <a:endParaRPr lang="en-GB" sz="75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PMingLiU"/>
                  </a:endParaRPr>
                </a:p>
                <a:p>
                  <a:pPr algn="ctr">
                    <a:lnSpc>
                      <a:spcPct val="120000"/>
                    </a:lnSpc>
                    <a:tabLst>
                      <a:tab pos="342900" algn="l"/>
                      <a:tab pos="685800" algn="l"/>
                      <a:tab pos="1028700" algn="l"/>
                      <a:tab pos="1371600" algn="l"/>
                      <a:tab pos="1714500" algn="l"/>
                      <a:tab pos="2057400" algn="l"/>
                      <a:tab pos="2400300" algn="l"/>
                      <a:tab pos="2743200" algn="l"/>
                      <a:tab pos="3086100" algn="l"/>
                      <a:tab pos="3429000" algn="l"/>
                      <a:tab pos="3771900" algn="l"/>
                      <a:tab pos="4114800" algn="l"/>
                      <a:tab pos="4457700" algn="l"/>
                      <a:tab pos="4800600" algn="l"/>
                      <a:tab pos="5143500" algn="l"/>
                      <a:tab pos="5486400" algn="l"/>
                      <a:tab pos="5829300" algn="l"/>
                      <a:tab pos="6172200" algn="l"/>
                      <a:tab pos="6515100" algn="l"/>
                      <a:tab pos="6858000" algn="l"/>
                    </a:tabLst>
                  </a:pPr>
                  <a:r>
                    <a:rPr lang="en-US" sz="750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PMingLiU"/>
                    </a:rPr>
                    <a:t> </a:t>
                  </a:r>
                  <a:endParaRPr lang="en-GB" sz="75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PMingLiU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7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750">
                                <a:latin typeface="Cambria Math" panose="02040503050406030204" pitchFamily="18" charset="0"/>
                                <a:ea typeface="PMingLiU"/>
                                <a:cs typeface="Times New Roman" panose="02020603050405020304" pitchFamily="18" charset="0"/>
                              </a:rPr>
                              <m:t>X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750">
                                <a:latin typeface="Cambria Math" panose="02040503050406030204" pitchFamily="18" charset="0"/>
                                <a:ea typeface="PMingLiU"/>
                                <a:cs typeface="Times New Roman" panose="02020603050405020304" pitchFamily="18" charset="0"/>
                              </a:rPr>
                              <m:t>t</m:t>
                            </m:r>
                          </m:sub>
                        </m:sSub>
                        <m:r>
                          <a:rPr lang="en-US" sz="750"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en-GB" sz="7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GB" sz="75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+…+ … 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 1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,1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+…+ … 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 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  <m:e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  <m:e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+…+…+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nn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x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nt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</m:oMath>
                    </m:oMathPara>
                  </a14:m>
                  <a:endParaRPr lang="en-GB" sz="750" dirty="0"/>
                </a:p>
              </p:txBody>
            </p:sp>
          </mc:Choice>
          <mc:Fallback xmlns="">
            <p:sp>
              <p:nvSpPr>
                <p:cNvPr id="8" name="Rectangle 7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1492312" y="3013402"/>
                  <a:ext cx="3357790" cy="1464244"/>
                </a:xfrm>
                <a:prstGeom prst="rect">
                  <a:avLst/>
                </a:prstGeom>
                <a:blipFill>
                  <a:blip r:embed="rId3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0" name="Rectangle 9"/>
                <p:cNvSpPr/>
                <p:nvPr/>
              </p:nvSpPr>
              <p:spPr>
                <a:xfrm>
                  <a:off x="4991130" y="3095670"/>
                  <a:ext cx="3253925" cy="1453048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  <a:tabLst>
                      <a:tab pos="342900" algn="l"/>
                      <a:tab pos="685800" algn="l"/>
                      <a:tab pos="1028700" algn="l"/>
                      <a:tab pos="1371600" algn="l"/>
                      <a:tab pos="1714500" algn="l"/>
                      <a:tab pos="2057400" algn="l"/>
                      <a:tab pos="2400300" algn="l"/>
                      <a:tab pos="2743200" algn="l"/>
                      <a:tab pos="3086100" algn="l"/>
                      <a:tab pos="3429000" algn="l"/>
                      <a:tab pos="3771900" algn="l"/>
                      <a:tab pos="4114800" algn="l"/>
                      <a:tab pos="4457700" algn="l"/>
                      <a:tab pos="4800600" algn="l"/>
                      <a:tab pos="5143500" algn="l"/>
                      <a:tab pos="5486400" algn="l"/>
                      <a:tab pos="5829300" algn="l"/>
                      <a:tab pos="6172200" algn="l"/>
                      <a:tab pos="6515100" algn="l"/>
                      <a:tab pos="6858000" algn="l"/>
                    </a:tabLst>
                  </a:pPr>
                  <a:r>
                    <a:rPr lang="en-US" sz="750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PMingLiU"/>
                    </a:rPr>
                    <a:t>The Social Space</a:t>
                  </a:r>
                  <a:endParaRPr lang="en-GB" sz="75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PMingLiU"/>
                  </a:endParaRPr>
                </a:p>
                <a:p>
                  <a:pPr algn="ctr">
                    <a:lnSpc>
                      <a:spcPct val="120000"/>
                    </a:lnSpc>
                    <a:tabLst>
                      <a:tab pos="342900" algn="l"/>
                      <a:tab pos="685800" algn="l"/>
                      <a:tab pos="1028700" algn="l"/>
                      <a:tab pos="1371600" algn="l"/>
                      <a:tab pos="1714500" algn="l"/>
                      <a:tab pos="2057400" algn="l"/>
                      <a:tab pos="2400300" algn="l"/>
                      <a:tab pos="2743200" algn="l"/>
                      <a:tab pos="3086100" algn="l"/>
                      <a:tab pos="3429000" algn="l"/>
                      <a:tab pos="3771900" algn="l"/>
                      <a:tab pos="4114800" algn="l"/>
                      <a:tab pos="4457700" algn="l"/>
                      <a:tab pos="4800600" algn="l"/>
                      <a:tab pos="5143500" algn="l"/>
                      <a:tab pos="5486400" algn="l"/>
                      <a:tab pos="5829300" algn="l"/>
                      <a:tab pos="6172200" algn="l"/>
                      <a:tab pos="6515100" algn="l"/>
                      <a:tab pos="6858000" algn="l"/>
                    </a:tabLst>
                  </a:pPr>
                  <a:r>
                    <a:rPr lang="en-US" sz="750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PMingLiU"/>
                    </a:rPr>
                    <a:t> </a:t>
                  </a:r>
                  <a:endParaRPr lang="en-GB" sz="75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PMingLiU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7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750">
                                <a:latin typeface="Cambria Math" panose="02040503050406030204" pitchFamily="18" charset="0"/>
                                <a:ea typeface="PMingLiU"/>
                                <a:cs typeface="Times New Roman" panose="02020603050405020304" pitchFamily="18" charset="0"/>
                              </a:rPr>
                              <m:t>Y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750">
                                <a:latin typeface="Cambria Math" panose="02040503050406030204" pitchFamily="18" charset="0"/>
                                <a:ea typeface="PMingLiU"/>
                                <a:cs typeface="Times New Roman" panose="02020603050405020304" pitchFamily="18" charset="0"/>
                              </a:rPr>
                              <m:t>t</m:t>
                            </m:r>
                          </m:sub>
                        </m:sSub>
                        <m:r>
                          <a:rPr lang="en-US" sz="750"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en-GB" sz="7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GB" sz="75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+…+ … 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 1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,1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+…+ … 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 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  <m:e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  <m:e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+…+…+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 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nn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y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nt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</m:oMath>
                    </m:oMathPara>
                  </a14:m>
                  <a:endParaRPr lang="en-GB" sz="750" dirty="0"/>
                </a:p>
              </p:txBody>
            </p:sp>
          </mc:Choice>
          <mc:Fallback xmlns="">
            <p:sp>
              <p:nvSpPr>
                <p:cNvPr id="10" name="Rectangle 9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4991130" y="3095670"/>
                  <a:ext cx="3253925" cy="1453048"/>
                </a:xfrm>
                <a:prstGeom prst="rect">
                  <a:avLst/>
                </a:prstGeom>
                <a:blipFill>
                  <a:blip r:embed="rId4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11" name="Rectangle 10"/>
                <p:cNvSpPr/>
                <p:nvPr/>
              </p:nvSpPr>
              <p:spPr>
                <a:xfrm>
                  <a:off x="8373154" y="3314037"/>
                  <a:ext cx="3171118" cy="1438343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:pPr algn="ctr">
                    <a:lnSpc>
                      <a:spcPct val="120000"/>
                    </a:lnSpc>
                    <a:tabLst>
                      <a:tab pos="342900" algn="l"/>
                      <a:tab pos="685800" algn="l"/>
                      <a:tab pos="1028700" algn="l"/>
                      <a:tab pos="1371600" algn="l"/>
                      <a:tab pos="1714500" algn="l"/>
                      <a:tab pos="2057400" algn="l"/>
                      <a:tab pos="2400300" algn="l"/>
                      <a:tab pos="2743200" algn="l"/>
                      <a:tab pos="3086100" algn="l"/>
                      <a:tab pos="3429000" algn="l"/>
                      <a:tab pos="3771900" algn="l"/>
                      <a:tab pos="4114800" algn="l"/>
                      <a:tab pos="4457700" algn="l"/>
                      <a:tab pos="4800600" algn="l"/>
                      <a:tab pos="5143500" algn="l"/>
                      <a:tab pos="5486400" algn="l"/>
                      <a:tab pos="5829300" algn="l"/>
                      <a:tab pos="6172200" algn="l"/>
                      <a:tab pos="6515100" algn="l"/>
                      <a:tab pos="6858000" algn="l"/>
                    </a:tabLst>
                  </a:pPr>
                  <a:r>
                    <a:rPr lang="en-US" sz="750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PMingLiU"/>
                    </a:rPr>
                    <a:t>The Economic Space</a:t>
                  </a:r>
                  <a:endParaRPr lang="en-GB" sz="75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PMingLiU"/>
                  </a:endParaRPr>
                </a:p>
                <a:p>
                  <a:pPr algn="ctr">
                    <a:lnSpc>
                      <a:spcPct val="120000"/>
                    </a:lnSpc>
                    <a:tabLst>
                      <a:tab pos="342900" algn="l"/>
                      <a:tab pos="685800" algn="l"/>
                      <a:tab pos="1028700" algn="l"/>
                      <a:tab pos="1371600" algn="l"/>
                      <a:tab pos="1714500" algn="l"/>
                      <a:tab pos="2057400" algn="l"/>
                      <a:tab pos="2400300" algn="l"/>
                      <a:tab pos="2743200" algn="l"/>
                      <a:tab pos="3086100" algn="l"/>
                      <a:tab pos="3429000" algn="l"/>
                      <a:tab pos="3771900" algn="l"/>
                      <a:tab pos="4114800" algn="l"/>
                      <a:tab pos="4457700" algn="l"/>
                      <a:tab pos="4800600" algn="l"/>
                      <a:tab pos="5143500" algn="l"/>
                      <a:tab pos="5486400" algn="l"/>
                      <a:tab pos="5829300" algn="l"/>
                      <a:tab pos="6172200" algn="l"/>
                      <a:tab pos="6515100" algn="l"/>
                      <a:tab pos="6858000" algn="l"/>
                    </a:tabLst>
                  </a:pPr>
                  <a:r>
                    <a:rPr lang="en-US" sz="750" dirty="0">
                      <a:solidFill>
                        <a:srgbClr val="000000"/>
                      </a:solidFill>
                      <a:latin typeface="Arial" panose="020B0604020202020204" pitchFamily="34" charset="0"/>
                      <a:ea typeface="PMingLiU"/>
                    </a:rPr>
                    <a:t> </a:t>
                  </a:r>
                  <a:endParaRPr lang="en-GB" sz="750" b="1" dirty="0">
                    <a:solidFill>
                      <a:srgbClr val="000000"/>
                    </a:solidFill>
                    <a:latin typeface="Arial" panose="020B0604020202020204" pitchFamily="34" charset="0"/>
                    <a:ea typeface="PMingLiU"/>
                  </a:endParaRPr>
                </a:p>
                <a:p>
                  <a:pPr/>
                  <a14:m>
                    <m:oMathPara xmlns:m="http://schemas.openxmlformats.org/officeDocument/2006/math">
                      <m:oMathParaPr>
                        <m:jc m:val="centerGroup"/>
                      </m:oMathParaPr>
                      <m:oMath xmlns:m="http://schemas.openxmlformats.org/officeDocument/2006/math">
                        <m:sSub>
                          <m:sSubPr>
                            <m:ctrlPr>
                              <a:rPr lang="en-GB" sz="750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m:rPr>
                                <m:sty m:val="p"/>
                              </m:rPr>
                              <a:rPr lang="en-US" sz="750">
                                <a:latin typeface="Cambria Math" panose="02040503050406030204" pitchFamily="18" charset="0"/>
                                <a:ea typeface="PMingLiU"/>
                                <a:cs typeface="Times New Roman" panose="02020603050405020304" pitchFamily="18" charset="0"/>
                              </a:rPr>
                              <m:t>Z</m:t>
                            </m:r>
                          </m:e>
                          <m:sub>
                            <m:r>
                              <m:rPr>
                                <m:sty m:val="p"/>
                              </m:rPr>
                              <a:rPr lang="en-US" sz="750">
                                <a:latin typeface="Cambria Math" panose="02040503050406030204" pitchFamily="18" charset="0"/>
                                <a:ea typeface="PMingLiU"/>
                                <a:cs typeface="Times New Roman" panose="02020603050405020304" pitchFamily="18" charset="0"/>
                              </a:rPr>
                              <m:t>t</m:t>
                            </m:r>
                          </m:sub>
                        </m:sSub>
                        <m:r>
                          <a:rPr lang="en-US" sz="750">
                            <a:latin typeface="Cambria Math" panose="02040503050406030204" pitchFamily="18" charset="0"/>
                            <a:ea typeface="PMingLiU"/>
                            <a:cs typeface="Times New Roman" panose="02020603050405020304" pitchFamily="18" charset="0"/>
                          </a:rPr>
                          <m:t>=</m:t>
                        </m:r>
                        <m:d>
                          <m:dPr>
                            <m:begChr m:val="{"/>
                            <m:endChr m:val=""/>
                            <m:ctrlPr>
                              <a:rPr lang="en-GB" sz="750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eqArr>
                              <m:eqArrPr>
                                <m:ctrlPr>
                                  <a:rPr lang="en-GB" sz="750" i="1">
                                    <a:latin typeface="Cambria Math" panose="02040503050406030204" pitchFamily="18" charset="0"/>
                                  </a:rPr>
                                </m:ctrlPr>
                              </m:eqArrPr>
                              <m:e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=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,11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+…+ … 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 1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,1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  <m:e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2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,21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+…+ … 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 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,2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</m:sub>
                                </m:sSub>
                              </m:e>
                              <m:e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  <m:e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  <m:e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.</m:t>
                                </m:r>
                              </m:e>
                              <m:e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=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+…+…+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g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nn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t</m:t>
                                    </m:r>
                                    <m:r>
                                      <a:rPr lang="en-US" sz="750" i="1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−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1</m:t>
                                    </m:r>
                                  </m:sub>
                                </m:sSub>
                                <m:r>
                                  <a:rPr lang="en-US" sz="750">
                                    <a:latin typeface="Cambria Math" panose="02040503050406030204" pitchFamily="18" charset="0"/>
                                    <a:ea typeface="PMingLiU"/>
                                    <a:cs typeface="Times New Roman" panose="02020603050405020304" pitchFamily="18" charset="0"/>
                                  </a:rPr>
                                  <m:t>+ </m:t>
                                </m:r>
                                <m:sSub>
                                  <m:sSubPr>
                                    <m:ctrlPr>
                                      <a:rPr lang="en-GB" sz="750" i="1">
                                        <a:latin typeface="Cambria Math" panose="02040503050406030204" pitchFamily="18" charset="0"/>
                                      </a:rPr>
                                    </m:ctrlPr>
                                  </m:sSubPr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ε</m:t>
                                    </m:r>
                                  </m:e>
                                  <m:sub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z</m:t>
                                    </m:r>
                                    <m: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,</m:t>
                                    </m:r>
                                    <m:r>
                                      <m:rPr>
                                        <m:sty m:val="p"/>
                                      </m:rPr>
                                      <a:rPr lang="en-US" sz="750">
                                        <a:latin typeface="Cambria Math" panose="02040503050406030204" pitchFamily="18" charset="0"/>
                                        <a:ea typeface="PMingLiU"/>
                                        <a:cs typeface="Times New Roman" panose="02020603050405020304" pitchFamily="18" charset="0"/>
                                      </a:rPr>
                                      <m:t>nt</m:t>
                                    </m:r>
                                  </m:sub>
                                </m:sSub>
                              </m:e>
                            </m:eqArr>
                          </m:e>
                        </m:d>
                      </m:oMath>
                    </m:oMathPara>
                  </a14:m>
                  <a:endParaRPr lang="en-GB" sz="750" dirty="0"/>
                </a:p>
              </p:txBody>
            </p:sp>
          </mc:Choice>
          <mc:Fallback xmlns="">
            <p:sp>
              <p:nvSpPr>
                <p:cNvPr id="11" name="Rectangle 10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8373154" y="3314037"/>
                  <a:ext cx="3171118" cy="1438343"/>
                </a:xfrm>
                <a:prstGeom prst="rect">
                  <a:avLst/>
                </a:prstGeom>
                <a:blipFill>
                  <a:blip r:embed="rId5"/>
                  <a:stretch>
                    <a:fillRect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13" name="Straight Arrow Connector 12"/>
            <p:cNvCxnSpPr>
              <a:cxnSpLocks/>
              <a:endCxn id="8" idx="0"/>
            </p:cNvCxnSpPr>
            <p:nvPr/>
          </p:nvCxnSpPr>
          <p:spPr>
            <a:xfrm flipH="1">
              <a:off x="3171208" y="1626124"/>
              <a:ext cx="3057872" cy="1387277"/>
            </a:xfrm>
            <a:prstGeom prst="straightConnector1">
              <a:avLst/>
            </a:prstGeom>
            <a:ln w="38100">
              <a:solidFill>
                <a:srgbClr val="00206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cxnSpLocks/>
              <a:endCxn id="10" idx="0"/>
            </p:cNvCxnSpPr>
            <p:nvPr/>
          </p:nvCxnSpPr>
          <p:spPr>
            <a:xfrm>
              <a:off x="6618094" y="1748586"/>
              <a:ext cx="0" cy="1347084"/>
            </a:xfrm>
            <a:prstGeom prst="straightConnector1">
              <a:avLst/>
            </a:prstGeom>
            <a:ln w="38100">
              <a:solidFill>
                <a:srgbClr val="00206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cxnSpLocks/>
              <a:endCxn id="11" idx="0"/>
            </p:cNvCxnSpPr>
            <p:nvPr/>
          </p:nvCxnSpPr>
          <p:spPr>
            <a:xfrm>
              <a:off x="6854330" y="1626124"/>
              <a:ext cx="3104384" cy="1687913"/>
            </a:xfrm>
            <a:prstGeom prst="straightConnector1">
              <a:avLst/>
            </a:prstGeom>
            <a:ln w="38100">
              <a:solidFill>
                <a:srgbClr val="002060"/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mc:AlternateContent xmlns:mc="http://schemas.openxmlformats.org/markup-compatibility/2006" xmlns:a14="http://schemas.microsoft.com/office/drawing/2010/main">
          <mc:Choice Requires="a14">
            <p:sp>
              <p:nvSpPr>
                <p:cNvPr id="22" name="Rectangle 21"/>
                <p:cNvSpPr/>
                <p:nvPr/>
              </p:nvSpPr>
              <p:spPr>
                <a:xfrm>
                  <a:off x="5938630" y="4838144"/>
                  <a:ext cx="1358924" cy="1503234"/>
                </a:xfrm>
                <a:prstGeom prst="rect">
                  <a:avLst/>
                </a:prstGeom>
              </p:spPr>
              <p:txBody>
                <a:bodyPr wrap="square">
                  <a:spAutoFit/>
                </a:bodyPr>
                <a:lstStyle/>
                <a:p>
                  <a14:m>
                    <m:oMath xmlns:m="http://schemas.openxmlformats.org/officeDocument/2006/math">
                      <m:r>
                        <a:rPr lang="en-US" sz="600">
                          <a:latin typeface="Cambria Math" panose="02040503050406030204" pitchFamily="18" charset="0"/>
                          <a:ea typeface="PMingLiU"/>
                          <a:cs typeface="Times New Roman" panose="02020603050405020304" pitchFamily="18" charset="0"/>
                        </a:rPr>
                        <m:t>Ω=</m:t>
                      </m:r>
                      <m:d>
                        <m:dPr>
                          <m:begChr m:val="{"/>
                          <m:endChr m:val=""/>
                          <m:ctrlPr>
                            <a:rPr lang="en-GB" sz="600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en-GB" sz="600" i="1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>
                              <m:r>
                                <m:rPr>
                                  <m:sty m:val="p"/>
                                </m:rPr>
                                <a:rPr lang="en-US" sz="600">
                                  <a:latin typeface="Cambria Math" panose="02040503050406030204" pitchFamily="18" charset="0"/>
                                  <a:ea typeface="PMingLiU"/>
                                  <a:cs typeface="Times New Roman" panose="02020603050405020304" pitchFamily="18" charset="0"/>
                                </a:rPr>
                                <m:t>X</m:t>
                              </m:r>
                              <m:r>
                                <a:rPr lang="en-US" sz="600">
                                  <a:latin typeface="Cambria Math" panose="02040503050406030204" pitchFamily="18" charset="0"/>
                                  <a:ea typeface="PMingLiU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GB" sz="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GB" sz="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x</m:t>
                                          </m:r>
                                        </m:e>
                                        <m:sub>
                                          <m: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….. </m:t>
                                      </m:r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x</m:t>
                                          </m:r>
                                        </m:e>
                                        <m:sub>
                                          <m: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t</m:t>
                                          </m:r>
                                        </m:sub>
                                      </m:sSub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 </m:t>
                                      </m:r>
                                    </m:e>
                                    <m:e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..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x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n</m:t>
                                          </m:r>
                                        </m:sub>
                                      </m:sSub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…..</m:t>
                                      </m:r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x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nt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600">
                                  <a:latin typeface="Cambria Math" panose="02040503050406030204" pitchFamily="18" charset="0"/>
                                  <a:ea typeface="PMingLiU"/>
                                  <a:cs typeface="Times New Roman" panose="02020603050405020304" pitchFamily="18" charset="0"/>
                                </a:rPr>
                                <m:t>Y</m:t>
                              </m:r>
                              <m:r>
                                <a:rPr lang="en-US" sz="600">
                                  <a:latin typeface="Cambria Math" panose="02040503050406030204" pitchFamily="18" charset="0"/>
                                  <a:ea typeface="PMingLiU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GB" sz="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GB" sz="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y</m:t>
                                          </m:r>
                                        </m:e>
                                        <m:sub>
                                          <m: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…..</m:t>
                                      </m:r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y</m:t>
                                          </m:r>
                                        </m:e>
                                        <m:sub>
                                          <m: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t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..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y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n</m:t>
                                          </m:r>
                                        </m:sub>
                                      </m:sSub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…..</m:t>
                                      </m:r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y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nt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</m:e>
                            <m:e>
                              <m:r>
                                <m:rPr>
                                  <m:sty m:val="p"/>
                                </m:rPr>
                                <a:rPr lang="en-US" sz="600">
                                  <a:latin typeface="Cambria Math" panose="02040503050406030204" pitchFamily="18" charset="0"/>
                                  <a:ea typeface="PMingLiU"/>
                                  <a:cs typeface="Times New Roman" panose="02020603050405020304" pitchFamily="18" charset="0"/>
                                </a:rPr>
                                <m:t>Z</m:t>
                              </m:r>
                              <m:r>
                                <a:rPr lang="en-US" sz="600">
                                  <a:latin typeface="Cambria Math" panose="02040503050406030204" pitchFamily="18" charset="0"/>
                                  <a:ea typeface="PMingLiU"/>
                                  <a:cs typeface="Times New Roman" panose="02020603050405020304" pitchFamily="18" charset="0"/>
                                </a:rPr>
                                <m:t> </m:t>
                              </m:r>
                              <m:d>
                                <m:dPr>
                                  <m:begChr m:val="{"/>
                                  <m:endChr m:val=""/>
                                  <m:ctrlPr>
                                    <a:rPr lang="en-GB" sz="600" i="1">
                                      <a:latin typeface="Cambria Math" panose="02040503050406030204" pitchFamily="18" charset="0"/>
                                    </a:rPr>
                                  </m:ctrlPr>
                                </m:dPr>
                                <m:e>
                                  <m:eqArr>
                                    <m:eqArrPr>
                                      <m:ctrlPr>
                                        <a:rPr lang="en-GB" sz="600" i="1">
                                          <a:latin typeface="Cambria Math" panose="02040503050406030204" pitchFamily="18" charset="0"/>
                                        </a:rPr>
                                      </m:ctrlPr>
                                    </m:eqArrPr>
                                    <m:e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z</m:t>
                                          </m:r>
                                        </m:e>
                                        <m:sub>
                                          <m: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</m:sub>
                                      </m:sSub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…..</m:t>
                                      </m:r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z</m:t>
                                          </m:r>
                                        </m:e>
                                        <m:sub>
                                          <m: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1</m:t>
                                          </m:r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t</m:t>
                                          </m:r>
                                        </m:sub>
                                      </m:sSub>
                                    </m:e>
                                    <m:e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..</m:t>
                                      </m:r>
                                    </m:e>
                                    <m:e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z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n</m:t>
                                          </m:r>
                                        </m:sub>
                                      </m:sSub>
                                      <m:r>
                                        <a:rPr lang="en-US" sz="600">
                                          <a:latin typeface="Cambria Math" panose="02040503050406030204" pitchFamily="18" charset="0"/>
                                          <a:ea typeface="PMingLiU"/>
                                          <a:cs typeface="Times New Roman" panose="02020603050405020304" pitchFamily="18" charset="0"/>
                                        </a:rPr>
                                        <m:t>…..</m:t>
                                      </m:r>
                                      <m:sSub>
                                        <m:sSubPr>
                                          <m:ctrlPr>
                                            <a:rPr lang="en-GB" sz="600" i="1">
                                              <a:latin typeface="Cambria Math" panose="02040503050406030204" pitchFamily="18" charset="0"/>
                                            </a:rPr>
                                          </m:ctrlPr>
                                        </m:sSubPr>
                                        <m:e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z</m:t>
                                          </m:r>
                                        </m:e>
                                        <m:sub>
                                          <m:r>
                                            <m:rPr>
                                              <m:sty m:val="p"/>
                                            </m:rPr>
                                            <a:rPr lang="en-US" sz="600">
                                              <a:latin typeface="Cambria Math" panose="02040503050406030204" pitchFamily="18" charset="0"/>
                                              <a:ea typeface="PMingLiU"/>
                                              <a:cs typeface="Times New Roman" panose="02020603050405020304" pitchFamily="18" charset="0"/>
                                            </a:rPr>
                                            <m:t>nt</m:t>
                                          </m:r>
                                        </m:sub>
                                      </m:sSub>
                                    </m:e>
                                  </m:eqArr>
                                </m:e>
                              </m:d>
                            </m:e>
                          </m:eqArr>
                        </m:e>
                      </m:d>
                    </m:oMath>
                  </a14:m>
                  <a:r>
                    <a:rPr lang="en-US" sz="600" dirty="0">
                      <a:latin typeface="Times New Roman" panose="02020603050405020304" pitchFamily="18" charset="0"/>
                      <a:ea typeface="PMingLiU"/>
                    </a:rPr>
                    <a:t>	</a:t>
                  </a:r>
                  <a:endParaRPr lang="en-GB" sz="600" dirty="0"/>
                </a:p>
              </p:txBody>
            </p:sp>
          </mc:Choice>
          <mc:Fallback xmlns="">
            <p:sp>
              <p:nvSpPr>
                <p:cNvPr id="22" name="Rectangle 21"/>
                <p:cNvSpPr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5938630" y="4838144"/>
                  <a:ext cx="1358924" cy="1503234"/>
                </a:xfrm>
                <a:prstGeom prst="rect">
                  <a:avLst/>
                </a:prstGeom>
                <a:blipFill>
                  <a:blip r:embed="rId6"/>
                  <a:stretch>
                    <a:fillRect l="-20000" t="-56818" b="-73864"/>
                  </a:stretch>
                </a:blipFill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24" name="Straight Arrow Connector 23"/>
            <p:cNvCxnSpPr>
              <a:cxnSpLocks/>
              <a:stCxn id="8" idx="2"/>
              <a:endCxn id="22" idx="1"/>
            </p:cNvCxnSpPr>
            <p:nvPr/>
          </p:nvCxnSpPr>
          <p:spPr>
            <a:xfrm>
              <a:off x="3171208" y="4477646"/>
              <a:ext cx="2767422" cy="1112115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cxnSpLocks/>
              <a:stCxn id="10" idx="2"/>
              <a:endCxn id="22" idx="0"/>
            </p:cNvCxnSpPr>
            <p:nvPr/>
          </p:nvCxnSpPr>
          <p:spPr>
            <a:xfrm>
              <a:off x="6618093" y="4548718"/>
              <a:ext cx="0" cy="289427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cxnSpLocks/>
              <a:stCxn id="11" idx="2"/>
              <a:endCxn id="22" idx="3"/>
            </p:cNvCxnSpPr>
            <p:nvPr/>
          </p:nvCxnSpPr>
          <p:spPr>
            <a:xfrm flipH="1">
              <a:off x="7297554" y="4752379"/>
              <a:ext cx="2661160" cy="837383"/>
            </a:xfrm>
            <a:prstGeom prst="straightConnector1">
              <a:avLst/>
            </a:prstGeom>
            <a:ln w="38100">
              <a:solidFill>
                <a:schemeClr val="accent2">
                  <a:lumMod val="75000"/>
                </a:schemeClr>
              </a:solidFill>
              <a:prstDash val="dash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itle 2">
            <a:extLst>
              <a:ext uri="{FF2B5EF4-FFF2-40B4-BE49-F238E27FC236}">
                <a16:creationId xmlns:a16="http://schemas.microsoft.com/office/drawing/2014/main" id="{E92B5095-6C16-B548-8C60-5B14BFE0B9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04" y="346409"/>
            <a:ext cx="8568952" cy="403188"/>
          </a:xfrm>
        </p:spPr>
        <p:txBody>
          <a:bodyPr>
            <a:normAutofit/>
          </a:bodyPr>
          <a:lstStyle/>
          <a:p>
            <a:pPr algn="ctr"/>
            <a:r>
              <a:rPr lang="en-US" sz="1800" dirty="0"/>
              <a:t>CF III: VECTOR AUTO REGRESSIVE REPRESENTATION OF CYBERSPACE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619672" y="4403308"/>
            <a:ext cx="55505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i="1" dirty="0"/>
              <a:t>An </a:t>
            </a:r>
            <a:r>
              <a:rPr lang="en-GB" b="1" i="1" dirty="0"/>
              <a:t>n X n </a:t>
            </a:r>
            <a:r>
              <a:rPr lang="en-GB" i="1" dirty="0"/>
              <a:t>VAR for each identified dimension of cyberspace</a:t>
            </a:r>
          </a:p>
        </p:txBody>
      </p:sp>
    </p:spTree>
    <p:extLst>
      <p:ext uri="{BB962C8B-B14F-4D97-AF65-F5344CB8AC3E}">
        <p14:creationId xmlns:p14="http://schemas.microsoft.com/office/powerpoint/2010/main" val="32989795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95BB42-D8DC-094D-8E20-47B096EF05C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28700" y="317365"/>
            <a:ext cx="7200900" cy="405506"/>
          </a:xfrm>
        </p:spPr>
        <p:txBody>
          <a:bodyPr>
            <a:normAutofit fontScale="90000"/>
          </a:bodyPr>
          <a:lstStyle/>
          <a:p>
            <a:pPr algn="ctr"/>
            <a:r>
              <a:rPr lang="en-US" sz="2100" dirty="0"/>
              <a:t>IMPLEMENTATION</a:t>
            </a:r>
          </a:p>
        </p:txBody>
      </p:sp>
      <p:sp>
        <p:nvSpPr>
          <p:cNvPr id="10" name="Right Arrow 9">
            <a:extLst>
              <a:ext uri="{FF2B5EF4-FFF2-40B4-BE49-F238E27FC236}">
                <a16:creationId xmlns:a16="http://schemas.microsoft.com/office/drawing/2014/main" id="{A375D814-6827-B14E-85C9-55FAA76AD8F5}"/>
              </a:ext>
            </a:extLst>
          </p:cNvPr>
          <p:cNvSpPr/>
          <p:nvPr/>
        </p:nvSpPr>
        <p:spPr>
          <a:xfrm>
            <a:off x="5299400" y="4222882"/>
            <a:ext cx="2624108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1" name="Right Arrow 10">
            <a:extLst>
              <a:ext uri="{FF2B5EF4-FFF2-40B4-BE49-F238E27FC236}">
                <a16:creationId xmlns:a16="http://schemas.microsoft.com/office/drawing/2014/main" id="{44C89C4D-67F3-F942-A90D-801B6F2B9B57}"/>
              </a:ext>
            </a:extLst>
          </p:cNvPr>
          <p:cNvSpPr/>
          <p:nvPr/>
        </p:nvSpPr>
        <p:spPr>
          <a:xfrm rot="10800000">
            <a:off x="899592" y="4255492"/>
            <a:ext cx="2722378" cy="36347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3B155001-CB9F-9E42-AB06-1CE80EEBE35F}"/>
              </a:ext>
            </a:extLst>
          </p:cNvPr>
          <p:cNvSpPr txBox="1"/>
          <p:nvPr/>
        </p:nvSpPr>
        <p:spPr>
          <a:xfrm>
            <a:off x="3712763" y="4276748"/>
            <a:ext cx="1607556" cy="3000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50" dirty="0"/>
              <a:t>Timeline Integration</a:t>
            </a:r>
          </a:p>
        </p:txBody>
      </p:sp>
      <p:pic>
        <p:nvPicPr>
          <p:cNvPr id="1026" name="Picture 2" descr="C:\Users\cspgrei\OneDrive\School\RITICS\ImplementationDataPipeline\DataPipelineImplementation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1" y="1275605"/>
            <a:ext cx="7171543" cy="28803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66041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7B0ED3-6193-AB4B-87F7-3439BD2FA0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262164" y="336294"/>
            <a:ext cx="7200900" cy="521646"/>
          </a:xfrm>
        </p:spPr>
        <p:txBody>
          <a:bodyPr/>
          <a:lstStyle/>
          <a:p>
            <a:pPr algn="ctr"/>
            <a:r>
              <a:rPr lang="en-US" dirty="0"/>
              <a:t>PHASED ANALYTICAL APPROACH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8643AE-47B4-5747-B3F6-4C43DEBDFB5C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49580" y="916944"/>
            <a:ext cx="7136027" cy="3887054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971600" y="916944"/>
            <a:ext cx="2592288" cy="187083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ectangle 5"/>
          <p:cNvSpPr/>
          <p:nvPr/>
        </p:nvSpPr>
        <p:spPr>
          <a:xfrm>
            <a:off x="3635896" y="814829"/>
            <a:ext cx="4392488" cy="254900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395044" y="3651869"/>
            <a:ext cx="1689208" cy="576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349768" y="2798599"/>
            <a:ext cx="163397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9E0E0E"/>
                </a:solidFill>
              </a:rPr>
              <a:t>Data Collection &amp; Prep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376615" y="2597616"/>
            <a:ext cx="16841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200" b="1" dirty="0">
                <a:solidFill>
                  <a:srgbClr val="9E0E0E"/>
                </a:solidFill>
              </a:rPr>
              <a:t>Pre-Test and Processing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5580112" y="3461841"/>
            <a:ext cx="1150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9E0E0E"/>
                </a:solidFill>
              </a:rPr>
              <a:t>Model Selection</a:t>
            </a:r>
          </a:p>
        </p:txBody>
      </p:sp>
      <p:sp>
        <p:nvSpPr>
          <p:cNvPr id="11" name="Rectangle 10"/>
          <p:cNvSpPr/>
          <p:nvPr/>
        </p:nvSpPr>
        <p:spPr>
          <a:xfrm>
            <a:off x="5004048" y="4227934"/>
            <a:ext cx="2757432" cy="576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err="1"/>
              <a:t>vc</a:t>
            </a:r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5157048" y="3951250"/>
            <a:ext cx="11509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9E0E0E"/>
                </a:solidFill>
              </a:rPr>
              <a:t>Evaluation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067944" y="4227934"/>
            <a:ext cx="741208" cy="576065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v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3275856" y="3966655"/>
            <a:ext cx="143107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dirty="0">
                <a:solidFill>
                  <a:srgbClr val="9E0E0E"/>
                </a:solidFill>
              </a:rPr>
              <a:t>Next Phase Prediction</a:t>
            </a:r>
          </a:p>
        </p:txBody>
      </p:sp>
    </p:spTree>
    <p:extLst>
      <p:ext uri="{BB962C8B-B14F-4D97-AF65-F5344CB8AC3E}">
        <p14:creationId xmlns:p14="http://schemas.microsoft.com/office/powerpoint/2010/main" val="61624958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8BA9B7-3AA9-0D4B-AB87-8A9CA2CFEB5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71152" y="339502"/>
            <a:ext cx="7200900" cy="264125"/>
          </a:xfrm>
        </p:spPr>
        <p:txBody>
          <a:bodyPr>
            <a:normAutofit fontScale="90000"/>
          </a:bodyPr>
          <a:lstStyle/>
          <a:p>
            <a:r>
              <a:rPr lang="en-US" sz="1500" dirty="0"/>
              <a:t>RESULTS</a:t>
            </a:r>
          </a:p>
        </p:txBody>
      </p:sp>
      <p:pic>
        <p:nvPicPr>
          <p:cNvPr id="4" name="Picture 3" descr="C:\Users\cspgrei\OneDrive\School\PHDV2\Chapters\Final\SummaryOfExperiment\SummaryOfExperiment.png">
            <a:extLst>
              <a:ext uri="{FF2B5EF4-FFF2-40B4-BE49-F238E27FC236}">
                <a16:creationId xmlns:a16="http://schemas.microsoft.com/office/drawing/2014/main" id="{FD870940-3DDC-D045-97D5-885ED5718616}"/>
              </a:ext>
            </a:extLst>
          </p:cNvPr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6689" y="771550"/>
            <a:ext cx="6956436" cy="4032448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1187624" y="771550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Stage 1:</a:t>
            </a:r>
          </a:p>
          <a:p>
            <a:pPr algn="ctr"/>
            <a:r>
              <a:rPr lang="en-GB" sz="800" dirty="0"/>
              <a:t>Antecedents</a:t>
            </a:r>
          </a:p>
        </p:txBody>
      </p:sp>
      <p:sp>
        <p:nvSpPr>
          <p:cNvPr id="6" name="Rectangle 5"/>
          <p:cNvSpPr/>
          <p:nvPr/>
        </p:nvSpPr>
        <p:spPr>
          <a:xfrm>
            <a:off x="3696835" y="771550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Stage 2:</a:t>
            </a:r>
          </a:p>
          <a:p>
            <a:pPr algn="ctr"/>
            <a:r>
              <a:rPr lang="en-GB" sz="800" dirty="0">
                <a:sym typeface="Wingdings" panose="05000000000000000000" pitchFamily="2" charset="2"/>
              </a:rPr>
              <a:t>Antecedents   Recon</a:t>
            </a:r>
            <a:endParaRPr lang="en-GB" sz="800" dirty="0"/>
          </a:p>
        </p:txBody>
      </p:sp>
      <p:sp>
        <p:nvSpPr>
          <p:cNvPr id="9" name="Rectangle 8"/>
          <p:cNvSpPr/>
          <p:nvPr/>
        </p:nvSpPr>
        <p:spPr>
          <a:xfrm>
            <a:off x="6300192" y="777458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Stage 3:</a:t>
            </a:r>
          </a:p>
          <a:p>
            <a:pPr algn="ctr"/>
            <a:r>
              <a:rPr lang="en-GB" sz="800" dirty="0">
                <a:sym typeface="Wingdings" panose="05000000000000000000" pitchFamily="2" charset="2"/>
              </a:rPr>
              <a:t>Recon   </a:t>
            </a:r>
            <a:r>
              <a:rPr lang="en-GB" sz="800" dirty="0" err="1">
                <a:sym typeface="Wingdings" panose="05000000000000000000" pitchFamily="2" charset="2"/>
              </a:rPr>
              <a:t>Weaponization</a:t>
            </a:r>
            <a:endParaRPr lang="en-GB" sz="800" dirty="0"/>
          </a:p>
        </p:txBody>
      </p:sp>
      <p:sp>
        <p:nvSpPr>
          <p:cNvPr id="10" name="Rectangle 9"/>
          <p:cNvSpPr/>
          <p:nvPr/>
        </p:nvSpPr>
        <p:spPr>
          <a:xfrm>
            <a:off x="6228184" y="2976896"/>
            <a:ext cx="1368152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Stage 4:</a:t>
            </a:r>
          </a:p>
          <a:p>
            <a:pPr algn="ctr"/>
            <a:r>
              <a:rPr lang="en-GB" sz="800" dirty="0" err="1">
                <a:sym typeface="Wingdings" panose="05000000000000000000" pitchFamily="2" charset="2"/>
              </a:rPr>
              <a:t>Weaponization</a:t>
            </a:r>
            <a:r>
              <a:rPr lang="en-GB" sz="800" dirty="0">
                <a:sym typeface="Wingdings" panose="05000000000000000000" pitchFamily="2" charset="2"/>
              </a:rPr>
              <a:t>   Delivery</a:t>
            </a:r>
            <a:endParaRPr lang="en-GB" sz="800" dirty="0"/>
          </a:p>
        </p:txBody>
      </p:sp>
      <p:sp>
        <p:nvSpPr>
          <p:cNvPr id="11" name="Rectangle 10"/>
          <p:cNvSpPr/>
          <p:nvPr/>
        </p:nvSpPr>
        <p:spPr>
          <a:xfrm>
            <a:off x="3696835" y="3003798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Stage 5:</a:t>
            </a:r>
          </a:p>
          <a:p>
            <a:pPr algn="ctr"/>
            <a:r>
              <a:rPr lang="en-GB" sz="800" dirty="0">
                <a:sym typeface="Wingdings" panose="05000000000000000000" pitchFamily="2" charset="2"/>
              </a:rPr>
              <a:t>Delivery   Exploitation</a:t>
            </a:r>
            <a:endParaRPr lang="en-GB" sz="800" dirty="0"/>
          </a:p>
        </p:txBody>
      </p:sp>
      <p:sp>
        <p:nvSpPr>
          <p:cNvPr id="12" name="Rectangle 11"/>
          <p:cNvSpPr/>
          <p:nvPr/>
        </p:nvSpPr>
        <p:spPr>
          <a:xfrm>
            <a:off x="1115616" y="2895786"/>
            <a:ext cx="129614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800" dirty="0"/>
              <a:t>Stage 6:</a:t>
            </a:r>
          </a:p>
          <a:p>
            <a:pPr algn="ctr"/>
            <a:r>
              <a:rPr lang="en-GB" sz="800" dirty="0">
                <a:sym typeface="Wingdings" panose="05000000000000000000" pitchFamily="2" charset="2"/>
              </a:rPr>
              <a:t>Exploitation -&gt; Attack</a:t>
            </a:r>
            <a:endParaRPr lang="en-GB" sz="800" dirty="0"/>
          </a:p>
        </p:txBody>
      </p:sp>
    </p:spTree>
    <p:extLst>
      <p:ext uri="{BB962C8B-B14F-4D97-AF65-F5344CB8AC3E}">
        <p14:creationId xmlns:p14="http://schemas.microsoft.com/office/powerpoint/2010/main" val="9947595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2738</TotalTime>
  <Words>522</Words>
  <Application>Microsoft Office PowerPoint</Application>
  <PresentationFormat>On-screen Show (16:9)</PresentationFormat>
  <Paragraphs>101</Paragraphs>
  <Slides>12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Cambria Math</vt:lpstr>
      <vt:lpstr>Times New Roman</vt:lpstr>
      <vt:lpstr>Office Theme</vt:lpstr>
      <vt:lpstr>Predicting Cyber Attacks in the Entangled Cyberspace </vt:lpstr>
      <vt:lpstr>INTRODUCTION</vt:lpstr>
      <vt:lpstr>CONCEPTUAL FOUNDATIONS</vt:lpstr>
      <vt:lpstr>THEORETICAL FRAMEWORK</vt:lpstr>
      <vt:lpstr>CF I &amp; CF II</vt:lpstr>
      <vt:lpstr>CF III: VECTOR AUTO REGRESSIVE REPRESENTATION OF CYBERSPACE</vt:lpstr>
      <vt:lpstr>IMPLEMENTATION</vt:lpstr>
      <vt:lpstr>PHASED ANALYTICAL APPROACH</vt:lpstr>
      <vt:lpstr>RESULTS</vt:lpstr>
      <vt:lpstr>FINDINGS</vt:lpstr>
      <vt:lpstr>IMPACT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digitalprosumer</dc:creator>
  <cp:lastModifiedBy>Max</cp:lastModifiedBy>
  <cp:revision>184</cp:revision>
  <dcterms:created xsi:type="dcterms:W3CDTF">2014-11-05T14:16:38Z</dcterms:created>
  <dcterms:modified xsi:type="dcterms:W3CDTF">2021-05-11T11:31:48Z</dcterms:modified>
</cp:coreProperties>
</file>