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7" r:id="rId3"/>
    <p:sldId id="268" r:id="rId4"/>
    <p:sldId id="258" r:id="rId5"/>
    <p:sldId id="265" r:id="rId6"/>
    <p:sldId id="261"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6676"/>
    <a:srgbClr val="003460"/>
    <a:srgbClr val="2856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080"/>
    <p:restoredTop sz="86745"/>
  </p:normalViewPr>
  <p:slideViewPr>
    <p:cSldViewPr>
      <p:cViewPr varScale="1">
        <p:scale>
          <a:sx n="62" d="100"/>
          <a:sy n="62" d="100"/>
        </p:scale>
        <p:origin x="9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B255E4-F739-BE47-B294-AE9DB55E9114}" type="datetimeFigureOut">
              <a:rPr lang="en-GB" smtClean="0"/>
              <a:t>16/10/2018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B5B6D-ABF4-B24B-A96D-899B3EC80342}" type="slidenum">
              <a:rPr lang="en-GB" smtClean="0"/>
              <a:t>‹#›</a:t>
            </a:fld>
            <a:endParaRPr lang="en-GB"/>
          </a:p>
        </p:txBody>
      </p:sp>
    </p:spTree>
    <p:extLst>
      <p:ext uri="{BB962C8B-B14F-4D97-AF65-F5344CB8AC3E}">
        <p14:creationId xmlns:p14="http://schemas.microsoft.com/office/powerpoint/2010/main" val="1226670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each stage and provide</a:t>
            </a:r>
            <a:r>
              <a:rPr lang="en-GB" baseline="0" dirty="0"/>
              <a:t> a summary of the work that was completed for each </a:t>
            </a:r>
            <a:r>
              <a:rPr lang="mr-IN" baseline="0" dirty="0"/>
              <a:t>–</a:t>
            </a:r>
            <a:r>
              <a:rPr lang="en-GB" baseline="0" dirty="0"/>
              <a:t> </a:t>
            </a:r>
            <a:r>
              <a:rPr lang="en-GB" b="1" baseline="0" dirty="0"/>
              <a:t>the next slide as the key outcomes from each (primarily the technical ones)</a:t>
            </a:r>
          </a:p>
          <a:p>
            <a:endParaRPr lang="en-GB" b="1" baseline="0" dirty="0"/>
          </a:p>
          <a:p>
            <a:r>
              <a:rPr lang="en-GB" b="1" baseline="0" dirty="0"/>
              <a:t>Guide: </a:t>
            </a:r>
          </a:p>
          <a:p>
            <a:r>
              <a:rPr lang="en-GB" b="1" baseline="0" dirty="0"/>
              <a:t>Stage 1:</a:t>
            </a:r>
          </a:p>
          <a:p>
            <a:r>
              <a:rPr lang="en-US" sz="2400" dirty="0">
                <a:latin typeface="Garamond" charset="0"/>
                <a:ea typeface="Garamond" charset="0"/>
                <a:cs typeface="Garamond" charset="0"/>
              </a:rPr>
              <a:t>- Initial review of reported limitations within literature</a:t>
            </a:r>
            <a:r>
              <a:rPr lang="en-US" sz="2400" baseline="0" dirty="0">
                <a:latin typeface="Garamond" charset="0"/>
                <a:ea typeface="Garamond" charset="0"/>
                <a:cs typeface="Garamond" charset="0"/>
              </a:rPr>
              <a:t> to </a:t>
            </a:r>
            <a:r>
              <a:rPr lang="en-US" sz="2000" dirty="0">
                <a:latin typeface="Garamond" charset="0"/>
                <a:ea typeface="Garamond" charset="0"/>
                <a:cs typeface="Garamond" charset="0"/>
              </a:rPr>
              <a:t>evaluate state-of-the-art</a:t>
            </a:r>
            <a:endParaRPr lang="en-US" sz="2400" dirty="0">
              <a:latin typeface="Garamond" charset="0"/>
              <a:ea typeface="Garamond" charset="0"/>
              <a:cs typeface="Garamond" charset="0"/>
            </a:endParaRPr>
          </a:p>
          <a:p>
            <a:r>
              <a:rPr lang="en-US" sz="2400" dirty="0">
                <a:latin typeface="Garamond" charset="0"/>
                <a:ea typeface="Garamond" charset="0"/>
                <a:cs typeface="Garamond" charset="0"/>
              </a:rPr>
              <a:t>- Mapped these limitations to forensic stages</a:t>
            </a:r>
            <a:endParaRPr lang="en-GB" sz="2400" dirty="0">
              <a:latin typeface="Garamond" charset="0"/>
              <a:ea typeface="Garamond" charset="0"/>
              <a:cs typeface="Garamond" charset="0"/>
            </a:endParaRPr>
          </a:p>
          <a:p>
            <a:pPr marL="0" indent="0">
              <a:buFontTx/>
              <a:buNone/>
            </a:pPr>
            <a:r>
              <a:rPr lang="en-GB" sz="2400" dirty="0">
                <a:latin typeface="Garamond" charset="0"/>
                <a:ea typeface="Garamond" charset="0"/>
                <a:cs typeface="Garamond" charset="0"/>
              </a:rPr>
              <a:t>- Create foundation for future work</a:t>
            </a:r>
          </a:p>
          <a:p>
            <a:pPr marL="171450" indent="-171450">
              <a:buFontTx/>
              <a:buChar char="-"/>
            </a:pPr>
            <a:endParaRPr lang="en-GB" sz="2400" b="0" dirty="0">
              <a:latin typeface="Garamond" charset="0"/>
              <a:ea typeface="Garamond" charset="0"/>
              <a:cs typeface="Garamond" charset="0"/>
            </a:endParaRPr>
          </a:p>
          <a:p>
            <a:pPr marL="0" indent="0">
              <a:buFontTx/>
              <a:buNone/>
            </a:pPr>
            <a:r>
              <a:rPr lang="en-GB" b="1" dirty="0"/>
              <a:t>Stage 2:</a:t>
            </a:r>
          </a:p>
          <a:p>
            <a:r>
              <a:rPr lang="en-US" dirty="0">
                <a:latin typeface="Garamond" charset="0"/>
                <a:ea typeface="Garamond" charset="0"/>
                <a:cs typeface="Garamond" charset="0"/>
              </a:rPr>
              <a:t>- Technical review of existing IT forensics tools</a:t>
            </a:r>
          </a:p>
          <a:p>
            <a:pPr lvl="1"/>
            <a:r>
              <a:rPr lang="en-US" dirty="0">
                <a:latin typeface="Garamond" charset="0"/>
                <a:ea typeface="Garamond" charset="0"/>
                <a:cs typeface="Garamond" charset="0"/>
              </a:rPr>
              <a:t>Memory forensics, network packet capture, imaging, file analysis</a:t>
            </a:r>
            <a:r>
              <a:rPr lang="mr-IN" dirty="0">
                <a:latin typeface="Garamond" charset="0"/>
                <a:ea typeface="Garamond" charset="0"/>
                <a:cs typeface="Garamond" charset="0"/>
              </a:rPr>
              <a:t>…</a:t>
            </a:r>
            <a:endParaRPr lang="en-US" dirty="0">
              <a:latin typeface="Garamond" charset="0"/>
              <a:ea typeface="Garamond" charset="0"/>
              <a:cs typeface="Garamond" charset="0"/>
            </a:endParaRPr>
          </a:p>
          <a:p>
            <a:pPr marL="171450" indent="-171450">
              <a:buFontTx/>
              <a:buChar char="-"/>
            </a:pPr>
            <a:r>
              <a:rPr lang="en-US" dirty="0">
                <a:latin typeface="Garamond" charset="0"/>
                <a:ea typeface="Garamond" charset="0"/>
                <a:cs typeface="Garamond" charset="0"/>
              </a:rPr>
              <a:t>Serial and Ethernet Communications with PLC utilized through different tools</a:t>
            </a:r>
          </a:p>
          <a:p>
            <a:pPr marL="0" indent="0">
              <a:buFontTx/>
              <a:buNone/>
            </a:pPr>
            <a:r>
              <a:rPr lang="en-US" baseline="0" dirty="0">
                <a:latin typeface="Garamond" charset="0"/>
                <a:ea typeface="Garamond" charset="0"/>
                <a:cs typeface="Garamond" charset="0"/>
              </a:rPr>
              <a:t>          </a:t>
            </a:r>
            <a:r>
              <a:rPr lang="en-US" dirty="0">
                <a:latin typeface="Garamond" charset="0"/>
                <a:ea typeface="Garamond" charset="0"/>
                <a:cs typeface="Garamond" charset="0"/>
              </a:rPr>
              <a:t>USB and TCP/IP connection methods</a:t>
            </a:r>
          </a:p>
          <a:p>
            <a:pPr marL="0" indent="0">
              <a:buFontTx/>
              <a:buNone/>
            </a:pPr>
            <a:endParaRPr lang="en-US" b="1" dirty="0">
              <a:latin typeface="Garamond" charset="0"/>
              <a:ea typeface="Garamond" charset="0"/>
              <a:cs typeface="Garamond" charset="0"/>
            </a:endParaRPr>
          </a:p>
          <a:p>
            <a:pPr marL="0" indent="0">
              <a:buFontTx/>
              <a:buNone/>
            </a:pPr>
            <a:r>
              <a:rPr lang="en-US" b="1" dirty="0">
                <a:latin typeface="Garamond" charset="0"/>
                <a:ea typeface="Garamond" charset="0"/>
                <a:cs typeface="Garamond" charset="0"/>
              </a:rPr>
              <a:t>Stage</a:t>
            </a:r>
            <a:r>
              <a:rPr lang="en-US" b="1" baseline="0" dirty="0">
                <a:latin typeface="Garamond" charset="0"/>
                <a:ea typeface="Garamond" charset="0"/>
                <a:cs typeface="Garamond" charset="0"/>
              </a:rPr>
              <a:t> 3:</a:t>
            </a:r>
          </a:p>
          <a:p>
            <a:r>
              <a:rPr lang="en-US" dirty="0">
                <a:latin typeface="Garamond" charset="0"/>
                <a:ea typeface="Garamond" charset="0"/>
                <a:cs typeface="Garamond" charset="0"/>
              </a:rPr>
              <a:t>Leveraging proprietary ICS communications protocols for forensics</a:t>
            </a:r>
          </a:p>
          <a:p>
            <a:pPr lvl="1"/>
            <a:r>
              <a:rPr lang="en-US" dirty="0">
                <a:latin typeface="Garamond" charset="0"/>
                <a:ea typeface="Garamond" charset="0"/>
                <a:cs typeface="Garamond" charset="0"/>
              </a:rPr>
              <a:t>Two particular PLC communication protocols examined</a:t>
            </a:r>
          </a:p>
        </p:txBody>
      </p:sp>
      <p:sp>
        <p:nvSpPr>
          <p:cNvPr id="4" name="Slide Number Placeholder 3"/>
          <p:cNvSpPr>
            <a:spLocks noGrp="1"/>
          </p:cNvSpPr>
          <p:nvPr>
            <p:ph type="sldNum" sz="quarter" idx="10"/>
          </p:nvPr>
        </p:nvSpPr>
        <p:spPr/>
        <p:txBody>
          <a:bodyPr/>
          <a:lstStyle/>
          <a:p>
            <a:fld id="{363B5B6D-ABF4-B24B-A96D-899B3EC80342}" type="slidenum">
              <a:rPr lang="en-GB" smtClean="0"/>
              <a:t>3</a:t>
            </a:fld>
            <a:endParaRPr lang="en-GB"/>
          </a:p>
        </p:txBody>
      </p:sp>
    </p:spTree>
    <p:extLst>
      <p:ext uri="{BB962C8B-B14F-4D97-AF65-F5344CB8AC3E}">
        <p14:creationId xmlns:p14="http://schemas.microsoft.com/office/powerpoint/2010/main" val="1992882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Briefly go through the </a:t>
            </a:r>
            <a:r>
              <a:rPr lang="en-GB" baseline="0" dirty="0"/>
              <a:t>outcomes</a:t>
            </a:r>
            <a:r>
              <a:rPr lang="mr-IN" baseline="0" dirty="0"/>
              <a:t>…</a:t>
            </a:r>
            <a:endParaRPr lang="en-US" baseline="0"/>
          </a:p>
          <a:p>
            <a:endParaRPr lang="en-US" baseline="0" dirty="0"/>
          </a:p>
          <a:p>
            <a:r>
              <a:rPr lang="en-US" baseline="0" dirty="0"/>
              <a:t>End objective of research is to develop a common forensic protocol framework that can enhance ICS forensic capture, analysis, and examination </a:t>
            </a:r>
            <a:r>
              <a:rPr lang="mr-IN" baseline="0" dirty="0"/>
              <a:t>–</a:t>
            </a:r>
            <a:r>
              <a:rPr lang="en-US" baseline="0" dirty="0"/>
              <a:t> this would be a three layered protocol that has the vendors proprietary protocol sat underneath it. Very early stages of this concept, and some key questions need to be addressed first</a:t>
            </a:r>
            <a:r>
              <a:rPr lang="mr-IN" baseline="0" dirty="0"/>
              <a:t>…</a:t>
            </a:r>
            <a:endParaRPr lang="en-GB" dirty="0"/>
          </a:p>
        </p:txBody>
      </p:sp>
      <p:sp>
        <p:nvSpPr>
          <p:cNvPr id="4" name="Slide Number Placeholder 3"/>
          <p:cNvSpPr>
            <a:spLocks noGrp="1"/>
          </p:cNvSpPr>
          <p:nvPr>
            <p:ph type="sldNum" sz="quarter" idx="10"/>
          </p:nvPr>
        </p:nvSpPr>
        <p:spPr/>
        <p:txBody>
          <a:bodyPr/>
          <a:lstStyle/>
          <a:p>
            <a:fld id="{363B5B6D-ABF4-B24B-A96D-899B3EC80342}" type="slidenum">
              <a:rPr lang="en-GB" smtClean="0"/>
              <a:t>4</a:t>
            </a:fld>
            <a:endParaRPr lang="en-GB"/>
          </a:p>
        </p:txBody>
      </p:sp>
    </p:spTree>
    <p:extLst>
      <p:ext uri="{BB962C8B-B14F-4D97-AF65-F5344CB8AC3E}">
        <p14:creationId xmlns:p14="http://schemas.microsoft.com/office/powerpoint/2010/main" val="443010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looking</a:t>
            </a:r>
            <a:r>
              <a:rPr lang="en-GB" baseline="0" dirty="0"/>
              <a:t> at developing this common forensics protocol, </a:t>
            </a:r>
            <a:r>
              <a:rPr lang="en-GB" dirty="0"/>
              <a:t>I</a:t>
            </a:r>
            <a:r>
              <a:rPr lang="en-GB" baseline="0" dirty="0"/>
              <a:t> will look at how the strengthening the relationship between Threat and Forensics can address these questions. Since we don</a:t>
            </a:r>
            <a:r>
              <a:rPr lang="mr-IN" baseline="0" dirty="0"/>
              <a:t>’</a:t>
            </a:r>
            <a:r>
              <a:rPr lang="en-GB" baseline="0" dirty="0"/>
              <a:t>t have adequate forensics capabilities answer these questions, I will explore how using threat assessment can.</a:t>
            </a:r>
          </a:p>
          <a:p>
            <a:endParaRPr lang="en-GB" baseline="0" dirty="0"/>
          </a:p>
          <a:p>
            <a:r>
              <a:rPr lang="en-GB" baseline="0" dirty="0"/>
              <a:t>Hypothesis for this is that by more closely combining threat and forensics, we can assess what types of data should be prioritised in forensics acquisition. Specifically, this would involve including forensics as a concept in a threat modelling approach to visualise this.</a:t>
            </a:r>
          </a:p>
        </p:txBody>
      </p:sp>
      <p:sp>
        <p:nvSpPr>
          <p:cNvPr id="4" name="Slide Number Placeholder 3"/>
          <p:cNvSpPr>
            <a:spLocks noGrp="1"/>
          </p:cNvSpPr>
          <p:nvPr>
            <p:ph type="sldNum" sz="quarter" idx="10"/>
          </p:nvPr>
        </p:nvSpPr>
        <p:spPr/>
        <p:txBody>
          <a:bodyPr/>
          <a:lstStyle/>
          <a:p>
            <a:fld id="{363B5B6D-ABF4-B24B-A96D-899B3EC80342}" type="slidenum">
              <a:rPr lang="en-GB" smtClean="0"/>
              <a:t>5</a:t>
            </a:fld>
            <a:endParaRPr lang="en-GB"/>
          </a:p>
        </p:txBody>
      </p:sp>
    </p:spTree>
    <p:extLst>
      <p:ext uri="{BB962C8B-B14F-4D97-AF65-F5344CB8AC3E}">
        <p14:creationId xmlns:p14="http://schemas.microsoft.com/office/powerpoint/2010/main" val="968569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Briefly discuss diagram </a:t>
            </a:r>
            <a:r>
              <a:rPr lang="en-GB" dirty="0">
                <a:sym typeface="Wingdings"/>
              </a:rPr>
              <a:t> </a:t>
            </a:r>
            <a:r>
              <a:rPr lang="en-GB" dirty="0"/>
              <a:t>Mention that forensics</a:t>
            </a:r>
            <a:r>
              <a:rPr lang="en-GB" baseline="0" dirty="0"/>
              <a:t> plays a role in informing threat assessment intelligence, however the mutual relationship hasn’t been addressed before. </a:t>
            </a:r>
          </a:p>
          <a:p>
            <a:r>
              <a:rPr lang="en-GB" baseline="0" dirty="0"/>
              <a:t>As part of 2</a:t>
            </a:r>
            <a:r>
              <a:rPr lang="en-GB" baseline="30000" dirty="0"/>
              <a:t>nd</a:t>
            </a:r>
            <a:r>
              <a:rPr lang="en-GB" baseline="0" dirty="0"/>
              <a:t> year I would like to explore how strengthening this relationship can answer these key questions and help guide the thinking of proactive forensics development, rather than keeping it as a purely reactive concept.</a:t>
            </a:r>
            <a:endParaRPr lang="en-GB" dirty="0"/>
          </a:p>
        </p:txBody>
      </p:sp>
      <p:sp>
        <p:nvSpPr>
          <p:cNvPr id="4" name="Slide Number Placeholder 3"/>
          <p:cNvSpPr>
            <a:spLocks noGrp="1"/>
          </p:cNvSpPr>
          <p:nvPr>
            <p:ph type="sldNum" sz="quarter" idx="10"/>
          </p:nvPr>
        </p:nvSpPr>
        <p:spPr/>
        <p:txBody>
          <a:bodyPr/>
          <a:lstStyle/>
          <a:p>
            <a:fld id="{363B5B6D-ABF4-B24B-A96D-899B3EC80342}" type="slidenum">
              <a:rPr lang="en-GB" smtClean="0"/>
              <a:t>6</a:t>
            </a:fld>
            <a:endParaRPr lang="en-GB"/>
          </a:p>
        </p:txBody>
      </p:sp>
    </p:spTree>
    <p:extLst>
      <p:ext uri="{BB962C8B-B14F-4D97-AF65-F5344CB8AC3E}">
        <p14:creationId xmlns:p14="http://schemas.microsoft.com/office/powerpoint/2010/main" val="2080204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next short-term steps</a:t>
            </a:r>
            <a:r>
              <a:rPr lang="en-GB" baseline="0" dirty="0"/>
              <a:t> that will be covered as part of second year.</a:t>
            </a:r>
            <a:endParaRPr lang="en-GB" dirty="0"/>
          </a:p>
        </p:txBody>
      </p:sp>
      <p:sp>
        <p:nvSpPr>
          <p:cNvPr id="4" name="Slide Number Placeholder 3"/>
          <p:cNvSpPr>
            <a:spLocks noGrp="1"/>
          </p:cNvSpPr>
          <p:nvPr>
            <p:ph type="sldNum" sz="quarter" idx="10"/>
          </p:nvPr>
        </p:nvSpPr>
        <p:spPr/>
        <p:txBody>
          <a:bodyPr/>
          <a:lstStyle/>
          <a:p>
            <a:fld id="{363B5B6D-ABF4-B24B-A96D-899B3EC80342}" type="slidenum">
              <a:rPr lang="en-GB" smtClean="0"/>
              <a:t>7</a:t>
            </a:fld>
            <a:endParaRPr lang="en-GB"/>
          </a:p>
        </p:txBody>
      </p:sp>
    </p:spTree>
    <p:extLst>
      <p:ext uri="{BB962C8B-B14F-4D97-AF65-F5344CB8AC3E}">
        <p14:creationId xmlns:p14="http://schemas.microsoft.com/office/powerpoint/2010/main" val="329871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ACB0A9BD-59B1-4DE4-B494-2AA9E8DC4A90}" type="datetimeFigureOut">
              <a:rPr lang="en-GB" smtClean="0"/>
              <a:t>16/10/2018</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C27F39-A5E7-4C3B-920B-6CDD9CCCA2B6}" type="slidenum">
              <a:rPr lang="en-GB" smtClean="0"/>
              <a:t>‹#›</a:t>
            </a:fld>
            <a:endParaRPr lang="en-GB"/>
          </a:p>
        </p:txBody>
      </p:sp>
      <p:sp>
        <p:nvSpPr>
          <p:cNvPr id="7" name="Rectangle 6"/>
          <p:cNvSpPr/>
          <p:nvPr userDrawn="1"/>
        </p:nvSpPr>
        <p:spPr>
          <a:xfrm>
            <a:off x="0" y="6126161"/>
            <a:ext cx="9144000" cy="731837"/>
          </a:xfrm>
          <a:prstGeom prst="rect">
            <a:avLst/>
          </a:prstGeom>
          <a:solidFill>
            <a:srgbClr val="0034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txBox="1">
            <a:spLocks/>
          </p:cNvSpPr>
          <p:nvPr userDrawn="1"/>
        </p:nvSpPr>
        <p:spPr>
          <a:xfrm>
            <a:off x="3505200" y="6309516"/>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B6B150D-A0C3-1145-A5F5-A84C9C1EC72A}" type="datetime4">
              <a:rPr lang="en-GB" sz="1400" smtClean="0"/>
              <a:t>16 October 2018</a:t>
            </a:fld>
            <a:endParaRPr lang="en-GB" sz="1400" dirty="0"/>
          </a:p>
        </p:txBody>
      </p:sp>
      <p:sp>
        <p:nvSpPr>
          <p:cNvPr id="12" name="Subtitle 2"/>
          <p:cNvSpPr txBox="1">
            <a:spLocks/>
          </p:cNvSpPr>
          <p:nvPr userDrawn="1"/>
        </p:nvSpPr>
        <p:spPr>
          <a:xfrm>
            <a:off x="1371600" y="4038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t>Marco Cook</a:t>
            </a:r>
          </a:p>
          <a:p>
            <a:r>
              <a:rPr lang="en-GB" dirty="0"/>
              <a:t>University of Glasgow</a:t>
            </a:r>
          </a:p>
          <a:p>
            <a:r>
              <a:rPr lang="en-GB" dirty="0" err="1"/>
              <a:t>Dstl</a:t>
            </a:r>
            <a:endParaRPr lang="en-GB" dirty="0"/>
          </a:p>
        </p:txBody>
      </p:sp>
      <p:grpSp>
        <p:nvGrpSpPr>
          <p:cNvPr id="9" name="Group 8"/>
          <p:cNvGrpSpPr/>
          <p:nvPr userDrawn="1"/>
        </p:nvGrpSpPr>
        <p:grpSpPr>
          <a:xfrm>
            <a:off x="15645" y="188640"/>
            <a:ext cx="8804827" cy="1432240"/>
            <a:chOff x="15645" y="188640"/>
            <a:chExt cx="8804827" cy="1432240"/>
          </a:xfrm>
        </p:grpSpPr>
        <p:pic>
          <p:nvPicPr>
            <p:cNvPr id="10" name="Picture 9" descr="C:\Users\mcook2\Pictures\Images\UofG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45" y="188640"/>
              <a:ext cx="2396115" cy="129614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Users\mcook2\Pictures\Images\Dstl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1980" y="188641"/>
              <a:ext cx="2778388" cy="129614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C:\Users\mcook2\Pictures\Images\EPSRC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2200" y="188641"/>
              <a:ext cx="2448272" cy="1432239"/>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itle 1"/>
          <p:cNvSpPr>
            <a:spLocks noGrp="1"/>
          </p:cNvSpPr>
          <p:nvPr>
            <p:ph type="title"/>
          </p:nvPr>
        </p:nvSpPr>
        <p:spPr>
          <a:xfrm>
            <a:off x="457200" y="2348880"/>
            <a:ext cx="8229600" cy="1143000"/>
          </a:xfrm>
        </p:spPr>
        <p:txBody>
          <a:bodyPr/>
          <a:lstStyle/>
          <a:p>
            <a:r>
              <a:rPr lang="en-US"/>
              <a:t>Click to edit Master title style</a:t>
            </a:r>
            <a:endParaRPr lang="en-GB"/>
          </a:p>
        </p:txBody>
      </p:sp>
    </p:spTree>
    <p:extLst>
      <p:ext uri="{BB962C8B-B14F-4D97-AF65-F5344CB8AC3E}">
        <p14:creationId xmlns:p14="http://schemas.microsoft.com/office/powerpoint/2010/main" val="178963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7606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3818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326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6229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3195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9535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10800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861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7539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8607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126163"/>
            <a:ext cx="9144000" cy="731837"/>
          </a:xfrm>
          <a:prstGeom prst="rect">
            <a:avLst/>
          </a:prstGeom>
          <a:solidFill>
            <a:srgbClr val="0034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253576" y="6233918"/>
            <a:ext cx="2686576" cy="516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73210"/>
            <a:ext cx="8229599" cy="44529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10" name="Group 9"/>
          <p:cNvGrpSpPr/>
          <p:nvPr/>
        </p:nvGrpSpPr>
        <p:grpSpPr>
          <a:xfrm>
            <a:off x="3253576" y="6233918"/>
            <a:ext cx="2614568" cy="516326"/>
            <a:chOff x="2771800" y="6225808"/>
            <a:chExt cx="2614568" cy="516326"/>
          </a:xfrm>
          <a:noFill/>
        </p:grpSpPr>
        <p:pic>
          <p:nvPicPr>
            <p:cNvPr id="16" name="Picture 2" descr="C:\Users\mcook2\Pictures\Images\UofG_Logo.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71800" y="6225808"/>
              <a:ext cx="1025829" cy="516326"/>
            </a:xfrm>
            <a:prstGeom prst="rect">
              <a:avLst/>
            </a:prstGeom>
            <a:grpFill/>
            <a:extLst/>
          </p:spPr>
        </p:pic>
        <p:pic>
          <p:nvPicPr>
            <p:cNvPr id="17" name="Picture 3" descr="C:\Users\mcook2\Pictures\Images\Dstl_Log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622341" y="6305758"/>
              <a:ext cx="764027" cy="356425"/>
            </a:xfrm>
            <a:prstGeom prst="rect">
              <a:avLst/>
            </a:prstGeom>
            <a:grpFill/>
            <a:extLst/>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74200" y="6385170"/>
              <a:ext cx="864096" cy="345731"/>
            </a:xfrm>
            <a:prstGeom prst="rect">
              <a:avLst/>
            </a:prstGeom>
            <a:grpFill/>
          </p:spPr>
        </p:pic>
      </p:grpSp>
      <p:sp>
        <p:nvSpPr>
          <p:cNvPr id="5" name="TextBox 4"/>
          <p:cNvSpPr txBox="1"/>
          <p:nvPr/>
        </p:nvSpPr>
        <p:spPr>
          <a:xfrm>
            <a:off x="179512" y="6393281"/>
            <a:ext cx="1413317" cy="307777"/>
          </a:xfrm>
          <a:prstGeom prst="rect">
            <a:avLst/>
          </a:prstGeom>
          <a:noFill/>
        </p:spPr>
        <p:txBody>
          <a:bodyPr wrap="square" rtlCol="0">
            <a:spAutoFit/>
          </a:bodyPr>
          <a:lstStyle/>
          <a:p>
            <a:fld id="{D357073F-F25A-9743-8F23-FBA7DFC14A39}" type="datetime1">
              <a:rPr lang="en-GB" sz="1400" smtClean="0">
                <a:solidFill>
                  <a:srgbClr val="5A6676"/>
                </a:solidFill>
                <a:latin typeface="Arial" charset="0"/>
                <a:ea typeface="Arial" charset="0"/>
                <a:cs typeface="Arial" charset="0"/>
              </a:rPr>
              <a:t>16/10/2018</a:t>
            </a:fld>
            <a:endParaRPr lang="en-US" sz="1400" dirty="0">
              <a:solidFill>
                <a:srgbClr val="5A6676"/>
              </a:solidFill>
              <a:latin typeface="Arial" charset="0"/>
              <a:ea typeface="Arial" charset="0"/>
              <a:cs typeface="Arial" charset="0"/>
            </a:endParaRPr>
          </a:p>
        </p:txBody>
      </p:sp>
      <p:sp>
        <p:nvSpPr>
          <p:cNvPr id="11" name="TextBox 10"/>
          <p:cNvSpPr txBox="1"/>
          <p:nvPr/>
        </p:nvSpPr>
        <p:spPr>
          <a:xfrm>
            <a:off x="7273482" y="6381735"/>
            <a:ext cx="1413317" cy="307777"/>
          </a:xfrm>
          <a:prstGeom prst="rect">
            <a:avLst/>
          </a:prstGeom>
          <a:noFill/>
        </p:spPr>
        <p:txBody>
          <a:bodyPr wrap="square" rtlCol="0">
            <a:spAutoFit/>
          </a:bodyPr>
          <a:lstStyle/>
          <a:p>
            <a:fld id="{D59B60A4-04A5-2242-9B71-F04CF4B5E856}" type="slidenum">
              <a:rPr lang="en-GB" sz="1400" smtClean="0">
                <a:solidFill>
                  <a:srgbClr val="5A6676"/>
                </a:solidFill>
                <a:latin typeface="Arial" charset="0"/>
                <a:ea typeface="Arial" charset="0"/>
                <a:cs typeface="Arial" charset="0"/>
              </a:rPr>
              <a:t>‹#›</a:t>
            </a:fld>
            <a:endParaRPr lang="en-US" sz="1400" dirty="0">
              <a:solidFill>
                <a:srgbClr val="5A6676"/>
              </a:solidFill>
              <a:latin typeface="Arial" charset="0"/>
              <a:ea typeface="Arial" charset="0"/>
              <a:cs typeface="Arial" charset="0"/>
            </a:endParaRPr>
          </a:p>
        </p:txBody>
      </p:sp>
    </p:spTree>
    <p:extLst>
      <p:ext uri="{BB962C8B-B14F-4D97-AF65-F5344CB8AC3E}">
        <p14:creationId xmlns:p14="http://schemas.microsoft.com/office/powerpoint/2010/main" val="177644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Optimisation of Cyber Forensics for ICS</a:t>
            </a:r>
          </a:p>
        </p:txBody>
      </p:sp>
    </p:spTree>
    <p:extLst>
      <p:ext uri="{BB962C8B-B14F-4D97-AF65-F5344CB8AC3E}">
        <p14:creationId xmlns:p14="http://schemas.microsoft.com/office/powerpoint/2010/main" val="174820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p:txBody>
          <a:bodyPr/>
          <a:lstStyle/>
          <a:p>
            <a:r>
              <a:rPr lang="en-GB" dirty="0">
                <a:latin typeface="+mn-lt"/>
              </a:rPr>
              <a:t>Summary of first year forensics research</a:t>
            </a:r>
          </a:p>
          <a:p>
            <a:r>
              <a:rPr lang="en-GB" dirty="0">
                <a:latin typeface="+mn-lt"/>
              </a:rPr>
              <a:t>Some key questions</a:t>
            </a:r>
          </a:p>
          <a:p>
            <a:r>
              <a:rPr lang="en-GB" dirty="0">
                <a:latin typeface="+mn-lt"/>
              </a:rPr>
              <a:t>Strengthening the threat-forensics relationship</a:t>
            </a:r>
          </a:p>
          <a:p>
            <a:r>
              <a:rPr lang="en-GB" dirty="0">
                <a:latin typeface="+mn-lt"/>
              </a:rPr>
              <a:t>Next steps</a:t>
            </a:r>
          </a:p>
          <a:p>
            <a:endParaRPr lang="en-GB" dirty="0">
              <a:latin typeface="+mn-lt"/>
            </a:endParaRPr>
          </a:p>
        </p:txBody>
      </p:sp>
    </p:spTree>
    <p:extLst>
      <p:ext uri="{BB962C8B-B14F-4D97-AF65-F5344CB8AC3E}">
        <p14:creationId xmlns:p14="http://schemas.microsoft.com/office/powerpoint/2010/main" val="141336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dirty="0"/>
              <a:t>PhD Forensics Work</a:t>
            </a:r>
          </a:p>
        </p:txBody>
      </p:sp>
      <p:sp>
        <p:nvSpPr>
          <p:cNvPr id="5" name="Rectangle 4"/>
          <p:cNvSpPr/>
          <p:nvPr/>
        </p:nvSpPr>
        <p:spPr>
          <a:xfrm>
            <a:off x="139160" y="3267844"/>
            <a:ext cx="3816424" cy="792088"/>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2: Apply Traditional IT Forensics and Penetration Testing Tools to ICS Components</a:t>
            </a:r>
          </a:p>
        </p:txBody>
      </p:sp>
      <p:sp>
        <p:nvSpPr>
          <p:cNvPr id="7" name="Rectangle 6"/>
          <p:cNvSpPr/>
          <p:nvPr/>
        </p:nvSpPr>
        <p:spPr>
          <a:xfrm>
            <a:off x="139160" y="5123725"/>
            <a:ext cx="3816424" cy="792088"/>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3: Explore Bespoke Tools used for ICS Data Communication</a:t>
            </a:r>
          </a:p>
        </p:txBody>
      </p:sp>
      <p:sp>
        <p:nvSpPr>
          <p:cNvPr id="16" name="Right Arrow 15"/>
          <p:cNvSpPr/>
          <p:nvPr/>
        </p:nvSpPr>
        <p:spPr>
          <a:xfrm rot="5400000">
            <a:off x="1542837" y="2583863"/>
            <a:ext cx="1009067" cy="25107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rot="5400000">
            <a:off x="1576702" y="4438930"/>
            <a:ext cx="1009067" cy="25107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ounded Rectangle 17"/>
          <p:cNvSpPr/>
          <p:nvPr/>
        </p:nvSpPr>
        <p:spPr>
          <a:xfrm>
            <a:off x="5590356" y="3663887"/>
            <a:ext cx="3456384" cy="2251925"/>
          </a:xfrm>
          <a:prstGeom prst="round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prstDash val="dash"/>
              </a:ln>
            </a:endParaRPr>
          </a:p>
        </p:txBody>
      </p:sp>
      <p:sp>
        <p:nvSpPr>
          <p:cNvPr id="19" name="Rectangle 18"/>
          <p:cNvSpPr/>
          <p:nvPr/>
        </p:nvSpPr>
        <p:spPr>
          <a:xfrm>
            <a:off x="5755062" y="3847728"/>
            <a:ext cx="3168352" cy="424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What data can be acquired?</a:t>
            </a:r>
          </a:p>
        </p:txBody>
      </p:sp>
      <p:sp>
        <p:nvSpPr>
          <p:cNvPr id="20" name="Rectangle 19"/>
          <p:cNvSpPr/>
          <p:nvPr/>
        </p:nvSpPr>
        <p:spPr>
          <a:xfrm>
            <a:off x="5734372" y="4469872"/>
            <a:ext cx="3168352" cy="424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How readable is this data?</a:t>
            </a:r>
          </a:p>
        </p:txBody>
      </p:sp>
      <p:sp>
        <p:nvSpPr>
          <p:cNvPr id="21" name="Rectangle 20"/>
          <p:cNvSpPr/>
          <p:nvPr/>
        </p:nvSpPr>
        <p:spPr>
          <a:xfrm>
            <a:off x="5755062" y="5059814"/>
            <a:ext cx="3168352" cy="680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How can we improve the Acquisition, Examination, and Analysis phases of ICS Forensics</a:t>
            </a:r>
          </a:p>
        </p:txBody>
      </p:sp>
      <p:cxnSp>
        <p:nvCxnSpPr>
          <p:cNvPr id="25" name="Elbow Connector 24"/>
          <p:cNvCxnSpPr>
            <a:stCxn id="5" idx="3"/>
          </p:cNvCxnSpPr>
          <p:nvPr/>
        </p:nvCxnSpPr>
        <p:spPr>
          <a:xfrm>
            <a:off x="3955584" y="3663888"/>
            <a:ext cx="1552520" cy="981945"/>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7" idx="3"/>
          </p:cNvCxnSpPr>
          <p:nvPr/>
        </p:nvCxnSpPr>
        <p:spPr>
          <a:xfrm flipV="1">
            <a:off x="3955584" y="4894280"/>
            <a:ext cx="1552520" cy="625489"/>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07504" y="1340768"/>
            <a:ext cx="3816424" cy="864096"/>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Stage 1: Assess Current Understanding of ICS Forensics Research</a:t>
            </a:r>
          </a:p>
        </p:txBody>
      </p:sp>
      <p:sp>
        <p:nvSpPr>
          <p:cNvPr id="8" name="Rounded Rectangle 7"/>
          <p:cNvSpPr/>
          <p:nvPr/>
        </p:nvSpPr>
        <p:spPr>
          <a:xfrm>
            <a:off x="5580112" y="1052736"/>
            <a:ext cx="3456384" cy="2232248"/>
          </a:xfrm>
          <a:prstGeom prst="round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prstDash val="dash"/>
              </a:ln>
            </a:endParaRPr>
          </a:p>
        </p:txBody>
      </p:sp>
      <p:sp>
        <p:nvSpPr>
          <p:cNvPr id="9" name="Rectangle 8"/>
          <p:cNvSpPr/>
          <p:nvPr/>
        </p:nvSpPr>
        <p:spPr>
          <a:xfrm>
            <a:off x="5724128" y="1168388"/>
            <a:ext cx="3168352" cy="424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What are the current limitations in ICS Forensics?</a:t>
            </a:r>
          </a:p>
        </p:txBody>
      </p:sp>
      <p:sp>
        <p:nvSpPr>
          <p:cNvPr id="10" name="Rectangle 9"/>
          <p:cNvSpPr/>
          <p:nvPr/>
        </p:nvSpPr>
        <p:spPr>
          <a:xfrm>
            <a:off x="5724128" y="1797257"/>
            <a:ext cx="3168352" cy="6438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What are the physical and technical barriers with using forensics in ICS environments?</a:t>
            </a:r>
          </a:p>
        </p:txBody>
      </p:sp>
      <p:sp>
        <p:nvSpPr>
          <p:cNvPr id="11" name="Rectangle 10"/>
          <p:cNvSpPr/>
          <p:nvPr/>
        </p:nvSpPr>
        <p:spPr>
          <a:xfrm>
            <a:off x="5724128" y="2568724"/>
            <a:ext cx="3168352" cy="4244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What stages of the forensic process pose the most significant challenges?</a:t>
            </a:r>
          </a:p>
        </p:txBody>
      </p:sp>
      <p:cxnSp>
        <p:nvCxnSpPr>
          <p:cNvPr id="37" name="Straight Arrow Connector 36"/>
          <p:cNvCxnSpPr>
            <a:stCxn id="4" idx="3"/>
          </p:cNvCxnSpPr>
          <p:nvPr/>
        </p:nvCxnSpPr>
        <p:spPr>
          <a:xfrm>
            <a:off x="3923928" y="1772816"/>
            <a:ext cx="15841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26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par>
                                <p:cTn id="53" presetID="10"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500"/>
                                        <p:tgtEl>
                                          <p:spTgt spid="2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6" grpId="0" animBg="1"/>
      <p:bldP spid="17" grpId="0" animBg="1"/>
      <p:bldP spid="18" grpId="0" animBg="1"/>
      <p:bldP spid="19" grpId="0" animBg="1"/>
      <p:bldP spid="20" grpId="0" animBg="1"/>
      <p:bldP spid="21" grpId="0" animBg="1"/>
      <p:bldP spid="4"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Times New Roman" charset="0"/>
                <a:cs typeface="Times New Roman" charset="0"/>
              </a:rPr>
              <a:t>Review of Forensic Research</a:t>
            </a:r>
          </a:p>
        </p:txBody>
      </p:sp>
      <p:sp>
        <p:nvSpPr>
          <p:cNvPr id="3" name="Content Placeholder 2"/>
          <p:cNvSpPr>
            <a:spLocks noGrp="1"/>
          </p:cNvSpPr>
          <p:nvPr>
            <p:ph idx="1"/>
          </p:nvPr>
        </p:nvSpPr>
        <p:spPr>
          <a:xfrm>
            <a:off x="457200" y="1268760"/>
            <a:ext cx="8229599" cy="4452953"/>
          </a:xfrm>
        </p:spPr>
        <p:txBody>
          <a:bodyPr>
            <a:noAutofit/>
          </a:bodyPr>
          <a:lstStyle/>
          <a:p>
            <a:r>
              <a:rPr lang="en-US" sz="2400" dirty="0">
                <a:latin typeface="+mn-lt"/>
                <a:ea typeface="Garamond" charset="0"/>
                <a:cs typeface="Garamond" charset="0"/>
              </a:rPr>
              <a:t>Minimal applicability of existing tools</a:t>
            </a:r>
          </a:p>
          <a:p>
            <a:pPr lvl="1"/>
            <a:r>
              <a:rPr lang="en-US" sz="2400" dirty="0">
                <a:latin typeface="+mn-lt"/>
                <a:ea typeface="Garamond" charset="0"/>
                <a:cs typeface="Garamond" charset="0"/>
              </a:rPr>
              <a:t>Network tools had greatest use</a:t>
            </a:r>
          </a:p>
          <a:p>
            <a:pPr lvl="1"/>
            <a:endParaRPr lang="en-US" sz="2400" dirty="0">
              <a:latin typeface="+mn-lt"/>
              <a:ea typeface="Garamond" charset="0"/>
              <a:cs typeface="Garamond" charset="0"/>
            </a:endParaRPr>
          </a:p>
          <a:p>
            <a:r>
              <a:rPr lang="en-US" sz="2400" dirty="0">
                <a:latin typeface="+mn-lt"/>
                <a:ea typeface="Garamond" charset="0"/>
                <a:cs typeface="Garamond" charset="0"/>
              </a:rPr>
              <a:t>This highlighted technical challenges/barriers of forensics for PLCs</a:t>
            </a:r>
          </a:p>
          <a:p>
            <a:pPr lvl="1"/>
            <a:r>
              <a:rPr lang="en-US" sz="2400" dirty="0">
                <a:latin typeface="+mn-lt"/>
                <a:ea typeface="Garamond" charset="0"/>
                <a:cs typeface="Garamond" charset="0"/>
              </a:rPr>
              <a:t>Proprietary operating systems (firmware)</a:t>
            </a:r>
          </a:p>
          <a:p>
            <a:pPr lvl="1"/>
            <a:r>
              <a:rPr lang="en-US" sz="2400" dirty="0">
                <a:latin typeface="+mn-lt"/>
                <a:ea typeface="Garamond" charset="0"/>
                <a:cs typeface="Garamond" charset="0"/>
              </a:rPr>
              <a:t>Bespoke file systems and memory structures</a:t>
            </a:r>
          </a:p>
          <a:p>
            <a:endParaRPr lang="en-US" sz="2400" dirty="0">
              <a:latin typeface="+mn-lt"/>
              <a:ea typeface="Garamond" charset="0"/>
              <a:cs typeface="Garamond" charset="0"/>
            </a:endParaRPr>
          </a:p>
          <a:p>
            <a:r>
              <a:rPr lang="en-US" sz="2400" dirty="0">
                <a:latin typeface="+mn-lt"/>
                <a:ea typeface="Garamond" charset="0"/>
                <a:cs typeface="Garamond" charset="0"/>
              </a:rPr>
              <a:t>Novel method showed ability to acquire substantially more data </a:t>
            </a:r>
            <a:r>
              <a:rPr lang="mr-IN" sz="2400" dirty="0">
                <a:latin typeface="+mn-lt"/>
                <a:ea typeface="Garamond" charset="0"/>
                <a:cs typeface="Garamond" charset="0"/>
              </a:rPr>
              <a:t>–</a:t>
            </a:r>
            <a:r>
              <a:rPr lang="en-US" sz="2400" dirty="0">
                <a:latin typeface="+mn-lt"/>
                <a:ea typeface="Garamond" charset="0"/>
                <a:cs typeface="Garamond" charset="0"/>
              </a:rPr>
              <a:t> challenges with interpreting this data though</a:t>
            </a:r>
          </a:p>
          <a:p>
            <a:pPr marL="0" indent="0">
              <a:buNone/>
            </a:pPr>
            <a:r>
              <a:rPr lang="en-US" sz="2400" b="1" dirty="0">
                <a:latin typeface="+mn-lt"/>
                <a:ea typeface="Garamond" charset="0"/>
                <a:cs typeface="Garamond" charset="0"/>
              </a:rPr>
              <a:t>     Provides a framework to build a common forensic protocol</a:t>
            </a:r>
          </a:p>
          <a:p>
            <a:pPr lvl="1"/>
            <a:endParaRPr lang="en-US" sz="2400" dirty="0">
              <a:latin typeface="+mn-lt"/>
              <a:ea typeface="Garamond" charset="0"/>
              <a:cs typeface="Garamond" charset="0"/>
            </a:endParaRPr>
          </a:p>
          <a:p>
            <a:endParaRPr lang="en-US" sz="2400" dirty="0">
              <a:latin typeface="+mn-lt"/>
              <a:ea typeface="Garamond" charset="0"/>
              <a:cs typeface="Garamond" charset="0"/>
            </a:endParaRPr>
          </a:p>
          <a:p>
            <a:endParaRPr lang="en-US" sz="2400" dirty="0">
              <a:latin typeface="+mn-lt"/>
              <a:ea typeface="Garamond" charset="0"/>
              <a:cs typeface="Garamond" charset="0"/>
            </a:endParaRPr>
          </a:p>
          <a:p>
            <a:pPr lvl="1"/>
            <a:endParaRPr lang="en-US" sz="2400" dirty="0">
              <a:latin typeface="+mn-lt"/>
              <a:ea typeface="Garamond" charset="0"/>
              <a:cs typeface="Garamond" charset="0"/>
            </a:endParaRPr>
          </a:p>
          <a:p>
            <a:endParaRPr lang="en-US" sz="2400" dirty="0">
              <a:latin typeface="+mn-lt"/>
              <a:ea typeface="Garamond" charset="0"/>
              <a:cs typeface="Garamond" charset="0"/>
            </a:endParaRPr>
          </a:p>
        </p:txBody>
      </p:sp>
    </p:spTree>
    <p:extLst>
      <p:ext uri="{BB962C8B-B14F-4D97-AF65-F5344CB8AC3E}">
        <p14:creationId xmlns:p14="http://schemas.microsoft.com/office/powerpoint/2010/main" val="71237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Immediate Research Questions on Forensics</a:t>
            </a:r>
          </a:p>
        </p:txBody>
      </p:sp>
      <p:sp>
        <p:nvSpPr>
          <p:cNvPr id="3" name="Content Placeholder 2"/>
          <p:cNvSpPr>
            <a:spLocks noGrp="1"/>
          </p:cNvSpPr>
          <p:nvPr>
            <p:ph idx="1"/>
          </p:nvPr>
        </p:nvSpPr>
        <p:spPr/>
        <p:txBody>
          <a:bodyPr>
            <a:normAutofit/>
          </a:bodyPr>
          <a:lstStyle/>
          <a:p>
            <a:pPr marL="0" indent="0">
              <a:buNone/>
            </a:pPr>
            <a:r>
              <a:rPr lang="en-US" sz="2800" dirty="0">
                <a:latin typeface="+mn-lt"/>
                <a:ea typeface="Garamond" charset="0"/>
                <a:cs typeface="Garamond" charset="0"/>
              </a:rPr>
              <a:t>Some key questions to answer first</a:t>
            </a:r>
            <a:r>
              <a:rPr lang="mr-IN" sz="2800" dirty="0">
                <a:latin typeface="+mn-lt"/>
                <a:ea typeface="Garamond" charset="0"/>
                <a:cs typeface="Garamond" charset="0"/>
              </a:rPr>
              <a:t>…</a:t>
            </a:r>
            <a:endParaRPr lang="en-US" sz="2800" dirty="0">
              <a:latin typeface="+mn-lt"/>
              <a:ea typeface="Garamond" charset="0"/>
              <a:cs typeface="Garamond" charset="0"/>
            </a:endParaRPr>
          </a:p>
          <a:p>
            <a:pPr marL="0" indent="0">
              <a:buNone/>
            </a:pPr>
            <a:endParaRPr lang="en-US" sz="2800" dirty="0">
              <a:latin typeface="+mn-lt"/>
              <a:ea typeface="Garamond" charset="0"/>
              <a:cs typeface="Garamond" charset="0"/>
            </a:endParaRPr>
          </a:p>
          <a:p>
            <a:pPr marL="514350" indent="-514350">
              <a:buAutoNum type="arabicParenR"/>
            </a:pPr>
            <a:r>
              <a:rPr lang="en-US" sz="2800" dirty="0">
                <a:latin typeface="+mn-lt"/>
                <a:ea typeface="Garamond" charset="0"/>
                <a:cs typeface="Garamond" charset="0"/>
              </a:rPr>
              <a:t>What data types are available to capture in ICS for forensics?</a:t>
            </a:r>
          </a:p>
          <a:p>
            <a:pPr marL="514350" indent="-514350">
              <a:buAutoNum type="arabicParenR"/>
            </a:pPr>
            <a:r>
              <a:rPr lang="en-US" sz="2800" dirty="0">
                <a:latin typeface="+mn-lt"/>
                <a:ea typeface="Garamond" charset="0"/>
                <a:cs typeface="Garamond" charset="0"/>
              </a:rPr>
              <a:t>How do we categories these data types?</a:t>
            </a:r>
          </a:p>
          <a:p>
            <a:pPr marL="514350" indent="-514350">
              <a:buAutoNum type="arabicParenR"/>
            </a:pPr>
            <a:r>
              <a:rPr lang="en-US" sz="2800" dirty="0">
                <a:latin typeface="+mn-lt"/>
                <a:ea typeface="Garamond" charset="0"/>
                <a:cs typeface="Garamond" charset="0"/>
              </a:rPr>
              <a:t>How can we think more proactively about forensics in ICS?</a:t>
            </a:r>
          </a:p>
          <a:p>
            <a:pPr marL="514350" indent="-514350">
              <a:buAutoNum type="arabicParenR"/>
            </a:pPr>
            <a:endParaRPr lang="en-GB" sz="2800" dirty="0">
              <a:latin typeface="+mn-lt"/>
            </a:endParaRPr>
          </a:p>
        </p:txBody>
      </p:sp>
    </p:spTree>
    <p:extLst>
      <p:ext uri="{BB962C8B-B14F-4D97-AF65-F5344CB8AC3E}">
        <p14:creationId xmlns:p14="http://schemas.microsoft.com/office/powerpoint/2010/main" val="43918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Threat-Forensic Relationship</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78" y="2636912"/>
            <a:ext cx="9092026" cy="1440160"/>
          </a:xfrm>
          <a:prstGeom prst="rect">
            <a:avLst/>
          </a:prstGeom>
        </p:spPr>
      </p:pic>
      <p:sp>
        <p:nvSpPr>
          <p:cNvPr id="4" name="Rectangle 3"/>
          <p:cNvSpPr/>
          <p:nvPr/>
        </p:nvSpPr>
        <p:spPr>
          <a:xfrm>
            <a:off x="899592" y="2420888"/>
            <a:ext cx="1512168" cy="1296144"/>
          </a:xfrm>
          <a:prstGeom prst="rect">
            <a:avLst/>
          </a:prstGeom>
          <a:noFill/>
          <a:ln w="50800">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516216" y="2485422"/>
            <a:ext cx="1512168" cy="1296144"/>
          </a:xfrm>
          <a:prstGeom prst="rect">
            <a:avLst/>
          </a:prstGeom>
          <a:noFill/>
          <a:ln w="50800">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urved Connector 6"/>
          <p:cNvCxnSpPr>
            <a:stCxn id="4" idx="0"/>
            <a:endCxn id="5" idx="0"/>
          </p:cNvCxnSpPr>
          <p:nvPr/>
        </p:nvCxnSpPr>
        <p:spPr>
          <a:xfrm rot="16200000" flipH="1">
            <a:off x="4431721" y="-355157"/>
            <a:ext cx="64534" cy="5616624"/>
          </a:xfrm>
          <a:prstGeom prst="curvedConnector3">
            <a:avLst>
              <a:gd name="adj1" fmla="val -1154379"/>
            </a:avLst>
          </a:prstGeom>
          <a:ln w="508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727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Steps</a:t>
            </a:r>
            <a:r>
              <a:rPr lang="mr-IN" dirty="0"/>
              <a:t>…</a:t>
            </a:r>
            <a:endParaRPr lang="en-GB" dirty="0"/>
          </a:p>
        </p:txBody>
      </p:sp>
      <p:sp>
        <p:nvSpPr>
          <p:cNvPr id="3" name="Content Placeholder 2"/>
          <p:cNvSpPr>
            <a:spLocks noGrp="1"/>
          </p:cNvSpPr>
          <p:nvPr>
            <p:ph idx="1"/>
          </p:nvPr>
        </p:nvSpPr>
        <p:spPr>
          <a:xfrm>
            <a:off x="457200" y="1484784"/>
            <a:ext cx="8229599" cy="4452953"/>
          </a:xfrm>
        </p:spPr>
        <p:txBody>
          <a:bodyPr>
            <a:normAutofit/>
          </a:bodyPr>
          <a:lstStyle/>
          <a:p>
            <a:r>
              <a:rPr lang="en-GB" dirty="0">
                <a:latin typeface="+mn-lt"/>
              </a:rPr>
              <a:t>Explore how we can strengthen threat-forensics relationship</a:t>
            </a:r>
          </a:p>
          <a:p>
            <a:pPr lvl="1"/>
            <a:r>
              <a:rPr lang="en-GB" dirty="0">
                <a:latin typeface="+mn-lt"/>
              </a:rPr>
              <a:t>Develop a modelling notation for this, based on existing approaches</a:t>
            </a:r>
          </a:p>
          <a:p>
            <a:r>
              <a:rPr lang="en-GB" dirty="0">
                <a:latin typeface="+mn-lt"/>
              </a:rPr>
              <a:t>Extend research on leveraging proprietary protocols for ICS forensics</a:t>
            </a:r>
          </a:p>
          <a:p>
            <a:pPr lvl="1"/>
            <a:r>
              <a:rPr lang="en-GB" dirty="0">
                <a:latin typeface="+mn-lt"/>
              </a:rPr>
              <a:t>Test methods against greater range of PLC manufacturers and models </a:t>
            </a:r>
          </a:p>
          <a:p>
            <a:endParaRPr lang="en-GB" dirty="0">
              <a:latin typeface="+mn-lt"/>
            </a:endParaRPr>
          </a:p>
        </p:txBody>
      </p:sp>
    </p:spTree>
    <p:extLst>
      <p:ext uri="{BB962C8B-B14F-4D97-AF65-F5344CB8AC3E}">
        <p14:creationId xmlns:p14="http://schemas.microsoft.com/office/powerpoint/2010/main" val="131448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U_Dstl_EPSRC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6" id="{E2D92A95-2CBD-1644-A9A1-EAE67E47F679}" vid="{4161E55D-AF99-3C4E-BAB9-C2A28F706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GU_Dstl_EPSRC Template</Template>
  <TotalTime>1278</TotalTime>
  <Words>631</Words>
  <Application>Microsoft Office PowerPoint</Application>
  <PresentationFormat>On-screen Show (4:3)</PresentationFormat>
  <Paragraphs>72</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Garamond</vt:lpstr>
      <vt:lpstr>Mangal</vt:lpstr>
      <vt:lpstr>Times New Roman</vt:lpstr>
      <vt:lpstr>Wingdings</vt:lpstr>
      <vt:lpstr>GU_Dstl_EPSRC Template</vt:lpstr>
      <vt:lpstr>Optimisation of Cyber Forensics for ICS</vt:lpstr>
      <vt:lpstr>Overview</vt:lpstr>
      <vt:lpstr>PhD Forensics Work</vt:lpstr>
      <vt:lpstr>Review of Forensic Research</vt:lpstr>
      <vt:lpstr>Immediate Research Questions on Forensics</vt:lpstr>
      <vt:lpstr>Threat-Forensic Relationship</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Optimising Forensics for Industrial Control Systems</dc:title>
  <dc:creator>Marco Cook</dc:creator>
  <cp:lastModifiedBy>Sakya, Prabhat</cp:lastModifiedBy>
  <cp:revision>87</cp:revision>
  <dcterms:created xsi:type="dcterms:W3CDTF">2018-10-15T15:09:30Z</dcterms:created>
  <dcterms:modified xsi:type="dcterms:W3CDTF">2018-10-16T19:08:49Z</dcterms:modified>
</cp:coreProperties>
</file>