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12"/>
  </p:notesMasterIdLst>
  <p:sldIdLst>
    <p:sldId id="275" r:id="rId3"/>
    <p:sldId id="276" r:id="rId4"/>
    <p:sldId id="278" r:id="rId5"/>
    <p:sldId id="279" r:id="rId6"/>
    <p:sldId id="277" r:id="rId7"/>
    <p:sldId id="280" r:id="rId8"/>
    <p:sldId id="281" r:id="rId9"/>
    <p:sldId id="274" r:id="rId10"/>
    <p:sldId id="267"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0" y="-104"/>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77585855"/>
      </p:ext>
    </p:extLst>
  </p:cSld>
  <p:clrMap bg1="lt1" tx1="dk1" bg2="lt2" tx2="dk2" accent1="accent1" accent2="accent2" accent3="accent3" accent4="accent4" accent5="accent5" accent6="accent6" hlink="hlink" folHlink="folHlink"/>
  <p:notesStyle>
    <a:lvl1pPr latinLnBrk="0">
      <a:lnSpc>
        <a:spcPct val="117999"/>
      </a:lnSpc>
      <a:defRPr sz="4400">
        <a:latin typeface="+mn-lt"/>
        <a:ea typeface="+mn-ea"/>
        <a:cs typeface="+mn-cs"/>
        <a:sym typeface="Helvetica Neue"/>
      </a:defRPr>
    </a:lvl1pPr>
    <a:lvl2pPr indent="228600" latinLnBrk="0">
      <a:lnSpc>
        <a:spcPct val="117999"/>
      </a:lnSpc>
      <a:defRPr sz="4400">
        <a:latin typeface="+mn-lt"/>
        <a:ea typeface="+mn-ea"/>
        <a:cs typeface="+mn-cs"/>
        <a:sym typeface="Helvetica Neue"/>
      </a:defRPr>
    </a:lvl2pPr>
    <a:lvl3pPr indent="457200" latinLnBrk="0">
      <a:lnSpc>
        <a:spcPct val="117999"/>
      </a:lnSpc>
      <a:defRPr sz="4400">
        <a:latin typeface="+mn-lt"/>
        <a:ea typeface="+mn-ea"/>
        <a:cs typeface="+mn-cs"/>
        <a:sym typeface="Helvetica Neue"/>
      </a:defRPr>
    </a:lvl3pPr>
    <a:lvl4pPr indent="685800" latinLnBrk="0">
      <a:lnSpc>
        <a:spcPct val="117999"/>
      </a:lnSpc>
      <a:defRPr sz="4400">
        <a:latin typeface="+mn-lt"/>
        <a:ea typeface="+mn-ea"/>
        <a:cs typeface="+mn-cs"/>
        <a:sym typeface="Helvetica Neue"/>
      </a:defRPr>
    </a:lvl4pPr>
    <a:lvl5pPr indent="914400" latinLnBrk="0">
      <a:lnSpc>
        <a:spcPct val="117999"/>
      </a:lnSpc>
      <a:defRPr sz="4400">
        <a:latin typeface="+mn-lt"/>
        <a:ea typeface="+mn-ea"/>
        <a:cs typeface="+mn-cs"/>
        <a:sym typeface="Helvetica Neue"/>
      </a:defRPr>
    </a:lvl5pPr>
    <a:lvl6pPr indent="1143000" latinLnBrk="0">
      <a:lnSpc>
        <a:spcPct val="117999"/>
      </a:lnSpc>
      <a:defRPr sz="4400">
        <a:latin typeface="+mn-lt"/>
        <a:ea typeface="+mn-ea"/>
        <a:cs typeface="+mn-cs"/>
        <a:sym typeface="Helvetica Neue"/>
      </a:defRPr>
    </a:lvl6pPr>
    <a:lvl7pPr indent="1371600" latinLnBrk="0">
      <a:lnSpc>
        <a:spcPct val="117999"/>
      </a:lnSpc>
      <a:defRPr sz="4400">
        <a:latin typeface="+mn-lt"/>
        <a:ea typeface="+mn-ea"/>
        <a:cs typeface="+mn-cs"/>
        <a:sym typeface="Helvetica Neue"/>
      </a:defRPr>
    </a:lvl7pPr>
    <a:lvl8pPr indent="1600200" latinLnBrk="0">
      <a:lnSpc>
        <a:spcPct val="117999"/>
      </a:lnSpc>
      <a:defRPr sz="4400">
        <a:latin typeface="+mn-lt"/>
        <a:ea typeface="+mn-ea"/>
        <a:cs typeface="+mn-cs"/>
        <a:sym typeface="Helvetica Neue"/>
      </a:defRPr>
    </a:lvl8pPr>
    <a:lvl9pPr indent="1828800" latinLnBrk="0">
      <a:lnSpc>
        <a:spcPct val="117999"/>
      </a:lnSpc>
      <a:defRPr sz="44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889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Deliver an Agile Incident Response framework (AIR4ICS) that is tailored to the particular challenges of Industrial Control Systems to address the cyber physical nature and impacts of IR.</a:t>
            </a:r>
          </a:p>
          <a:p>
            <a:r>
              <a:rPr lang="en-US" dirty="0" smtClean="0"/>
              <a:t>Apply and adapt agile management methods to the context of incident response to bring the benefits of a cross-functional team together with a continuously adaptive and value driven approach to incident response.</a:t>
            </a:r>
          </a:p>
          <a:p>
            <a:r>
              <a:rPr lang="en-US" dirty="0" smtClean="0"/>
              <a:t>Evaluate AIR4ICS using an experiential learning platform to conduct three war-gaming exercises, bringing together RITICS partners, industry and CNI operators with direct value to beneficiaries. </a:t>
            </a:r>
          </a:p>
          <a:p>
            <a:r>
              <a:rPr lang="en-US" dirty="0" smtClean="0"/>
              <a:t>Provide exposure and integration for RITICS and aligned industry research through the coordinated integration of research outputs in the war-gaming exercises.</a:t>
            </a:r>
          </a:p>
          <a:p>
            <a:endParaRPr lang="en-US" dirty="0"/>
          </a:p>
        </p:txBody>
      </p:sp>
    </p:spTree>
    <p:extLst>
      <p:ext uri="{BB962C8B-B14F-4D97-AF65-F5344CB8AC3E}">
        <p14:creationId xmlns:p14="http://schemas.microsoft.com/office/powerpoint/2010/main" val="172012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4697" y="305272"/>
            <a:ext cx="19226136" cy="1688142"/>
          </a:xfrm>
          <a:prstGeom prst="rect">
            <a:avLst/>
          </a:prstGeom>
        </p:spPr>
        <p:txBody>
          <a:bodyPr anchor="t">
            <a:normAutofit/>
          </a:bodyPr>
          <a:lstStyle>
            <a:lvl1pPr algn="l">
              <a:defRPr sz="4800" b="0" i="0">
                <a:latin typeface="Akzidenz-Grotesk Pro Bold"/>
                <a:cs typeface="Akzidenz-Grotesk Pro Bold"/>
              </a:defRPr>
            </a:lvl1pPr>
          </a:lstStyle>
          <a:p>
            <a:r>
              <a:rPr lang="en-GB" dirty="0" smtClean="0"/>
              <a:t>Click to edit Master title style</a:t>
            </a:r>
            <a:endParaRPr lang="en-US" dirty="0"/>
          </a:p>
        </p:txBody>
      </p:sp>
      <p:sp>
        <p:nvSpPr>
          <p:cNvPr id="6" name="Content Placeholder 2"/>
          <p:cNvSpPr>
            <a:spLocks noGrp="1"/>
          </p:cNvSpPr>
          <p:nvPr>
            <p:ph idx="1"/>
          </p:nvPr>
        </p:nvSpPr>
        <p:spPr>
          <a:xfrm>
            <a:off x="454697" y="2321496"/>
            <a:ext cx="23546616" cy="8546289"/>
          </a:xfrm>
        </p:spPr>
        <p:txBody>
          <a:bodyPr>
            <a:normAutofit/>
          </a:bodyPr>
          <a:lstStyle>
            <a:lvl1pPr marL="1004266" indent="-1004266">
              <a:defRPr sz="3600" b="0" i="0">
                <a:latin typeface="Akzidenz-Grotesk Pro Regular"/>
                <a:cs typeface="Akzidenz-Grotesk Pro Regular"/>
              </a:defRPr>
            </a:lvl1pPr>
            <a:lvl2pPr>
              <a:defRPr sz="3600" b="0" i="0">
                <a:latin typeface="Akzidenz-Grotesk Pro Regular"/>
                <a:cs typeface="Akzidenz-Grotesk Pro Regular"/>
              </a:defRPr>
            </a:lvl2pPr>
            <a:lvl3pPr>
              <a:defRPr sz="3600" b="0" i="0">
                <a:latin typeface="Akzidenz-Grotesk Pro Regular"/>
                <a:cs typeface="Akzidenz-Grotesk Pro Regular"/>
              </a:defRPr>
            </a:lvl3pPr>
            <a:lvl4pPr>
              <a:defRPr sz="3600" b="0" i="0">
                <a:latin typeface="Akzidenz-Grotesk Pro Regular"/>
                <a:cs typeface="Akzidenz-Grotesk Pro Regular"/>
              </a:defRPr>
            </a:lvl4pPr>
            <a:lvl5pPr>
              <a:defRPr sz="3600" b="0" i="0">
                <a:latin typeface="Akzidenz-Grotesk Pro Regular"/>
                <a:cs typeface="Akzidenz-Grotesk Pro Regular"/>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4054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19268704" y="35496"/>
            <a:ext cx="5112568" cy="252028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a:endParaRPr>
          </a:p>
        </p:txBody>
      </p:sp>
      <p:sp>
        <p:nvSpPr>
          <p:cNvPr id="8" name="Rectangle 7"/>
          <p:cNvSpPr/>
          <p:nvPr userDrawn="1"/>
        </p:nvSpPr>
        <p:spPr>
          <a:xfrm rot="20855342">
            <a:off x="-650175" y="8363126"/>
            <a:ext cx="12021436" cy="5767369"/>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160579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p:cNvSpPr/>
          <p:nvPr userDrawn="1"/>
        </p:nvSpPr>
        <p:spPr>
          <a:xfrm>
            <a:off x="19268704" y="35496"/>
            <a:ext cx="5112568" cy="2520280"/>
          </a:xfrm>
          <a:prstGeom prst="rect">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a:endParaRPr>
          </a:p>
        </p:txBody>
      </p:sp>
    </p:spTree>
    <p:extLst>
      <p:ext uri="{BB962C8B-B14F-4D97-AF65-F5344CB8AC3E}">
        <p14:creationId xmlns:p14="http://schemas.microsoft.com/office/powerpoint/2010/main" val="3796087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419600" y="3689350"/>
            <a:ext cx="15544800" cy="4083050"/>
          </a:xfrm>
          <a:prstGeom prst="rect">
            <a:avLst/>
          </a:prstGeom>
          <a:ln w="12700">
            <a:miter lim="400000"/>
          </a:ln>
          <a:extLst>
            <a:ext uri="{C572A759-6A51-4108-AA02-DFA0A04FC94B}">
              <ma14:wrappingTextBoxFlag xmlns:ma14="http://schemas.microsoft.com/office/mac/drawingml/2011/main" val="1"/>
            </a:ext>
          </a:extLst>
        </p:spPr>
        <p:txBody>
          <a:bodyPr lIns="91436" tIns="91436" rIns="91436" bIns="91436" anchor="ctr">
            <a:normAutofit/>
          </a:bodyPr>
          <a:lstStyle/>
          <a:p>
            <a:r>
              <a:t>Title Text</a:t>
            </a:r>
          </a:p>
        </p:txBody>
      </p:sp>
      <p:sp>
        <p:nvSpPr>
          <p:cNvPr id="3" name="Shape 3"/>
          <p:cNvSpPr>
            <a:spLocks noGrp="1"/>
          </p:cNvSpPr>
          <p:nvPr>
            <p:ph type="body" idx="1"/>
          </p:nvPr>
        </p:nvSpPr>
        <p:spPr>
          <a:xfrm>
            <a:off x="5791200" y="7772400"/>
            <a:ext cx="12801600" cy="5943600"/>
          </a:xfrm>
          <a:prstGeom prst="rect">
            <a:avLst/>
          </a:prstGeom>
          <a:ln w="12700">
            <a:miter lim="400000"/>
          </a:ln>
          <a:extLst>
            <a:ext uri="{C572A759-6A51-4108-AA02-DFA0A04FC94B}">
              <ma14:wrappingTextBoxFlag xmlns:ma14="http://schemas.microsoft.com/office/mac/drawingml/2011/main" val="1"/>
            </a:ext>
          </a:extLst>
        </p:spPr>
        <p:txBody>
          <a:bodyPr lIns="91436" tIns="91436" rIns="91436" bIns="91436">
            <a:normAutofit/>
          </a:bodyPr>
          <a:lstStyle/>
          <a:p>
            <a:r>
              <a:t>Body Level One</a:t>
            </a:r>
          </a:p>
          <a:p>
            <a:pPr lvl="1"/>
            <a:r>
              <a:t>Body Level Two</a:t>
            </a:r>
          </a:p>
          <a:p>
            <a:pPr lvl="2"/>
            <a:r>
              <a:t>Body Level Three</a:t>
            </a:r>
          </a:p>
          <a:p>
            <a:pPr lvl="3"/>
            <a:r>
              <a:t>Body Level Four</a:t>
            </a:r>
          </a:p>
          <a:p>
            <a:pPr lvl="4"/>
            <a:r>
              <a:t>Body Level Five</a:t>
            </a:r>
          </a:p>
        </p:txBody>
      </p:sp>
      <p:pic>
        <p:nvPicPr>
          <p:cNvPr id="4" name="42820_DMU-CTI-Powerpoint.jpg"/>
          <p:cNvPicPr>
            <a:picLocks noChangeAspect="1"/>
          </p:cNvPicPr>
          <p:nvPr/>
        </p:nvPicPr>
        <p:blipFill rotWithShape="1">
          <a:blip r:embed="rId5">
            <a:clrChange>
              <a:clrFrom>
                <a:srgbClr val="FFFFFF"/>
              </a:clrFrom>
              <a:clrTo>
                <a:srgbClr val="FFFFFF">
                  <a:alpha val="0"/>
                </a:srgbClr>
              </a:clrTo>
            </a:clrChange>
            <a:extLst/>
          </a:blip>
          <a:srcRect t="69256" b="3985"/>
          <a:stretch/>
        </p:blipFill>
        <p:spPr>
          <a:xfrm>
            <a:off x="-22648" y="10100467"/>
            <a:ext cx="24406648" cy="3673709"/>
          </a:xfrm>
          <a:prstGeom prst="rect">
            <a:avLst/>
          </a:prstGeom>
          <a:ln w="12700">
            <a:miter lim="400000"/>
          </a:ln>
        </p:spPr>
      </p:pic>
      <p:sp>
        <p:nvSpPr>
          <p:cNvPr id="5" name="Shape 5"/>
          <p:cNvSpPr/>
          <p:nvPr/>
        </p:nvSpPr>
        <p:spPr>
          <a:xfrm>
            <a:off x="4885872" y="4855214"/>
            <a:ext cx="14612256" cy="4005573"/>
          </a:xfrm>
          <a:prstGeom prst="rect">
            <a:avLst/>
          </a:prstGeom>
          <a:ln w="12700">
            <a:miter lim="400000"/>
          </a:ln>
          <a:extLst>
            <a:ext uri="{C572A759-6A51-4108-AA02-DFA0A04FC94B}">
              <ma14:wrappingTextBoxFlag xmlns:ma14="http://schemas.microsoft.com/office/mac/drawingml/2011/main" val="1"/>
            </a:ext>
          </a:extLst>
        </p:spPr>
        <p:txBody>
          <a:bodyPr lIns="91436" tIns="91436" rIns="91436" bIns="91436">
            <a:spAutoFit/>
          </a:bodyPr>
          <a:lstStyle/>
          <a:p>
            <a:endParaRPr/>
          </a:p>
          <a:p>
            <a:endParaRPr/>
          </a:p>
          <a:p>
            <a:endParaRPr/>
          </a:p>
          <a:p>
            <a:endParaRPr/>
          </a:p>
          <a:p>
            <a:endParaRPr/>
          </a:p>
          <a:p>
            <a:endParaRPr/>
          </a:p>
        </p:txBody>
      </p:sp>
      <p:pic>
        <p:nvPicPr>
          <p:cNvPr id="7" name="Picture 6"/>
          <p:cNvPicPr>
            <a:picLocks noChangeAspect="1"/>
          </p:cNvPicPr>
          <p:nvPr userDrawn="1"/>
        </p:nvPicPr>
        <p:blipFill>
          <a:blip r:embed="rId6">
            <a:clrChange>
              <a:clrFrom>
                <a:srgbClr val="FFFFFF"/>
              </a:clrFrom>
              <a:clrTo>
                <a:srgbClr val="FFFFFF">
                  <a:alpha val="0"/>
                </a:srgbClr>
              </a:clrTo>
            </a:clrChange>
          </a:blip>
          <a:stretch>
            <a:fillRect/>
          </a:stretch>
        </p:blipFill>
        <p:spPr>
          <a:xfrm>
            <a:off x="20064560" y="26864"/>
            <a:ext cx="4368800" cy="20066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ransition xmlns:p14="http://schemas.microsoft.com/office/powerpoint/2010/main" spd="med"/>
  <p:txStyles>
    <p:titleStyle>
      <a:lvl1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1pPr>
      <a:lvl2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2pPr>
      <a:lvl3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3pPr>
      <a:lvl4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4pPr>
      <a:lvl5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5pPr>
      <a:lvl6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6pPr>
      <a:lvl7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7pPr>
      <a:lvl8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8pPr>
      <a:lvl9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Calibri"/>
          <a:ea typeface="Calibri"/>
          <a:cs typeface="Calibri"/>
          <a:sym typeface="Calibri"/>
        </a:defRPr>
      </a:lvl9pPr>
    </p:titleStyle>
    <p:bodyStyle>
      <a:lvl1pPr marL="0" marR="0" indent="0" algn="ctr" defTabSz="1828800" rtl="0" latinLnBrk="0">
        <a:lnSpc>
          <a:spcPct val="100000"/>
        </a:lnSpc>
        <a:spcBef>
          <a:spcPts val="1400"/>
        </a:spcBef>
        <a:spcAft>
          <a:spcPts val="0"/>
        </a:spcAft>
        <a:buClrTx/>
        <a:buSzTx/>
        <a:buFontTx/>
        <a:buNone/>
        <a:tabLst/>
        <a:defRPr sz="6400" b="0" i="0" u="none" strike="noStrike" cap="none" spc="0" baseline="0">
          <a:ln>
            <a:noFill/>
          </a:ln>
          <a:solidFill>
            <a:srgbClr val="888888"/>
          </a:solidFill>
          <a:uFillTx/>
          <a:latin typeface="Calibri"/>
          <a:ea typeface="Calibri"/>
          <a:cs typeface="Calibri"/>
          <a:sym typeface="Calibri"/>
        </a:defRPr>
      </a:lvl1pPr>
      <a:lvl2pPr marL="0" marR="0" indent="0" algn="ctr" defTabSz="1828800" rtl="0" latinLnBrk="0">
        <a:lnSpc>
          <a:spcPct val="100000"/>
        </a:lnSpc>
        <a:spcBef>
          <a:spcPts val="1400"/>
        </a:spcBef>
        <a:spcAft>
          <a:spcPts val="0"/>
        </a:spcAft>
        <a:buClrTx/>
        <a:buSzTx/>
        <a:buFontTx/>
        <a:buNone/>
        <a:tabLst/>
        <a:defRPr sz="6400" b="0" i="0" u="none" strike="noStrike" cap="none" spc="0" baseline="0">
          <a:ln>
            <a:noFill/>
          </a:ln>
          <a:solidFill>
            <a:srgbClr val="888888"/>
          </a:solidFill>
          <a:uFillTx/>
          <a:latin typeface="Calibri"/>
          <a:ea typeface="Calibri"/>
          <a:cs typeface="Calibri"/>
          <a:sym typeface="Calibri"/>
        </a:defRPr>
      </a:lvl2pPr>
      <a:lvl3pPr marL="0" marR="0" indent="0" algn="ctr" defTabSz="1828800" rtl="0" latinLnBrk="0">
        <a:lnSpc>
          <a:spcPct val="100000"/>
        </a:lnSpc>
        <a:spcBef>
          <a:spcPts val="1400"/>
        </a:spcBef>
        <a:spcAft>
          <a:spcPts val="0"/>
        </a:spcAft>
        <a:buClrTx/>
        <a:buSzTx/>
        <a:buFontTx/>
        <a:buNone/>
        <a:tabLst/>
        <a:defRPr sz="6400" b="0" i="0" u="none" strike="noStrike" cap="none" spc="0" baseline="0">
          <a:ln>
            <a:noFill/>
          </a:ln>
          <a:solidFill>
            <a:srgbClr val="888888"/>
          </a:solidFill>
          <a:uFillTx/>
          <a:latin typeface="Calibri"/>
          <a:ea typeface="Calibri"/>
          <a:cs typeface="Calibri"/>
          <a:sym typeface="Calibri"/>
        </a:defRPr>
      </a:lvl3pPr>
      <a:lvl4pPr marL="0" marR="0" indent="0" algn="ctr" defTabSz="1828800" rtl="0" latinLnBrk="0">
        <a:lnSpc>
          <a:spcPct val="100000"/>
        </a:lnSpc>
        <a:spcBef>
          <a:spcPts val="1400"/>
        </a:spcBef>
        <a:spcAft>
          <a:spcPts val="0"/>
        </a:spcAft>
        <a:buClrTx/>
        <a:buSzTx/>
        <a:buFontTx/>
        <a:buNone/>
        <a:tabLst/>
        <a:defRPr sz="6400" b="0" i="0" u="none" strike="noStrike" cap="none" spc="0" baseline="0">
          <a:ln>
            <a:noFill/>
          </a:ln>
          <a:solidFill>
            <a:srgbClr val="888888"/>
          </a:solidFill>
          <a:uFillTx/>
          <a:latin typeface="Calibri"/>
          <a:ea typeface="Calibri"/>
          <a:cs typeface="Calibri"/>
          <a:sym typeface="Calibri"/>
        </a:defRPr>
      </a:lvl4pPr>
      <a:lvl5pPr marL="0" marR="0" indent="0" algn="ctr" defTabSz="1828800" rtl="0" latinLnBrk="0">
        <a:lnSpc>
          <a:spcPct val="100000"/>
        </a:lnSpc>
        <a:spcBef>
          <a:spcPts val="1400"/>
        </a:spcBef>
        <a:spcAft>
          <a:spcPts val="0"/>
        </a:spcAft>
        <a:buClrTx/>
        <a:buSzTx/>
        <a:buFontTx/>
        <a:buNone/>
        <a:tabLst/>
        <a:defRPr sz="6400" b="0" i="0" u="none" strike="noStrike" cap="none" spc="0" baseline="0">
          <a:ln>
            <a:noFill/>
          </a:ln>
          <a:solidFill>
            <a:srgbClr val="888888"/>
          </a:solidFill>
          <a:uFillTx/>
          <a:latin typeface="Calibri"/>
          <a:ea typeface="Calibri"/>
          <a:cs typeface="Calibri"/>
          <a:sym typeface="Calibri"/>
        </a:defRPr>
      </a:lvl5pPr>
      <a:lvl6pPr marL="3017520" marR="0" indent="-731520" algn="ctr" defTabSz="1828800" rtl="0" latinLnBrk="0">
        <a:lnSpc>
          <a:spcPct val="100000"/>
        </a:lnSpc>
        <a:spcBef>
          <a:spcPts val="1400"/>
        </a:spcBef>
        <a:spcAft>
          <a:spcPts val="0"/>
        </a:spcAft>
        <a:buClrTx/>
        <a:buSzPct val="100000"/>
        <a:buFontTx/>
        <a:buChar char="•"/>
        <a:tabLst/>
        <a:defRPr sz="6400" b="0" i="0" u="none" strike="noStrike" cap="none" spc="0" baseline="0">
          <a:ln>
            <a:noFill/>
          </a:ln>
          <a:solidFill>
            <a:srgbClr val="888888"/>
          </a:solidFill>
          <a:uFillTx/>
          <a:latin typeface="Calibri"/>
          <a:ea typeface="Calibri"/>
          <a:cs typeface="Calibri"/>
          <a:sym typeface="Calibri"/>
        </a:defRPr>
      </a:lvl6pPr>
      <a:lvl7pPr marL="3474720" marR="0" indent="-731520" algn="ctr" defTabSz="1828800" rtl="0" latinLnBrk="0">
        <a:lnSpc>
          <a:spcPct val="100000"/>
        </a:lnSpc>
        <a:spcBef>
          <a:spcPts val="1400"/>
        </a:spcBef>
        <a:spcAft>
          <a:spcPts val="0"/>
        </a:spcAft>
        <a:buClrTx/>
        <a:buSzPct val="100000"/>
        <a:buFontTx/>
        <a:buChar char="•"/>
        <a:tabLst/>
        <a:defRPr sz="6400" b="0" i="0" u="none" strike="noStrike" cap="none" spc="0" baseline="0">
          <a:ln>
            <a:noFill/>
          </a:ln>
          <a:solidFill>
            <a:srgbClr val="888888"/>
          </a:solidFill>
          <a:uFillTx/>
          <a:latin typeface="Calibri"/>
          <a:ea typeface="Calibri"/>
          <a:cs typeface="Calibri"/>
          <a:sym typeface="Calibri"/>
        </a:defRPr>
      </a:lvl7pPr>
      <a:lvl8pPr marL="3931918" marR="0" indent="-731517" algn="ctr" defTabSz="1828800" rtl="0" latinLnBrk="0">
        <a:lnSpc>
          <a:spcPct val="100000"/>
        </a:lnSpc>
        <a:spcBef>
          <a:spcPts val="1400"/>
        </a:spcBef>
        <a:spcAft>
          <a:spcPts val="0"/>
        </a:spcAft>
        <a:buClrTx/>
        <a:buSzPct val="100000"/>
        <a:buFontTx/>
        <a:buChar char="•"/>
        <a:tabLst/>
        <a:defRPr sz="6400" b="0" i="0" u="none" strike="noStrike" cap="none" spc="0" baseline="0">
          <a:ln>
            <a:noFill/>
          </a:ln>
          <a:solidFill>
            <a:srgbClr val="888888"/>
          </a:solidFill>
          <a:uFillTx/>
          <a:latin typeface="Calibri"/>
          <a:ea typeface="Calibri"/>
          <a:cs typeface="Calibri"/>
          <a:sym typeface="Calibri"/>
        </a:defRPr>
      </a:lvl8pPr>
      <a:lvl9pPr marL="4389118" marR="0" indent="-731518" algn="ctr" defTabSz="1828800" rtl="0" latinLnBrk="0">
        <a:lnSpc>
          <a:spcPct val="100000"/>
        </a:lnSpc>
        <a:spcBef>
          <a:spcPts val="1400"/>
        </a:spcBef>
        <a:spcAft>
          <a:spcPts val="0"/>
        </a:spcAft>
        <a:buClrTx/>
        <a:buSzPct val="100000"/>
        <a:buFontTx/>
        <a:buChar char="•"/>
        <a:tabLst/>
        <a:defRPr sz="6400" b="0" i="0" u="none" strike="noStrike" cap="none" spc="0" baseline="0">
          <a:ln>
            <a:noFill/>
          </a:ln>
          <a:solidFill>
            <a:srgbClr val="888888"/>
          </a:solidFill>
          <a:uFillTx/>
          <a:latin typeface="Calibri"/>
          <a:ea typeface="Calibri"/>
          <a:cs typeface="Calibri"/>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mcoverw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4384000" cy="13732811"/>
          </a:xfrm>
          <a:prstGeom prst="rect">
            <a:avLst/>
          </a:prstGeom>
        </p:spPr>
      </p:pic>
      <p:sp>
        <p:nvSpPr>
          <p:cNvPr id="6146" name="Title Placeholder 1"/>
          <p:cNvSpPr>
            <a:spLocks noGrp="1"/>
          </p:cNvSpPr>
          <p:nvPr>
            <p:ph type="title"/>
          </p:nvPr>
        </p:nvSpPr>
        <p:spPr bwMode="auto">
          <a:xfrm>
            <a:off x="1217807" y="549013"/>
            <a:ext cx="21948389" cy="22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7819" tIns="133909" rIns="267819" bIns="133909"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6147" name="Text Placeholder 2"/>
          <p:cNvSpPr>
            <a:spLocks noGrp="1"/>
          </p:cNvSpPr>
          <p:nvPr>
            <p:ph type="body" idx="1"/>
          </p:nvPr>
        </p:nvSpPr>
        <p:spPr bwMode="auto">
          <a:xfrm>
            <a:off x="1217807" y="3201022"/>
            <a:ext cx="21948389" cy="766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7819" tIns="133909" rIns="267819" bIns="1339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1217806" y="12711028"/>
            <a:ext cx="5689290" cy="730467"/>
          </a:xfrm>
          <a:prstGeom prst="rect">
            <a:avLst/>
          </a:prstGeom>
        </p:spPr>
        <p:txBody>
          <a:bodyPr vert="horz" wrap="square" lIns="267819" tIns="133909" rIns="267819" bIns="133909" numCol="1" anchor="ctr" anchorCtr="0" compatLnSpc="1">
            <a:prstTxWarp prst="textNoShape">
              <a:avLst/>
            </a:prstTxWarp>
          </a:bodyPr>
          <a:lstStyle>
            <a:lvl1pPr>
              <a:defRPr sz="3500">
                <a:solidFill>
                  <a:srgbClr val="898989"/>
                </a:solidFill>
              </a:defRPr>
            </a:lvl1pPr>
          </a:lstStyle>
          <a:p>
            <a:endParaRPr lang="en-US" altLang="en-US">
              <a:latin typeface="Arial" pitchFamily="34" charset="0"/>
            </a:endParaRPr>
          </a:p>
        </p:txBody>
      </p:sp>
      <p:sp>
        <p:nvSpPr>
          <p:cNvPr id="5" name="Footer Placeholder 4"/>
          <p:cNvSpPr>
            <a:spLocks noGrp="1"/>
          </p:cNvSpPr>
          <p:nvPr>
            <p:ph type="ftr" sz="quarter" idx="3"/>
          </p:nvPr>
        </p:nvSpPr>
        <p:spPr>
          <a:xfrm>
            <a:off x="8329419" y="12711028"/>
            <a:ext cx="7725164" cy="730467"/>
          </a:xfrm>
          <a:prstGeom prst="rect">
            <a:avLst/>
          </a:prstGeom>
        </p:spPr>
        <p:txBody>
          <a:bodyPr vert="horz" lIns="267819" tIns="133909" rIns="267819" bIns="133909" rtlCol="0" anchor="ctr"/>
          <a:lstStyle>
            <a:lvl1pPr algn="ctr">
              <a:defRPr sz="3500">
                <a:solidFill>
                  <a:schemeClr val="tx1">
                    <a:tint val="75000"/>
                  </a:schemeClr>
                </a:solidFill>
                <a:latin typeface="Arial" charset="0"/>
                <a:ea typeface="ＭＳ Ｐゴシック" charset="0"/>
                <a:cs typeface="ＭＳ Ｐゴシック"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7476904" y="12711028"/>
            <a:ext cx="5689290" cy="730467"/>
          </a:xfrm>
          <a:prstGeom prst="rect">
            <a:avLst/>
          </a:prstGeom>
        </p:spPr>
        <p:txBody>
          <a:bodyPr vert="horz" wrap="square" lIns="267819" tIns="133909" rIns="267819" bIns="133909" numCol="1" anchor="ctr" anchorCtr="0" compatLnSpc="1">
            <a:prstTxWarp prst="textNoShape">
              <a:avLst/>
            </a:prstTxWarp>
          </a:bodyPr>
          <a:lstStyle>
            <a:lvl1pPr algn="r">
              <a:defRPr sz="3500">
                <a:solidFill>
                  <a:srgbClr val="898989"/>
                </a:solidFill>
              </a:defRPr>
            </a:lvl1pPr>
          </a:lstStyle>
          <a:p>
            <a:fld id="{86CB4B4D-7CA3-9044-876B-883B54F8677D}" type="slidenum">
              <a:rPr lang="en-GB" smtClean="0"/>
              <a:t>‹#›</a:t>
            </a:fld>
            <a:endParaRPr lang="en-GB"/>
          </a:p>
        </p:txBody>
      </p:sp>
    </p:spTree>
    <p:extLst>
      <p:ext uri="{BB962C8B-B14F-4D97-AF65-F5344CB8AC3E}">
        <p14:creationId xmlns:p14="http://schemas.microsoft.com/office/powerpoint/2010/main" val="2161031755"/>
      </p:ext>
    </p:extLst>
  </p:cSld>
  <p:clrMap bg1="lt1" tx1="dk1" bg2="lt2" tx2="dk2" accent1="accent1" accent2="accent2" accent3="accent3" accent4="accent4" accent5="accent5" accent6="accent6" hlink="hlink" folHlink="folHlink"/>
  <p:txStyles>
    <p:titleStyle>
      <a:lvl1pPr algn="l" defTabSz="1339093" rtl="0" eaLnBrk="1" fontAlgn="base" hangingPunct="1">
        <a:spcBef>
          <a:spcPct val="0"/>
        </a:spcBef>
        <a:spcAft>
          <a:spcPct val="0"/>
        </a:spcAft>
        <a:defRPr sz="6400" b="1" kern="1200">
          <a:solidFill>
            <a:schemeClr val="tx1"/>
          </a:solidFill>
          <a:latin typeface="Akzidenz-Grotesk Pro"/>
          <a:ea typeface="ＭＳ Ｐゴシック" charset="0"/>
          <a:cs typeface="ＭＳ Ｐゴシック" charset="0"/>
        </a:defRPr>
      </a:lvl1pPr>
      <a:lvl2pPr algn="l" defTabSz="1339093" rtl="0" eaLnBrk="1" fontAlgn="base" hangingPunct="1">
        <a:spcBef>
          <a:spcPct val="0"/>
        </a:spcBef>
        <a:spcAft>
          <a:spcPct val="0"/>
        </a:spcAft>
        <a:defRPr sz="6400" b="1">
          <a:solidFill>
            <a:schemeClr val="tx1"/>
          </a:solidFill>
          <a:latin typeface="Calibri" charset="0"/>
          <a:ea typeface="ＭＳ Ｐゴシック" charset="0"/>
          <a:cs typeface="ＭＳ Ｐゴシック" charset="0"/>
        </a:defRPr>
      </a:lvl2pPr>
      <a:lvl3pPr algn="l" defTabSz="1339093" rtl="0" eaLnBrk="1" fontAlgn="base" hangingPunct="1">
        <a:spcBef>
          <a:spcPct val="0"/>
        </a:spcBef>
        <a:spcAft>
          <a:spcPct val="0"/>
        </a:spcAft>
        <a:defRPr sz="6400" b="1">
          <a:solidFill>
            <a:schemeClr val="tx1"/>
          </a:solidFill>
          <a:latin typeface="Calibri" charset="0"/>
          <a:ea typeface="ＭＳ Ｐゴシック" charset="0"/>
          <a:cs typeface="ＭＳ Ｐゴシック" charset="0"/>
        </a:defRPr>
      </a:lvl3pPr>
      <a:lvl4pPr algn="l" defTabSz="1339093" rtl="0" eaLnBrk="1" fontAlgn="base" hangingPunct="1">
        <a:spcBef>
          <a:spcPct val="0"/>
        </a:spcBef>
        <a:spcAft>
          <a:spcPct val="0"/>
        </a:spcAft>
        <a:defRPr sz="6400" b="1">
          <a:solidFill>
            <a:schemeClr val="tx1"/>
          </a:solidFill>
          <a:latin typeface="Calibri" charset="0"/>
          <a:ea typeface="ＭＳ Ｐゴシック" charset="0"/>
          <a:cs typeface="ＭＳ Ｐゴシック" charset="0"/>
        </a:defRPr>
      </a:lvl4pPr>
      <a:lvl5pPr algn="l" defTabSz="1339093" rtl="0" eaLnBrk="1" fontAlgn="base" hangingPunct="1">
        <a:spcBef>
          <a:spcPct val="0"/>
        </a:spcBef>
        <a:spcAft>
          <a:spcPct val="0"/>
        </a:spcAft>
        <a:defRPr sz="6400" b="1">
          <a:solidFill>
            <a:schemeClr val="tx1"/>
          </a:solidFill>
          <a:latin typeface="Calibri" charset="0"/>
          <a:ea typeface="ＭＳ Ｐゴシック" charset="0"/>
          <a:cs typeface="ＭＳ Ｐゴシック" charset="0"/>
        </a:defRPr>
      </a:lvl5pPr>
      <a:lvl6pPr marL="1339093" algn="ctr" defTabSz="1339093" rtl="0" eaLnBrk="1" fontAlgn="base" hangingPunct="1">
        <a:spcBef>
          <a:spcPct val="0"/>
        </a:spcBef>
        <a:spcAft>
          <a:spcPct val="0"/>
        </a:spcAft>
        <a:defRPr sz="12900">
          <a:solidFill>
            <a:schemeClr val="tx1"/>
          </a:solidFill>
          <a:latin typeface="Calibri" charset="0"/>
          <a:ea typeface="ＭＳ Ｐゴシック" charset="0"/>
          <a:cs typeface="ＭＳ Ｐゴシック" charset="0"/>
        </a:defRPr>
      </a:lvl6pPr>
      <a:lvl7pPr marL="2678186" algn="ctr" defTabSz="1339093" rtl="0" eaLnBrk="1" fontAlgn="base" hangingPunct="1">
        <a:spcBef>
          <a:spcPct val="0"/>
        </a:spcBef>
        <a:spcAft>
          <a:spcPct val="0"/>
        </a:spcAft>
        <a:defRPr sz="12900">
          <a:solidFill>
            <a:schemeClr val="tx1"/>
          </a:solidFill>
          <a:latin typeface="Calibri" charset="0"/>
          <a:ea typeface="ＭＳ Ｐゴシック" charset="0"/>
          <a:cs typeface="ＭＳ Ｐゴシック" charset="0"/>
        </a:defRPr>
      </a:lvl7pPr>
      <a:lvl8pPr marL="4017279" algn="ctr" defTabSz="1339093" rtl="0" eaLnBrk="1" fontAlgn="base" hangingPunct="1">
        <a:spcBef>
          <a:spcPct val="0"/>
        </a:spcBef>
        <a:spcAft>
          <a:spcPct val="0"/>
        </a:spcAft>
        <a:defRPr sz="12900">
          <a:solidFill>
            <a:schemeClr val="tx1"/>
          </a:solidFill>
          <a:latin typeface="Calibri" charset="0"/>
          <a:ea typeface="ＭＳ Ｐゴシック" charset="0"/>
          <a:cs typeface="ＭＳ Ｐゴシック" charset="0"/>
        </a:defRPr>
      </a:lvl8pPr>
      <a:lvl9pPr marL="5356372" algn="ctr" defTabSz="1339093" rtl="0" eaLnBrk="1" fontAlgn="base" hangingPunct="1">
        <a:spcBef>
          <a:spcPct val="0"/>
        </a:spcBef>
        <a:spcAft>
          <a:spcPct val="0"/>
        </a:spcAft>
        <a:defRPr sz="12900">
          <a:solidFill>
            <a:schemeClr val="tx1"/>
          </a:solidFill>
          <a:latin typeface="Calibri" charset="0"/>
          <a:ea typeface="ＭＳ Ｐゴシック" charset="0"/>
          <a:cs typeface="ＭＳ Ｐゴシック" charset="0"/>
        </a:defRPr>
      </a:lvl9pPr>
    </p:titleStyle>
    <p:bodyStyle>
      <a:lvl1pPr marL="1004320" indent="-1004320" algn="l" defTabSz="1339093" rtl="0" eaLnBrk="1" fontAlgn="base" hangingPunct="1">
        <a:spcBef>
          <a:spcPct val="20000"/>
        </a:spcBef>
        <a:spcAft>
          <a:spcPct val="0"/>
        </a:spcAft>
        <a:buFont typeface="Arial" pitchFamily="34" charset="0"/>
        <a:buChar char="•"/>
        <a:defRPr sz="9400" kern="1200">
          <a:solidFill>
            <a:schemeClr val="tx1"/>
          </a:solidFill>
          <a:latin typeface="Akzidenz-Grotesk Pro"/>
          <a:ea typeface="ＭＳ Ｐゴシック" charset="0"/>
          <a:cs typeface="ＭＳ Ｐゴシック" charset="0"/>
        </a:defRPr>
      </a:lvl1pPr>
      <a:lvl2pPr marL="2176026" indent="-836933" algn="l" defTabSz="1339093" rtl="0" eaLnBrk="1" fontAlgn="base" hangingPunct="1">
        <a:spcBef>
          <a:spcPct val="20000"/>
        </a:spcBef>
        <a:spcAft>
          <a:spcPct val="0"/>
        </a:spcAft>
        <a:buFont typeface="Arial" pitchFamily="34" charset="0"/>
        <a:buChar char="–"/>
        <a:defRPr sz="8200" kern="1200">
          <a:solidFill>
            <a:schemeClr val="tx1"/>
          </a:solidFill>
          <a:latin typeface="Akzidenz-Grotesk Pro"/>
          <a:ea typeface="ＭＳ Ｐゴシック" charset="0"/>
          <a:cs typeface="+mn-cs"/>
        </a:defRPr>
      </a:lvl2pPr>
      <a:lvl3pPr marL="3347733" indent="-669547" algn="l" defTabSz="1339093" rtl="0" eaLnBrk="1" fontAlgn="base" hangingPunct="1">
        <a:spcBef>
          <a:spcPct val="20000"/>
        </a:spcBef>
        <a:spcAft>
          <a:spcPct val="0"/>
        </a:spcAft>
        <a:buFont typeface="Arial" pitchFamily="34" charset="0"/>
        <a:buChar char="•"/>
        <a:defRPr sz="7000" kern="1200">
          <a:solidFill>
            <a:schemeClr val="tx1"/>
          </a:solidFill>
          <a:latin typeface="Akzidenz-Grotesk Pro"/>
          <a:ea typeface="ＭＳ Ｐゴシック" charset="0"/>
          <a:cs typeface="+mn-cs"/>
        </a:defRPr>
      </a:lvl3pPr>
      <a:lvl4pPr marL="4686826" indent="-669547" algn="l" defTabSz="1339093" rtl="0" eaLnBrk="1" fontAlgn="base" hangingPunct="1">
        <a:spcBef>
          <a:spcPct val="20000"/>
        </a:spcBef>
        <a:spcAft>
          <a:spcPct val="0"/>
        </a:spcAft>
        <a:buFont typeface="Arial" pitchFamily="34" charset="0"/>
        <a:buChar char="–"/>
        <a:defRPr sz="5900" kern="1200">
          <a:solidFill>
            <a:schemeClr val="tx1"/>
          </a:solidFill>
          <a:latin typeface="Akzidenz-Grotesk Pro"/>
          <a:ea typeface="ＭＳ Ｐゴシック" charset="0"/>
          <a:cs typeface="+mn-cs"/>
        </a:defRPr>
      </a:lvl4pPr>
      <a:lvl5pPr marL="6025919" indent="-669547" algn="l" defTabSz="1339093" rtl="0" eaLnBrk="1" fontAlgn="base" hangingPunct="1">
        <a:spcBef>
          <a:spcPct val="20000"/>
        </a:spcBef>
        <a:spcAft>
          <a:spcPct val="0"/>
        </a:spcAft>
        <a:buFont typeface="Arial" pitchFamily="34" charset="0"/>
        <a:buChar char="»"/>
        <a:defRPr sz="5900" kern="1200">
          <a:solidFill>
            <a:schemeClr val="tx1"/>
          </a:solidFill>
          <a:latin typeface="Akzidenz-Grotesk Pro"/>
          <a:ea typeface="ＭＳ Ｐゴシック" charset="0"/>
          <a:cs typeface="+mn-cs"/>
        </a:defRPr>
      </a:lvl5pPr>
      <a:lvl6pPr marL="7365012" indent="-669547" algn="l" defTabSz="1339093" rtl="0" eaLnBrk="1" latinLnBrk="0" hangingPunct="1">
        <a:spcBef>
          <a:spcPct val="20000"/>
        </a:spcBef>
        <a:buFont typeface="Arial"/>
        <a:buChar char="•"/>
        <a:defRPr sz="5900" kern="1200">
          <a:solidFill>
            <a:schemeClr val="tx1"/>
          </a:solidFill>
          <a:latin typeface="+mn-lt"/>
          <a:ea typeface="+mn-ea"/>
          <a:cs typeface="+mn-cs"/>
        </a:defRPr>
      </a:lvl6pPr>
      <a:lvl7pPr marL="8704105" indent="-669547" algn="l" defTabSz="1339093" rtl="0" eaLnBrk="1" latinLnBrk="0" hangingPunct="1">
        <a:spcBef>
          <a:spcPct val="20000"/>
        </a:spcBef>
        <a:buFont typeface="Arial"/>
        <a:buChar char="•"/>
        <a:defRPr sz="5900" kern="1200">
          <a:solidFill>
            <a:schemeClr val="tx1"/>
          </a:solidFill>
          <a:latin typeface="+mn-lt"/>
          <a:ea typeface="+mn-ea"/>
          <a:cs typeface="+mn-cs"/>
        </a:defRPr>
      </a:lvl7pPr>
      <a:lvl8pPr marL="10043198" indent="-669547" algn="l" defTabSz="1339093" rtl="0" eaLnBrk="1" latinLnBrk="0" hangingPunct="1">
        <a:spcBef>
          <a:spcPct val="20000"/>
        </a:spcBef>
        <a:buFont typeface="Arial"/>
        <a:buChar char="•"/>
        <a:defRPr sz="5900" kern="1200">
          <a:solidFill>
            <a:schemeClr val="tx1"/>
          </a:solidFill>
          <a:latin typeface="+mn-lt"/>
          <a:ea typeface="+mn-ea"/>
          <a:cs typeface="+mn-cs"/>
        </a:defRPr>
      </a:lvl8pPr>
      <a:lvl9pPr marL="11382291" indent="-669547" algn="l" defTabSz="1339093" rtl="0" eaLnBrk="1" latinLnBrk="0" hangingPunct="1">
        <a:spcBef>
          <a:spcPct val="20000"/>
        </a:spcBef>
        <a:buFont typeface="Arial"/>
        <a:buChar char="•"/>
        <a:defRPr sz="5900" kern="1200">
          <a:solidFill>
            <a:schemeClr val="tx1"/>
          </a:solidFill>
          <a:latin typeface="+mn-lt"/>
          <a:ea typeface="+mn-ea"/>
          <a:cs typeface="+mn-cs"/>
        </a:defRPr>
      </a:lvl9pPr>
    </p:bodyStyle>
    <p:otherStyle>
      <a:defPPr>
        <a:defRPr lang="en-US"/>
      </a:defPPr>
      <a:lvl1pPr marL="0" algn="l" defTabSz="1339093" rtl="0" eaLnBrk="1" latinLnBrk="0" hangingPunct="1">
        <a:defRPr sz="5300" kern="1200">
          <a:solidFill>
            <a:schemeClr val="tx1"/>
          </a:solidFill>
          <a:latin typeface="+mn-lt"/>
          <a:ea typeface="+mn-ea"/>
          <a:cs typeface="+mn-cs"/>
        </a:defRPr>
      </a:lvl1pPr>
      <a:lvl2pPr marL="1339093" algn="l" defTabSz="1339093" rtl="0" eaLnBrk="1" latinLnBrk="0" hangingPunct="1">
        <a:defRPr sz="5300" kern="1200">
          <a:solidFill>
            <a:schemeClr val="tx1"/>
          </a:solidFill>
          <a:latin typeface="+mn-lt"/>
          <a:ea typeface="+mn-ea"/>
          <a:cs typeface="+mn-cs"/>
        </a:defRPr>
      </a:lvl2pPr>
      <a:lvl3pPr marL="2678186" algn="l" defTabSz="1339093" rtl="0" eaLnBrk="1" latinLnBrk="0" hangingPunct="1">
        <a:defRPr sz="5300" kern="1200">
          <a:solidFill>
            <a:schemeClr val="tx1"/>
          </a:solidFill>
          <a:latin typeface="+mn-lt"/>
          <a:ea typeface="+mn-ea"/>
          <a:cs typeface="+mn-cs"/>
        </a:defRPr>
      </a:lvl3pPr>
      <a:lvl4pPr marL="4017279" algn="l" defTabSz="1339093" rtl="0" eaLnBrk="1" latinLnBrk="0" hangingPunct="1">
        <a:defRPr sz="5300" kern="1200">
          <a:solidFill>
            <a:schemeClr val="tx1"/>
          </a:solidFill>
          <a:latin typeface="+mn-lt"/>
          <a:ea typeface="+mn-ea"/>
          <a:cs typeface="+mn-cs"/>
        </a:defRPr>
      </a:lvl4pPr>
      <a:lvl5pPr marL="5356372" algn="l" defTabSz="1339093" rtl="0" eaLnBrk="1" latinLnBrk="0" hangingPunct="1">
        <a:defRPr sz="5300" kern="1200">
          <a:solidFill>
            <a:schemeClr val="tx1"/>
          </a:solidFill>
          <a:latin typeface="+mn-lt"/>
          <a:ea typeface="+mn-ea"/>
          <a:cs typeface="+mn-cs"/>
        </a:defRPr>
      </a:lvl5pPr>
      <a:lvl6pPr marL="6695465" algn="l" defTabSz="1339093" rtl="0" eaLnBrk="1" latinLnBrk="0" hangingPunct="1">
        <a:defRPr sz="5300" kern="1200">
          <a:solidFill>
            <a:schemeClr val="tx1"/>
          </a:solidFill>
          <a:latin typeface="+mn-lt"/>
          <a:ea typeface="+mn-ea"/>
          <a:cs typeface="+mn-cs"/>
        </a:defRPr>
      </a:lvl6pPr>
      <a:lvl7pPr marL="8034558" algn="l" defTabSz="1339093" rtl="0" eaLnBrk="1" latinLnBrk="0" hangingPunct="1">
        <a:defRPr sz="5300" kern="1200">
          <a:solidFill>
            <a:schemeClr val="tx1"/>
          </a:solidFill>
          <a:latin typeface="+mn-lt"/>
          <a:ea typeface="+mn-ea"/>
          <a:cs typeface="+mn-cs"/>
        </a:defRPr>
      </a:lvl7pPr>
      <a:lvl8pPr marL="9373652" algn="l" defTabSz="1339093" rtl="0" eaLnBrk="1" latinLnBrk="0" hangingPunct="1">
        <a:defRPr sz="5300" kern="1200">
          <a:solidFill>
            <a:schemeClr val="tx1"/>
          </a:solidFill>
          <a:latin typeface="+mn-lt"/>
          <a:ea typeface="+mn-ea"/>
          <a:cs typeface="+mn-cs"/>
        </a:defRPr>
      </a:lvl8pPr>
      <a:lvl9pPr marL="10712745" algn="l" defTabSz="1339093" rtl="0" eaLnBrk="1" latinLnBrk="0" hangingPunct="1">
        <a:defRPr sz="5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ybertechsupport@dmu.ac.uk" TargetMode="External"/><Relationship Id="rId4" Type="http://schemas.openxmlformats.org/officeDocument/2006/relationships/hyperlink" Target="http://cybertech.our.dmu.ac.uk/" TargetMode="External"/><Relationship Id="rId5" Type="http://schemas.openxmlformats.org/officeDocument/2006/relationships/hyperlink" Target="http://www.dmu.ac.uk/CTI" TargetMode="External"/><Relationship Id="rId6"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ybertech.support@dmu.ac.uk" TargetMode="External"/><Relationship Id="rId3" Type="http://schemas.openxmlformats.org/officeDocument/2006/relationships/hyperlink" Target="http://www.dmu.ac.uk/cyberte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0667" y="11236560"/>
            <a:ext cx="14017557" cy="24622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4" tIns="121914" rIns="121914" bIns="121914" numCol="1" spcCol="101597" rtlCol="0" anchor="t">
            <a:spAutoFit/>
          </a:bodyPr>
          <a:lstStyle/>
          <a:p>
            <a:pPr defTabSz="2438339" latinLnBrk="1"/>
            <a:r>
              <a:rPr lang="en-US" dirty="0">
                <a:ea typeface="Calibri"/>
                <a:cs typeface="Calibri"/>
                <a:sym typeface="Calibri"/>
              </a:rPr>
              <a:t>Get in touch: </a:t>
            </a:r>
            <a:r>
              <a:rPr lang="en-US" dirty="0">
                <a:ea typeface="Calibri"/>
                <a:cs typeface="Calibri"/>
                <a:sym typeface="Calibri"/>
                <a:hlinkClick r:id="rId3"/>
              </a:rPr>
              <a:t>cybertech.support@dmu.ac.uk</a:t>
            </a:r>
            <a:endParaRPr lang="en-US" dirty="0">
              <a:ea typeface="Calibri"/>
              <a:cs typeface="Calibri"/>
              <a:sym typeface="Calibri"/>
            </a:endParaRPr>
          </a:p>
          <a:p>
            <a:pPr defTabSz="2438339" latinLnBrk="1"/>
            <a:r>
              <a:rPr lang="en-US" dirty="0" smtClean="0">
                <a:solidFill>
                  <a:srgbClr val="000000"/>
                </a:solidFill>
              </a:rPr>
              <a:t>See what we are up to: </a:t>
            </a:r>
            <a:r>
              <a:rPr lang="en-US" dirty="0" smtClean="0">
                <a:solidFill>
                  <a:srgbClr val="0000FF"/>
                </a:solidFill>
              </a:rPr>
              <a:t>@DMU_CyberTech</a:t>
            </a:r>
          </a:p>
          <a:p>
            <a:pPr defTabSz="2438339" latinLnBrk="1"/>
            <a:r>
              <a:rPr lang="en-US" dirty="0">
                <a:ea typeface="Calibri"/>
                <a:cs typeface="Calibri"/>
                <a:sym typeface="Calibri"/>
              </a:rPr>
              <a:t>Read our blogs</a:t>
            </a:r>
            <a:r>
              <a:rPr lang="en-US" dirty="0">
                <a:solidFill>
                  <a:srgbClr val="000000"/>
                </a:solidFill>
              </a:rPr>
              <a:t>: </a:t>
            </a:r>
            <a:r>
              <a:rPr lang="en-US" dirty="0">
                <a:solidFill>
                  <a:srgbClr val="000000"/>
                </a:solidFill>
                <a:hlinkClick r:id="rId4"/>
              </a:rPr>
              <a:t>http://cybertech.our.dmu.ac.uk</a:t>
            </a:r>
            <a:r>
              <a:rPr lang="en-US" dirty="0" smtClean="0">
                <a:solidFill>
                  <a:srgbClr val="000000"/>
                </a:solidFill>
                <a:hlinkClick r:id="rId4"/>
              </a:rPr>
              <a:t>/</a:t>
            </a:r>
            <a:r>
              <a:rPr lang="en-US" dirty="0" smtClean="0">
                <a:solidFill>
                  <a:srgbClr val="000000"/>
                </a:solidFill>
              </a:rPr>
              <a:t> </a:t>
            </a:r>
          </a:p>
          <a:p>
            <a:pPr defTabSz="2438339" latinLnBrk="1"/>
            <a:r>
              <a:rPr lang="en-US" dirty="0">
                <a:ea typeface="Calibri"/>
                <a:cs typeface="Calibri"/>
                <a:sym typeface="Calibri"/>
              </a:rPr>
              <a:t>Visit us on: </a:t>
            </a:r>
            <a:r>
              <a:rPr lang="en-US" dirty="0">
                <a:ea typeface="Calibri"/>
                <a:cs typeface="Calibri"/>
                <a:sym typeface="Calibri"/>
                <a:hlinkClick r:id="rId5"/>
              </a:rPr>
              <a:t>www.dmu.ac.uk/CTI</a:t>
            </a:r>
            <a:r>
              <a:rPr lang="en-US" dirty="0">
                <a:ea typeface="Calibri"/>
                <a:cs typeface="Calibri"/>
                <a:sym typeface="Calibri"/>
              </a:rPr>
              <a:t> </a:t>
            </a:r>
          </a:p>
        </p:txBody>
      </p:sp>
      <p:sp>
        <p:nvSpPr>
          <p:cNvPr id="2" name="TextBox 1"/>
          <p:cNvSpPr txBox="1"/>
          <p:nvPr/>
        </p:nvSpPr>
        <p:spPr>
          <a:xfrm>
            <a:off x="310680" y="3098485"/>
            <a:ext cx="24073320" cy="76944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ctr" defTabSz="1828800" rtl="0" fontAlgn="auto" latinLnBrk="0" hangingPunct="0">
              <a:lnSpc>
                <a:spcPct val="100000"/>
              </a:lnSpc>
              <a:spcBef>
                <a:spcPts val="0"/>
              </a:spcBef>
              <a:spcAft>
                <a:spcPts val="0"/>
              </a:spcAft>
              <a:buClrTx/>
              <a:buSzTx/>
              <a:buFontTx/>
              <a:buNone/>
              <a:tabLst/>
            </a:pPr>
            <a:r>
              <a:rPr kumimoji="0" lang="en-US" sz="7200" b="1" i="0" u="none" strike="noStrike" cap="none" spc="0" normalizeH="0" baseline="0" dirty="0" smtClean="0">
                <a:ln>
                  <a:noFill/>
                </a:ln>
                <a:solidFill>
                  <a:srgbClr val="000090"/>
                </a:solidFill>
                <a:effectLst/>
                <a:uFillTx/>
                <a:latin typeface="+mj-lt"/>
                <a:ea typeface="+mj-ea"/>
                <a:cs typeface="+mj-cs"/>
                <a:sym typeface="Helvetica"/>
              </a:rPr>
              <a:t>AIR4ICS</a:t>
            </a:r>
            <a:br>
              <a:rPr kumimoji="0" lang="en-US" sz="7200" b="1" i="0" u="none" strike="noStrike" cap="none" spc="0" normalizeH="0" baseline="0" dirty="0" smtClean="0">
                <a:ln>
                  <a:noFill/>
                </a:ln>
                <a:solidFill>
                  <a:srgbClr val="000090"/>
                </a:solidFill>
                <a:effectLst/>
                <a:uFillTx/>
                <a:latin typeface="+mj-lt"/>
                <a:ea typeface="+mj-ea"/>
                <a:cs typeface="+mj-cs"/>
                <a:sym typeface="Helvetica"/>
              </a:rPr>
            </a:br>
            <a:endParaRPr kumimoji="0" lang="en-US" sz="2000" b="1" i="0" u="none" strike="noStrike" cap="none" spc="0" normalizeH="0" baseline="0" dirty="0" smtClean="0">
              <a:ln>
                <a:noFill/>
              </a:ln>
              <a:solidFill>
                <a:srgbClr val="000090"/>
              </a:solidFill>
              <a:effectLst/>
              <a:uFillTx/>
              <a:latin typeface="+mj-lt"/>
              <a:ea typeface="+mj-ea"/>
              <a:cs typeface="+mj-cs"/>
              <a:sym typeface="Helvetica"/>
            </a:endParaRPr>
          </a:p>
          <a:p>
            <a:pPr marL="0" marR="0" indent="0" algn="ctr" defTabSz="1828800"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smtClean="0">
                <a:ln>
                  <a:noFill/>
                </a:ln>
                <a:solidFill>
                  <a:srgbClr val="000000"/>
                </a:solidFill>
                <a:effectLst/>
                <a:uFillTx/>
                <a:latin typeface="+mj-lt"/>
                <a:ea typeface="+mj-ea"/>
                <a:cs typeface="+mj-cs"/>
                <a:sym typeface="Helvetica"/>
              </a:rPr>
              <a:t>Agile</a:t>
            </a:r>
            <a:r>
              <a:rPr kumimoji="0" lang="en-US" sz="6000" b="1" i="0" u="none" strike="noStrike" cap="none" spc="0" normalizeH="0" dirty="0" smtClean="0">
                <a:ln>
                  <a:noFill/>
                </a:ln>
                <a:solidFill>
                  <a:srgbClr val="000000"/>
                </a:solidFill>
                <a:effectLst/>
                <a:uFillTx/>
                <a:latin typeface="+mj-lt"/>
                <a:ea typeface="+mj-ea"/>
                <a:cs typeface="+mj-cs"/>
                <a:sym typeface="Helvetica"/>
              </a:rPr>
              <a:t> Incident Response </a:t>
            </a:r>
          </a:p>
          <a:p>
            <a:pPr marL="0" marR="0" indent="0" algn="ctr" defTabSz="1828800" rtl="0" fontAlgn="auto" latinLnBrk="0" hangingPunct="0">
              <a:lnSpc>
                <a:spcPct val="100000"/>
              </a:lnSpc>
              <a:spcBef>
                <a:spcPts val="0"/>
              </a:spcBef>
              <a:spcAft>
                <a:spcPts val="0"/>
              </a:spcAft>
              <a:buClrTx/>
              <a:buSzTx/>
              <a:buFontTx/>
              <a:buNone/>
              <a:tabLst/>
            </a:pPr>
            <a:r>
              <a:rPr kumimoji="0" lang="en-US" sz="6000" b="1" i="0" u="none" strike="noStrike" cap="none" spc="0" normalizeH="0" dirty="0" smtClean="0">
                <a:ln>
                  <a:noFill/>
                </a:ln>
                <a:solidFill>
                  <a:srgbClr val="000000"/>
                </a:solidFill>
                <a:effectLst/>
                <a:uFillTx/>
                <a:latin typeface="+mj-lt"/>
                <a:ea typeface="+mj-ea"/>
                <a:cs typeface="+mj-cs"/>
                <a:sym typeface="Helvetica"/>
              </a:rPr>
              <a:t>for </a:t>
            </a:r>
          </a:p>
          <a:p>
            <a:pPr marL="0" marR="0" indent="0" algn="ctr" defTabSz="1828800" rtl="0" fontAlgn="auto" latinLnBrk="0" hangingPunct="0">
              <a:lnSpc>
                <a:spcPct val="100000"/>
              </a:lnSpc>
              <a:spcBef>
                <a:spcPts val="0"/>
              </a:spcBef>
              <a:spcAft>
                <a:spcPts val="0"/>
              </a:spcAft>
              <a:buClrTx/>
              <a:buSzTx/>
              <a:buFontTx/>
              <a:buNone/>
              <a:tabLst/>
            </a:pPr>
            <a:r>
              <a:rPr kumimoji="0" lang="en-US" sz="6000" b="1" i="0" u="none" strike="noStrike" cap="none" spc="0" normalizeH="0" dirty="0" smtClean="0">
                <a:ln>
                  <a:noFill/>
                </a:ln>
                <a:solidFill>
                  <a:srgbClr val="000000"/>
                </a:solidFill>
                <a:effectLst/>
                <a:uFillTx/>
                <a:latin typeface="+mj-lt"/>
                <a:ea typeface="+mj-ea"/>
                <a:cs typeface="+mj-cs"/>
                <a:sym typeface="Helvetica"/>
              </a:rPr>
              <a:t>Industrial Control Systems</a:t>
            </a:r>
          </a:p>
          <a:p>
            <a:pPr marL="0" marR="0" indent="0" algn="ctr" defTabSz="1828800" rtl="0" fontAlgn="auto" latinLnBrk="0" hangingPunct="0">
              <a:lnSpc>
                <a:spcPct val="100000"/>
              </a:lnSpc>
              <a:spcBef>
                <a:spcPts val="0"/>
              </a:spcBef>
              <a:spcAft>
                <a:spcPts val="0"/>
              </a:spcAft>
              <a:buClrTx/>
              <a:buSzTx/>
              <a:buFontTx/>
              <a:buNone/>
              <a:tabLst/>
            </a:pPr>
            <a:endParaRPr lang="en-US" sz="6000" b="1" dirty="0"/>
          </a:p>
          <a:p>
            <a:pPr marL="0" marR="0" indent="0" algn="ctr" defTabSz="1828800" rtl="0" fontAlgn="auto" latinLnBrk="0" hangingPunct="0">
              <a:lnSpc>
                <a:spcPct val="100000"/>
              </a:lnSpc>
              <a:spcBef>
                <a:spcPts val="0"/>
              </a:spcBef>
              <a:spcAft>
                <a:spcPts val="0"/>
              </a:spcAft>
              <a:buClrTx/>
              <a:buSzTx/>
              <a:buFontTx/>
              <a:buNone/>
              <a:tabLst/>
            </a:pPr>
            <a:r>
              <a:rPr kumimoji="0" lang="en-US" sz="6000" b="1" i="0" u="none" strike="noStrike" cap="none" spc="0" normalizeH="0" dirty="0" smtClean="0">
                <a:ln>
                  <a:noFill/>
                </a:ln>
                <a:solidFill>
                  <a:srgbClr val="000000"/>
                </a:solidFill>
                <a:effectLst/>
                <a:uFillTx/>
                <a:latin typeface="+mj-lt"/>
                <a:ea typeface="+mj-ea"/>
                <a:cs typeface="+mj-cs"/>
                <a:sym typeface="Helvetica"/>
              </a:rPr>
              <a:t>#air4ics</a:t>
            </a:r>
          </a:p>
          <a:p>
            <a:pPr marL="0" marR="0" indent="0" algn="ctr" defTabSz="1828800" rtl="0" fontAlgn="auto" latinLnBrk="0" hangingPunct="0">
              <a:lnSpc>
                <a:spcPct val="100000"/>
              </a:lnSpc>
              <a:spcBef>
                <a:spcPts val="0"/>
              </a:spcBef>
              <a:spcAft>
                <a:spcPts val="0"/>
              </a:spcAft>
              <a:buClrTx/>
              <a:buSzTx/>
              <a:buFontTx/>
              <a:buNone/>
              <a:tabLst/>
            </a:pPr>
            <a:endParaRPr kumimoji="0" lang="en-US" sz="6000" b="1" i="0" u="none" strike="noStrike" cap="none" spc="0" normalizeH="0" dirty="0" smtClean="0">
              <a:ln>
                <a:noFill/>
              </a:ln>
              <a:solidFill>
                <a:srgbClr val="000000"/>
              </a:solidFill>
              <a:effectLst/>
              <a:uFillTx/>
              <a:latin typeface="+mj-lt"/>
              <a:ea typeface="+mj-ea"/>
              <a:cs typeface="+mj-cs"/>
              <a:sym typeface="Helvetica"/>
            </a:endParaRPr>
          </a:p>
          <a:p>
            <a:pPr marL="0" marR="0" indent="0" algn="ctr" defTabSz="1828800" rtl="0" fontAlgn="auto" latinLnBrk="0" hangingPunct="0">
              <a:lnSpc>
                <a:spcPct val="100000"/>
              </a:lnSpc>
              <a:spcBef>
                <a:spcPts val="0"/>
              </a:spcBef>
              <a:spcAft>
                <a:spcPts val="0"/>
              </a:spcAft>
              <a:buClrTx/>
              <a:buSzTx/>
              <a:buFontTx/>
              <a:buNone/>
              <a:tabLst/>
            </a:pPr>
            <a:r>
              <a:rPr lang="en-US" baseline="0" dirty="0" smtClean="0"/>
              <a:t>Prof.</a:t>
            </a:r>
            <a:r>
              <a:rPr lang="en-US" dirty="0" smtClean="0"/>
              <a:t> Helge Janicke (</a:t>
            </a:r>
            <a:r>
              <a:rPr lang="en-US" dirty="0" err="1" smtClean="0"/>
              <a:t>heljanic@dmu.ac.uk</a:t>
            </a:r>
            <a:r>
              <a:rPr lang="en-US" dirty="0" smtClean="0"/>
              <a:t>)</a:t>
            </a:r>
          </a:p>
        </p:txBody>
      </p:sp>
      <p:pic>
        <p:nvPicPr>
          <p:cNvPr id="16" name="Picture 15" descr="dmu.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6736" y="233264"/>
            <a:ext cx="5321300" cy="2286000"/>
          </a:xfrm>
          <a:prstGeom prst="rect">
            <a:avLst/>
          </a:prstGeom>
        </p:spPr>
      </p:pic>
    </p:spTree>
    <p:extLst>
      <p:ext uri="{BB962C8B-B14F-4D97-AF65-F5344CB8AC3E}">
        <p14:creationId xmlns:p14="http://schemas.microsoft.com/office/powerpoint/2010/main" val="49025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clrChange>
              <a:clrFrom>
                <a:srgbClr val="FFFFFC"/>
              </a:clrFrom>
              <a:clrTo>
                <a:srgbClr val="FFFFFC">
                  <a:alpha val="0"/>
                </a:srgbClr>
              </a:clrTo>
            </a:clrChange>
          </a:blip>
          <a:stretch>
            <a:fillRect/>
          </a:stretch>
        </p:blipFill>
        <p:spPr>
          <a:xfrm>
            <a:off x="17061952" y="2969568"/>
            <a:ext cx="4347072" cy="2173536"/>
          </a:xfrm>
          <a:prstGeom prst="rect">
            <a:avLst/>
          </a:prstGeom>
        </p:spPr>
      </p:pic>
      <p:pic>
        <p:nvPicPr>
          <p:cNvPr id="2" name="Content Placeholder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944528" y="4563754"/>
            <a:ext cx="4317193" cy="1596595"/>
          </a:xfrm>
          <a:prstGeom prst="rect">
            <a:avLst/>
          </a:prstGeom>
          <a:ln w="12700">
            <a:miter lim="400000"/>
          </a:ln>
          <a:extLst>
            <a:ext uri="{C572A759-6A51-4108-AA02-DFA0A04FC94B}">
              <ma14:wrappingTextBoxFlag xmlns:ma14="http://schemas.microsoft.com/office/mac/drawingml/2011/main" val="1"/>
            </a:ext>
          </a:extLst>
        </p:spPr>
      </p:pic>
      <p:pic>
        <p:nvPicPr>
          <p:cNvPr id="3" name="Picture 2"/>
          <p:cNvPicPr>
            <a:picLocks noChangeAspect="1"/>
          </p:cNvPicPr>
          <p:nvPr/>
        </p:nvPicPr>
        <p:blipFill>
          <a:blip r:embed="rId5"/>
          <a:stretch>
            <a:fillRect/>
          </a:stretch>
        </p:blipFill>
        <p:spPr>
          <a:xfrm>
            <a:off x="17592600" y="6003914"/>
            <a:ext cx="2808312" cy="1594372"/>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92600" y="9604314"/>
            <a:ext cx="3639083" cy="1142118"/>
          </a:xfrm>
          <a:prstGeom prst="rect">
            <a:avLst/>
          </a:prstGeom>
        </p:spPr>
      </p:pic>
      <p:pic>
        <p:nvPicPr>
          <p:cNvPr id="5" name="Picture 4"/>
          <p:cNvPicPr>
            <a:picLocks noChangeAspect="1"/>
          </p:cNvPicPr>
          <p:nvPr/>
        </p:nvPicPr>
        <p:blipFill>
          <a:blip r:embed="rId7"/>
          <a:stretch>
            <a:fillRect/>
          </a:stretch>
        </p:blipFill>
        <p:spPr>
          <a:xfrm>
            <a:off x="17520592" y="7876122"/>
            <a:ext cx="4313490" cy="1565695"/>
          </a:xfrm>
          <a:prstGeom prst="rect">
            <a:avLst/>
          </a:prstGeom>
        </p:spPr>
      </p:pic>
      <p:pic>
        <p:nvPicPr>
          <p:cNvPr id="6" name="Picture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399912" y="3039257"/>
            <a:ext cx="2880320" cy="1810904"/>
          </a:xfrm>
          <a:prstGeom prst="rect">
            <a:avLst/>
          </a:prstGeom>
        </p:spPr>
      </p:pic>
      <p:sp>
        <p:nvSpPr>
          <p:cNvPr id="7" name="Title 6"/>
          <p:cNvSpPr>
            <a:spLocks noGrp="1"/>
          </p:cNvSpPr>
          <p:nvPr>
            <p:ph type="title"/>
          </p:nvPr>
        </p:nvSpPr>
        <p:spPr/>
        <p:txBody>
          <a:bodyPr/>
          <a:lstStyle/>
          <a:p>
            <a:r>
              <a:rPr lang="en-US" b="1" dirty="0" smtClean="0"/>
              <a:t>AIR4ICS - Overview</a:t>
            </a:r>
            <a:endParaRPr lang="en-US" b="1" dirty="0"/>
          </a:p>
        </p:txBody>
      </p:sp>
      <p:sp>
        <p:nvSpPr>
          <p:cNvPr id="9" name="TextBox 8"/>
          <p:cNvSpPr txBox="1"/>
          <p:nvPr/>
        </p:nvSpPr>
        <p:spPr>
          <a:xfrm>
            <a:off x="11471920" y="5055481"/>
            <a:ext cx="4176464" cy="2954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j-lt"/>
                <a:ea typeface="+mj-ea"/>
                <a:cs typeface="+mj-cs"/>
                <a:sym typeface="Helvetica"/>
              </a:rPr>
              <a:t>H. Janicke</a:t>
            </a:r>
          </a:p>
          <a:p>
            <a:pPr marL="0" marR="0" indent="0" algn="l" defTabSz="1828800" rtl="0" fontAlgn="auto" latinLnBrk="0" hangingPunct="0">
              <a:lnSpc>
                <a:spcPct val="100000"/>
              </a:lnSpc>
              <a:spcBef>
                <a:spcPts val="0"/>
              </a:spcBef>
              <a:spcAft>
                <a:spcPts val="0"/>
              </a:spcAft>
              <a:buClrTx/>
              <a:buSzTx/>
              <a:buFontTx/>
              <a:buNone/>
              <a:tabLst/>
            </a:pPr>
            <a:r>
              <a:rPr lang="en-US" dirty="0" smtClean="0"/>
              <a:t>R. Smith</a:t>
            </a:r>
          </a:p>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j-lt"/>
                <a:ea typeface="+mj-ea"/>
                <a:cs typeface="+mj-cs"/>
                <a:sym typeface="Helvetica"/>
              </a:rPr>
              <a:t>Y. He</a:t>
            </a:r>
          </a:p>
          <a:p>
            <a:pPr marL="0" marR="0" indent="0" algn="l" defTabSz="1828800" rtl="0" fontAlgn="auto" latinLnBrk="0" hangingPunct="0">
              <a:lnSpc>
                <a:spcPct val="100000"/>
              </a:lnSpc>
              <a:spcBef>
                <a:spcPts val="0"/>
              </a:spcBef>
              <a:spcAft>
                <a:spcPts val="0"/>
              </a:spcAft>
              <a:buClrTx/>
              <a:buSzTx/>
              <a:buFontTx/>
              <a:buNone/>
              <a:tabLst/>
            </a:pPr>
            <a:r>
              <a:rPr lang="en-US" dirty="0" smtClean="0"/>
              <a:t>F. </a:t>
            </a:r>
            <a:r>
              <a:rPr lang="en-US" dirty="0" err="1" smtClean="0"/>
              <a:t>Ferra</a:t>
            </a:r>
            <a:endParaRPr lang="en-US" dirty="0" smtClean="0"/>
          </a:p>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j-lt"/>
                <a:ea typeface="+mj-ea"/>
                <a:cs typeface="+mj-cs"/>
                <a:sym typeface="Helvetica"/>
              </a:rPr>
              <a:t>Research Fellow</a:t>
            </a:r>
            <a:endParaRPr kumimoji="0" lang="en-US" sz="3600" b="0" i="0" u="none" strike="noStrike" cap="none" spc="0" normalizeH="0" baseline="0" dirty="0">
              <a:ln>
                <a:noFill/>
              </a:ln>
              <a:solidFill>
                <a:srgbClr val="000000"/>
              </a:solidFill>
              <a:effectLst/>
              <a:uFillTx/>
              <a:latin typeface="+mj-lt"/>
              <a:ea typeface="+mj-ea"/>
              <a:cs typeface="+mj-cs"/>
              <a:sym typeface="Helvetica"/>
            </a:endParaRPr>
          </a:p>
        </p:txBody>
      </p:sp>
      <p:sp>
        <p:nvSpPr>
          <p:cNvPr id="10" name="TextBox 9"/>
          <p:cNvSpPr txBox="1"/>
          <p:nvPr/>
        </p:nvSpPr>
        <p:spPr>
          <a:xfrm>
            <a:off x="17664608" y="2105472"/>
            <a:ext cx="5472608" cy="1292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mj-lt"/>
                <a:ea typeface="+mj-ea"/>
                <a:cs typeface="+mj-cs"/>
                <a:sym typeface="Helvetica"/>
              </a:rPr>
              <a:t>Steering Committee and Contributors</a:t>
            </a:r>
          </a:p>
        </p:txBody>
      </p:sp>
      <p:sp>
        <p:nvSpPr>
          <p:cNvPr id="11" name="TextBox 10"/>
          <p:cNvSpPr txBox="1"/>
          <p:nvPr/>
        </p:nvSpPr>
        <p:spPr>
          <a:xfrm>
            <a:off x="11543928" y="2177480"/>
            <a:ext cx="5472608" cy="738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mj-lt"/>
                <a:ea typeface="+mj-ea"/>
                <a:cs typeface="+mj-cs"/>
                <a:sym typeface="Helvetica"/>
              </a:rPr>
              <a:t>Investigators</a:t>
            </a:r>
          </a:p>
        </p:txBody>
      </p:sp>
      <p:sp>
        <p:nvSpPr>
          <p:cNvPr id="14" name="TextBox 13"/>
          <p:cNvSpPr txBox="1"/>
          <p:nvPr/>
        </p:nvSpPr>
        <p:spPr>
          <a:xfrm>
            <a:off x="598712" y="2249488"/>
            <a:ext cx="5472608" cy="738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US" b="1" dirty="0" smtClean="0"/>
              <a:t>Objectives</a:t>
            </a:r>
            <a:endParaRPr kumimoji="0" lang="en-US" sz="3600" b="1" i="0" u="none" strike="noStrike" cap="none" spc="0" normalizeH="0" baseline="0" dirty="0" smtClean="0">
              <a:ln>
                <a:noFill/>
              </a:ln>
              <a:solidFill>
                <a:srgbClr val="000000"/>
              </a:solidFill>
              <a:effectLst/>
              <a:uFillTx/>
              <a:latin typeface="+mj-lt"/>
              <a:ea typeface="+mj-ea"/>
              <a:cs typeface="+mj-cs"/>
              <a:sym typeface="Helvetica"/>
            </a:endParaRPr>
          </a:p>
        </p:txBody>
      </p:sp>
      <p:sp>
        <p:nvSpPr>
          <p:cNvPr id="15" name="TextBox 14"/>
          <p:cNvSpPr txBox="1"/>
          <p:nvPr/>
        </p:nvSpPr>
        <p:spPr>
          <a:xfrm>
            <a:off x="670720" y="3185592"/>
            <a:ext cx="8784976" cy="4616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742950" indent="-742950">
              <a:buFont typeface="+mj-lt"/>
              <a:buAutoNum type="arabicPeriod"/>
            </a:pPr>
            <a:r>
              <a:rPr lang="en-US" dirty="0" smtClean="0"/>
              <a:t>Deliver </a:t>
            </a:r>
            <a:r>
              <a:rPr lang="en-US" dirty="0"/>
              <a:t>an Agile Incident Response framework (AIR4ICS</a:t>
            </a:r>
            <a:r>
              <a:rPr lang="en-US" dirty="0" smtClean="0"/>
              <a:t>)</a:t>
            </a:r>
          </a:p>
          <a:p>
            <a:pPr marL="742950" indent="-742950">
              <a:buFont typeface="+mj-lt"/>
              <a:buAutoNum type="arabicPeriod"/>
            </a:pPr>
            <a:r>
              <a:rPr lang="en-US" dirty="0" smtClean="0"/>
              <a:t>Apply </a:t>
            </a:r>
            <a:r>
              <a:rPr lang="en-US" dirty="0"/>
              <a:t>and adapt agile management methods to the context of </a:t>
            </a:r>
            <a:r>
              <a:rPr lang="en-US" dirty="0" smtClean="0"/>
              <a:t>incident</a:t>
            </a:r>
            <a:endParaRPr lang="en-US" dirty="0"/>
          </a:p>
          <a:p>
            <a:pPr marL="742950" indent="-742950">
              <a:buFont typeface="+mj-lt"/>
              <a:buAutoNum type="arabicPeriod"/>
            </a:pPr>
            <a:r>
              <a:rPr lang="en-US" dirty="0" smtClean="0"/>
              <a:t>Evaluate </a:t>
            </a:r>
            <a:r>
              <a:rPr lang="en-US" dirty="0"/>
              <a:t>AIR4ICS using an experiential learning </a:t>
            </a:r>
            <a:endParaRPr lang="en-US" dirty="0" smtClean="0"/>
          </a:p>
          <a:p>
            <a:pPr marL="742950" indent="-742950">
              <a:buFont typeface="+mj-lt"/>
              <a:buAutoNum type="arabicPeriod"/>
            </a:pPr>
            <a:r>
              <a:rPr lang="en-US" dirty="0" smtClean="0"/>
              <a:t>Provide </a:t>
            </a:r>
            <a:r>
              <a:rPr lang="en-US" dirty="0"/>
              <a:t>exposure and integration for RITICS and aligned </a:t>
            </a:r>
            <a:r>
              <a:rPr lang="en-US" dirty="0" smtClean="0"/>
              <a:t>industry.</a:t>
            </a:r>
            <a:endParaRPr lang="en-US" dirty="0"/>
          </a:p>
        </p:txBody>
      </p:sp>
      <p:sp>
        <p:nvSpPr>
          <p:cNvPr id="16" name="TextBox 15"/>
          <p:cNvSpPr txBox="1"/>
          <p:nvPr/>
        </p:nvSpPr>
        <p:spPr>
          <a:xfrm>
            <a:off x="598712" y="8514184"/>
            <a:ext cx="11305256" cy="12926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lang="en-US" b="1" dirty="0" smtClean="0"/>
              <a:t>Timeline: 	</a:t>
            </a:r>
            <a:r>
              <a:rPr lang="en-US" dirty="0" smtClean="0"/>
              <a:t>Feb’19 </a:t>
            </a:r>
            <a:r>
              <a:rPr lang="mr-IN" dirty="0" smtClean="0"/>
              <a:t>–</a:t>
            </a:r>
            <a:r>
              <a:rPr lang="en-US" dirty="0" smtClean="0"/>
              <a:t> Jun’20</a:t>
            </a:r>
          </a:p>
          <a:p>
            <a:pPr marL="0" marR="0" indent="0" algn="l" defTabSz="18288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sym typeface="Helvetica"/>
              </a:rPr>
              <a:t>Funding:	</a:t>
            </a:r>
            <a:r>
              <a:rPr kumimoji="0" lang="en-US" sz="3600" i="0" u="none" strike="noStrike" cap="none" spc="0" normalizeH="0" baseline="0" dirty="0" smtClean="0">
                <a:ln>
                  <a:noFill/>
                </a:ln>
                <a:solidFill>
                  <a:srgbClr val="000000"/>
                </a:solidFill>
                <a:effectLst/>
                <a:uFillTx/>
                <a:sym typeface="Helvetica"/>
              </a:rPr>
              <a:t>£250k</a:t>
            </a:r>
            <a:r>
              <a:rPr kumimoji="0" lang="en-US" sz="3600" i="0" u="none" strike="noStrike" cap="none" spc="0" normalizeH="0" dirty="0" smtClean="0">
                <a:ln>
                  <a:noFill/>
                </a:ln>
                <a:solidFill>
                  <a:srgbClr val="000000"/>
                </a:solidFill>
                <a:effectLst/>
                <a:uFillTx/>
                <a:sym typeface="Helvetica"/>
              </a:rPr>
              <a:t> (</a:t>
            </a:r>
            <a:r>
              <a:rPr kumimoji="0" lang="en-US" sz="3600" i="0" u="none" strike="noStrike" cap="none" spc="0" normalizeH="0" dirty="0" err="1" smtClean="0">
                <a:ln>
                  <a:noFill/>
                </a:ln>
                <a:solidFill>
                  <a:srgbClr val="000000"/>
                </a:solidFill>
                <a:effectLst/>
                <a:uFillTx/>
                <a:sym typeface="Helvetica"/>
              </a:rPr>
              <a:t>tbc</a:t>
            </a:r>
            <a:r>
              <a:rPr kumimoji="0" lang="en-US" sz="3600" i="0" u="none" strike="noStrike" cap="none" spc="0" normalizeH="0" dirty="0" smtClean="0">
                <a:ln>
                  <a:noFill/>
                </a:ln>
                <a:solidFill>
                  <a:srgbClr val="000000"/>
                </a:solidFill>
                <a:effectLst/>
                <a:uFillTx/>
                <a:sym typeface="Helvetica"/>
              </a:rPr>
              <a:t>) and £161k+ in kind</a:t>
            </a:r>
            <a:r>
              <a:rPr kumimoji="0" lang="en-US" sz="3600" i="0" u="none" strike="noStrike" cap="none" spc="0" normalizeH="0" baseline="0" dirty="0" smtClean="0">
                <a:ln>
                  <a:noFill/>
                </a:ln>
                <a:solidFill>
                  <a:srgbClr val="000000"/>
                </a:solidFill>
                <a:effectLst/>
                <a:uFillTx/>
                <a:sym typeface="Helvetica"/>
              </a:rPr>
              <a:t>	</a:t>
            </a:r>
          </a:p>
        </p:txBody>
      </p:sp>
    </p:spTree>
    <p:extLst>
      <p:ext uri="{BB962C8B-B14F-4D97-AF65-F5344CB8AC3E}">
        <p14:creationId xmlns:p14="http://schemas.microsoft.com/office/powerpoint/2010/main" val="22868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motivations for AIR4ICS</a:t>
            </a:r>
            <a:endParaRPr lang="en-US" dirty="0"/>
          </a:p>
        </p:txBody>
      </p:sp>
      <p:sp>
        <p:nvSpPr>
          <p:cNvPr id="3" name="Content Placeholder 2"/>
          <p:cNvSpPr>
            <a:spLocks noGrp="1"/>
          </p:cNvSpPr>
          <p:nvPr>
            <p:ph idx="1"/>
          </p:nvPr>
        </p:nvSpPr>
        <p:spPr/>
        <p:txBody>
          <a:bodyPr/>
          <a:lstStyle/>
          <a:p>
            <a:pPr algn="l"/>
            <a:r>
              <a:rPr lang="en-US" b="1" dirty="0" smtClean="0">
                <a:solidFill>
                  <a:schemeClr val="tx1"/>
                </a:solidFill>
              </a:rPr>
              <a:t>“Agile means we plan for Uncertainty”</a:t>
            </a:r>
          </a:p>
          <a:p>
            <a:pPr algn="l"/>
            <a:endParaRPr lang="en-US" dirty="0">
              <a:solidFill>
                <a:schemeClr val="tx1"/>
              </a:solidFill>
            </a:endParaRPr>
          </a:p>
          <a:p>
            <a:pPr algn="l">
              <a:buFont typeface="Arial"/>
              <a:buChar char="•"/>
            </a:pPr>
            <a:r>
              <a:rPr lang="en-US" dirty="0" smtClean="0">
                <a:solidFill>
                  <a:schemeClr val="tx1"/>
                </a:solidFill>
              </a:rPr>
              <a:t>Incident Response, in particular for Industrial Control Systems is </a:t>
            </a:r>
            <a:r>
              <a:rPr lang="en-US" dirty="0" err="1" smtClean="0">
                <a:solidFill>
                  <a:schemeClr val="tx1"/>
                </a:solidFill>
              </a:rPr>
              <a:t>characterised</a:t>
            </a:r>
            <a:r>
              <a:rPr lang="en-US" dirty="0" smtClean="0">
                <a:solidFill>
                  <a:schemeClr val="tx1"/>
                </a:solidFill>
              </a:rPr>
              <a:t> by high-levels of uncertainty and unpredictability.</a:t>
            </a:r>
          </a:p>
          <a:p>
            <a:pPr algn="l">
              <a:buFont typeface="Arial"/>
              <a:buChar char="•"/>
            </a:pPr>
            <a:r>
              <a:rPr lang="en-GB" dirty="0" smtClean="0">
                <a:solidFill>
                  <a:schemeClr val="tx1"/>
                </a:solidFill>
              </a:rPr>
              <a:t>Incident Response in ICS is a team effort that must bring together business, OT experts, IT, SOC, </a:t>
            </a:r>
            <a:r>
              <a:rPr lang="mr-IN" dirty="0" smtClean="0">
                <a:solidFill>
                  <a:schemeClr val="tx1"/>
                </a:solidFill>
              </a:rPr>
              <a:t>…</a:t>
            </a:r>
            <a:r>
              <a:rPr lang="en-GB" dirty="0" smtClean="0">
                <a:solidFill>
                  <a:schemeClr val="tx1"/>
                </a:solidFill>
              </a:rPr>
              <a:t> to be effective.</a:t>
            </a:r>
          </a:p>
          <a:p>
            <a:pPr algn="l">
              <a:buFont typeface="Arial"/>
              <a:buChar char="•"/>
            </a:pPr>
            <a:r>
              <a:rPr lang="en-GB" dirty="0" smtClean="0">
                <a:solidFill>
                  <a:schemeClr val="tx1"/>
                </a:solidFill>
              </a:rPr>
              <a:t>Agile approaches bring together a cross-functional team to deliver in short time-frames with a reduced overhead in sign-offs and less stove-pipes.</a:t>
            </a:r>
          </a:p>
          <a:p>
            <a:pPr algn="l">
              <a:buFont typeface="Arial"/>
              <a:buChar char="•"/>
            </a:pPr>
            <a:r>
              <a:rPr lang="en-GB" dirty="0" smtClean="0">
                <a:solidFill>
                  <a:schemeClr val="tx1"/>
                </a:solidFill>
              </a:rPr>
              <a:t>Agile approaches embrace continuous improvement and iterative adaptation to maximise value in the current context.</a:t>
            </a:r>
            <a:endParaRPr lang="en-US" dirty="0">
              <a:solidFill>
                <a:schemeClr val="tx1"/>
              </a:solidFill>
            </a:endParaRPr>
          </a:p>
        </p:txBody>
      </p:sp>
    </p:spTree>
    <p:extLst>
      <p:ext uri="{BB962C8B-B14F-4D97-AF65-F5344CB8AC3E}">
        <p14:creationId xmlns:p14="http://schemas.microsoft.com/office/powerpoint/2010/main" val="296717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pic>
        <p:nvPicPr>
          <p:cNvPr id="4" name="Picture 3"/>
          <p:cNvPicPr>
            <a:picLocks noChangeAspect="1"/>
          </p:cNvPicPr>
          <p:nvPr/>
        </p:nvPicPr>
        <p:blipFill>
          <a:blip r:embed="rId2"/>
          <a:stretch>
            <a:fillRect/>
          </a:stretch>
        </p:blipFill>
        <p:spPr>
          <a:xfrm>
            <a:off x="1717606" y="1673424"/>
            <a:ext cx="11770538" cy="9001000"/>
          </a:xfrm>
          <a:prstGeom prst="rect">
            <a:avLst/>
          </a:prstGeom>
        </p:spPr>
      </p:pic>
      <p:sp>
        <p:nvSpPr>
          <p:cNvPr id="5" name="Right Arrow 4"/>
          <p:cNvSpPr/>
          <p:nvPr/>
        </p:nvSpPr>
        <p:spPr>
          <a:xfrm>
            <a:off x="526704" y="2105472"/>
            <a:ext cx="1152128" cy="792088"/>
          </a:xfrm>
          <a:prstGeom prst="rightArrow">
            <a:avLst/>
          </a:prstGeom>
          <a:solidFill>
            <a:srgbClr val="000090"/>
          </a:solidFill>
          <a:ln w="25400" cap="flat">
            <a:solidFill>
              <a:schemeClr val="accent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a:endParaRPr>
          </a:p>
        </p:txBody>
      </p:sp>
      <p:sp>
        <p:nvSpPr>
          <p:cNvPr id="6" name="Right Arrow 5"/>
          <p:cNvSpPr/>
          <p:nvPr/>
        </p:nvSpPr>
        <p:spPr>
          <a:xfrm>
            <a:off x="526704" y="4553744"/>
            <a:ext cx="1152128" cy="792088"/>
          </a:xfrm>
          <a:prstGeom prst="rightArrow">
            <a:avLst/>
          </a:prstGeom>
          <a:solidFill>
            <a:srgbClr val="000090"/>
          </a:solidFill>
          <a:ln w="25400" cap="flat">
            <a:solidFill>
              <a:schemeClr val="accent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a:endParaRPr>
          </a:p>
        </p:txBody>
      </p:sp>
      <p:sp>
        <p:nvSpPr>
          <p:cNvPr id="7" name="Right Arrow 6"/>
          <p:cNvSpPr/>
          <p:nvPr/>
        </p:nvSpPr>
        <p:spPr>
          <a:xfrm>
            <a:off x="526704" y="5705872"/>
            <a:ext cx="1152128" cy="792088"/>
          </a:xfrm>
          <a:prstGeom prst="rightArrow">
            <a:avLst/>
          </a:prstGeom>
          <a:solidFill>
            <a:srgbClr val="000090"/>
          </a:solidFill>
          <a:ln w="25400" cap="flat">
            <a:solidFill>
              <a:schemeClr val="accent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a:endParaRPr>
          </a:p>
        </p:txBody>
      </p:sp>
      <p:sp>
        <p:nvSpPr>
          <p:cNvPr id="8" name="Right Arrow 7"/>
          <p:cNvSpPr/>
          <p:nvPr/>
        </p:nvSpPr>
        <p:spPr>
          <a:xfrm>
            <a:off x="526704" y="6930008"/>
            <a:ext cx="1152128" cy="792088"/>
          </a:xfrm>
          <a:prstGeom prst="rightArrow">
            <a:avLst/>
          </a:prstGeom>
          <a:solidFill>
            <a:srgbClr val="000090"/>
          </a:solidFill>
          <a:ln w="25400" cap="flat">
            <a:solidFill>
              <a:schemeClr val="accent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a:endParaRPr>
          </a:p>
        </p:txBody>
      </p:sp>
      <p:sp>
        <p:nvSpPr>
          <p:cNvPr id="9" name="Right Arrow 8"/>
          <p:cNvSpPr/>
          <p:nvPr/>
        </p:nvSpPr>
        <p:spPr>
          <a:xfrm>
            <a:off x="526704" y="8154144"/>
            <a:ext cx="1152128" cy="792088"/>
          </a:xfrm>
          <a:prstGeom prst="rightArrow">
            <a:avLst/>
          </a:prstGeom>
          <a:solidFill>
            <a:srgbClr val="000090"/>
          </a:solidFill>
          <a:ln w="25400" cap="flat">
            <a:solidFill>
              <a:schemeClr val="accent1"/>
            </a:solidFill>
            <a:prstDash val="solid"/>
            <a:round/>
          </a:ln>
          <a:effectLst>
            <a:outerShdw blurRad="76200" dist="381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6" tIns="91436" rIns="91436" bIns="91436"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a:ln>
                <a:noFill/>
              </a:ln>
              <a:solidFill>
                <a:srgbClr val="000000"/>
              </a:solidFill>
              <a:effectLst/>
              <a:uFillTx/>
              <a:latin typeface="+mj-lt"/>
              <a:ea typeface="+mj-ea"/>
              <a:cs typeface="+mj-cs"/>
              <a:sym typeface="Helvetica"/>
            </a:endParaRPr>
          </a:p>
        </p:txBody>
      </p:sp>
      <p:pic>
        <p:nvPicPr>
          <p:cNvPr id="10" name="Picture 9"/>
          <p:cNvPicPr>
            <a:picLocks noChangeAspect="1"/>
          </p:cNvPicPr>
          <p:nvPr/>
        </p:nvPicPr>
        <p:blipFill>
          <a:blip r:embed="rId3"/>
          <a:stretch>
            <a:fillRect/>
          </a:stretch>
        </p:blipFill>
        <p:spPr>
          <a:xfrm>
            <a:off x="14136216" y="4142563"/>
            <a:ext cx="10247784" cy="5950689"/>
          </a:xfrm>
          <a:prstGeom prst="rect">
            <a:avLst/>
          </a:prstGeom>
        </p:spPr>
      </p:pic>
    </p:spTree>
    <p:extLst>
      <p:ext uri="{BB962C8B-B14F-4D97-AF65-F5344CB8AC3E}">
        <p14:creationId xmlns:p14="http://schemas.microsoft.com/office/powerpoint/2010/main" val="265388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177480"/>
            <a:ext cx="14938041" cy="11538520"/>
          </a:xfrm>
          <a:prstGeom prst="rect">
            <a:avLst/>
          </a:prstGeom>
        </p:spPr>
      </p:pic>
      <p:sp>
        <p:nvSpPr>
          <p:cNvPr id="3" name="Title 2"/>
          <p:cNvSpPr>
            <a:spLocks noGrp="1"/>
          </p:cNvSpPr>
          <p:nvPr>
            <p:ph type="title"/>
          </p:nvPr>
        </p:nvSpPr>
        <p:spPr/>
        <p:txBody>
          <a:bodyPr/>
          <a:lstStyle/>
          <a:p>
            <a:r>
              <a:rPr lang="en-US" dirty="0" err="1" smtClean="0"/>
              <a:t>Workplan</a:t>
            </a:r>
            <a:endParaRPr lang="en-US" dirty="0"/>
          </a:p>
        </p:txBody>
      </p:sp>
    </p:spTree>
    <p:extLst>
      <p:ext uri="{BB962C8B-B14F-4D97-AF65-F5344CB8AC3E}">
        <p14:creationId xmlns:p14="http://schemas.microsoft.com/office/powerpoint/2010/main" val="262134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Impact and Beneficiaries</a:t>
            </a:r>
            <a:endParaRPr lang="en-US" dirty="0"/>
          </a:p>
        </p:txBody>
      </p:sp>
      <p:sp>
        <p:nvSpPr>
          <p:cNvPr id="3" name="Content Placeholder 2"/>
          <p:cNvSpPr>
            <a:spLocks noGrp="1"/>
          </p:cNvSpPr>
          <p:nvPr>
            <p:ph idx="1"/>
          </p:nvPr>
        </p:nvSpPr>
        <p:spPr>
          <a:xfrm>
            <a:off x="454697" y="2321496"/>
            <a:ext cx="23546616" cy="8784975"/>
          </a:xfrm>
        </p:spPr>
        <p:txBody>
          <a:bodyPr>
            <a:normAutofit/>
          </a:bodyPr>
          <a:lstStyle/>
          <a:p>
            <a:pPr algn="l">
              <a:buFont typeface="Arial"/>
              <a:buChar char="•"/>
            </a:pPr>
            <a:r>
              <a:rPr lang="en-US" dirty="0"/>
              <a:t>The new framework and training will provide a transformative, more dynamic and pro-active approach to incident response used by the teams defending the UK’s critical </a:t>
            </a:r>
            <a:r>
              <a:rPr lang="en-US" dirty="0" smtClean="0"/>
              <a:t>assets and can inform UK guidance on NIS.</a:t>
            </a:r>
            <a:endParaRPr lang="en-US" dirty="0"/>
          </a:p>
          <a:p>
            <a:pPr algn="l">
              <a:buFont typeface="Arial"/>
              <a:buChar char="•"/>
            </a:pPr>
            <a:r>
              <a:rPr lang="en-US" dirty="0"/>
              <a:t>The framework will allow the derivation new operational processes and procedures for industrial companies, allowing them to migrate from a reactive to proactive </a:t>
            </a:r>
            <a:r>
              <a:rPr lang="en-US" dirty="0" err="1"/>
              <a:t>defence</a:t>
            </a:r>
            <a:r>
              <a:rPr lang="en-US" dirty="0"/>
              <a:t> posture when dealing with </a:t>
            </a:r>
            <a:r>
              <a:rPr lang="en-US" dirty="0" smtClean="0"/>
              <a:t>incidents.</a:t>
            </a:r>
          </a:p>
          <a:p>
            <a:pPr algn="l">
              <a:buFont typeface="Arial"/>
              <a:buChar char="•"/>
            </a:pPr>
            <a:r>
              <a:rPr lang="en-US" dirty="0"/>
              <a:t>There exists a discrepancy between the cyber security readiness level of CNI </a:t>
            </a:r>
            <a:r>
              <a:rPr lang="en-US" dirty="0" err="1"/>
              <a:t>organisations</a:t>
            </a:r>
            <a:r>
              <a:rPr lang="en-US" dirty="0"/>
              <a:t> </a:t>
            </a:r>
            <a:r>
              <a:rPr lang="en-US" dirty="0" err="1"/>
              <a:t>dependant</a:t>
            </a:r>
            <a:r>
              <a:rPr lang="en-US" dirty="0"/>
              <a:t> upon sector.  The framework will facilitate change regardless of where an </a:t>
            </a:r>
            <a:r>
              <a:rPr lang="en-US" dirty="0" err="1"/>
              <a:t>organisation</a:t>
            </a:r>
            <a:r>
              <a:rPr lang="en-US" dirty="0"/>
              <a:t> currently sits</a:t>
            </a:r>
            <a:r>
              <a:rPr lang="en-US" dirty="0" smtClean="0"/>
              <a:t>.</a:t>
            </a:r>
          </a:p>
          <a:p>
            <a:pPr algn="l">
              <a:buFont typeface="Arial"/>
              <a:buChar char="•"/>
            </a:pPr>
            <a:endParaRPr lang="en-US" dirty="0"/>
          </a:p>
          <a:p>
            <a:pPr algn="l">
              <a:buFont typeface="Arial"/>
              <a:buChar char="•"/>
            </a:pPr>
            <a:r>
              <a:rPr lang="en-US" dirty="0" smtClean="0"/>
              <a:t>CNI operators affected by NIS</a:t>
            </a:r>
          </a:p>
          <a:p>
            <a:pPr algn="l">
              <a:buFont typeface="Arial"/>
              <a:buChar char="•"/>
            </a:pPr>
            <a:r>
              <a:rPr lang="en-US" dirty="0" smtClean="0"/>
              <a:t>NCSC</a:t>
            </a:r>
          </a:p>
          <a:p>
            <a:pPr algn="l">
              <a:buFont typeface="Arial"/>
              <a:buChar char="•"/>
            </a:pPr>
            <a:r>
              <a:rPr lang="en-US" dirty="0" smtClean="0"/>
              <a:t>RITICS Community</a:t>
            </a:r>
          </a:p>
          <a:p>
            <a:pPr algn="l">
              <a:buFont typeface="Arial"/>
              <a:buChar char="•"/>
            </a:pPr>
            <a:r>
              <a:rPr lang="en-US" dirty="0" smtClean="0"/>
              <a:t>Concrete other interests since submitting the proposal: BSI, Deloitte,</a:t>
            </a:r>
            <a:endParaRPr lang="en-US" dirty="0"/>
          </a:p>
        </p:txBody>
      </p:sp>
    </p:spTree>
    <p:extLst>
      <p:ext uri="{BB962C8B-B14F-4D97-AF65-F5344CB8AC3E}">
        <p14:creationId xmlns:p14="http://schemas.microsoft.com/office/powerpoint/2010/main" val="284310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can engage with AIR4ICS</a:t>
            </a:r>
            <a:endParaRPr lang="en-US" dirty="0"/>
          </a:p>
        </p:txBody>
      </p:sp>
      <p:sp>
        <p:nvSpPr>
          <p:cNvPr id="3" name="Content Placeholder 2"/>
          <p:cNvSpPr>
            <a:spLocks noGrp="1"/>
          </p:cNvSpPr>
          <p:nvPr>
            <p:ph idx="1"/>
          </p:nvPr>
        </p:nvSpPr>
        <p:spPr/>
        <p:txBody>
          <a:bodyPr/>
          <a:lstStyle/>
          <a:p>
            <a:pPr algn="l">
              <a:buFont typeface="Arial"/>
              <a:buChar char="•"/>
            </a:pPr>
            <a:r>
              <a:rPr lang="en-US" dirty="0" smtClean="0"/>
              <a:t>WP1 </a:t>
            </a:r>
            <a:r>
              <a:rPr lang="mr-IN" dirty="0" smtClean="0"/>
              <a:t>–</a:t>
            </a:r>
            <a:r>
              <a:rPr lang="en-US" dirty="0" smtClean="0"/>
              <a:t> we are identifying pressure points for current IR in ICS through a series of interviews.  Additional contacts through the RITICS community, NCSC who would be able to participate are welcome.</a:t>
            </a:r>
          </a:p>
          <a:p>
            <a:pPr algn="l">
              <a:buFont typeface="Arial"/>
              <a:buChar char="•"/>
            </a:pPr>
            <a:r>
              <a:rPr lang="en-US" dirty="0" smtClean="0"/>
              <a:t>WP3 </a:t>
            </a:r>
            <a:r>
              <a:rPr lang="mr-IN" dirty="0" smtClean="0"/>
              <a:t>–</a:t>
            </a:r>
            <a:r>
              <a:rPr lang="en-US" dirty="0" smtClean="0"/>
              <a:t> we are creating a war-gaming scenarios for a number of evaluation events using our CYRAN cyber range infrastructure.  If you wish to integrate your existing tools, or have specific research requirements which you would like to integrate in these, please do get in touch.</a:t>
            </a:r>
          </a:p>
          <a:p>
            <a:pPr algn="l">
              <a:buFont typeface="Arial"/>
              <a:buChar char="•"/>
            </a:pPr>
            <a:r>
              <a:rPr lang="en-US" dirty="0" smtClean="0"/>
              <a:t>WP4 </a:t>
            </a:r>
            <a:r>
              <a:rPr lang="mr-IN" dirty="0" smtClean="0"/>
              <a:t>–</a:t>
            </a:r>
            <a:r>
              <a:rPr lang="en-US" dirty="0" smtClean="0"/>
              <a:t> we have three evaluation events as part of this project.  For the exercises we would look for industry participant to participate as an incident response team.  We would welcome any links and suggestions.</a:t>
            </a:r>
          </a:p>
          <a:p>
            <a:pPr algn="l">
              <a:buFont typeface="Arial"/>
              <a:buChar char="•"/>
            </a:pPr>
            <a:r>
              <a:rPr lang="en-US" dirty="0" smtClean="0"/>
              <a:t>WP5 </a:t>
            </a:r>
            <a:r>
              <a:rPr lang="mr-IN" dirty="0" smtClean="0"/>
              <a:t>–</a:t>
            </a:r>
            <a:r>
              <a:rPr lang="en-US" dirty="0" smtClean="0"/>
              <a:t> Dissemination, we are obviously keen on spreading this work widely </a:t>
            </a:r>
            <a:r>
              <a:rPr lang="mr-IN" dirty="0" smtClean="0"/>
              <a:t>–</a:t>
            </a:r>
            <a:r>
              <a:rPr lang="en-US" dirty="0" smtClean="0"/>
              <a:t> any collaboration with related projects or events are of course welcome.</a:t>
            </a:r>
          </a:p>
        </p:txBody>
      </p:sp>
    </p:spTree>
    <p:extLst>
      <p:ext uri="{BB962C8B-B14F-4D97-AF65-F5344CB8AC3E}">
        <p14:creationId xmlns:p14="http://schemas.microsoft.com/office/powerpoint/2010/main" val="361933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p:nvPr/>
        </p:nvSpPr>
        <p:spPr>
          <a:xfrm>
            <a:off x="670720" y="905340"/>
            <a:ext cx="21945600" cy="131318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defTabSz="457200">
              <a:spcBef>
                <a:spcPts val="600"/>
              </a:spcBef>
              <a:defRPr sz="3200">
                <a:latin typeface="Arial"/>
                <a:ea typeface="Arial"/>
                <a:cs typeface="Arial"/>
                <a:sym typeface="Arial"/>
              </a:defRPr>
            </a:lvl1pPr>
          </a:lstStyle>
          <a:p>
            <a:pPr lvl="0" algn="l">
              <a:defRPr sz="1800"/>
            </a:pPr>
            <a:r>
              <a:rPr sz="8500" dirty="0">
                <a:solidFill>
                  <a:schemeClr val="accent4">
                    <a:lumMod val="75000"/>
                  </a:schemeClr>
                </a:solidFill>
              </a:rPr>
              <a:t>Take part in our events</a:t>
            </a:r>
          </a:p>
        </p:txBody>
      </p:sp>
      <p:sp>
        <p:nvSpPr>
          <p:cNvPr id="264" name="Shape 264"/>
          <p:cNvSpPr/>
          <p:nvPr/>
        </p:nvSpPr>
        <p:spPr>
          <a:xfrm>
            <a:off x="670719" y="2249488"/>
            <a:ext cx="15337705" cy="8284314"/>
          </a:xfrm>
          <a:prstGeom prst="rect">
            <a:avLst/>
          </a:prstGeom>
          <a:ln w="12700">
            <a:miter lim="400000"/>
          </a:ln>
          <a:extLst>
            <a:ext uri="{C572A759-6A51-4108-AA02-DFA0A04FC94B}">
              <ma14:wrappingTextBoxFlag xmlns:ma14="http://schemas.microsoft.com/office/mac/drawingml/2011/main" val="1"/>
            </a:ext>
          </a:extLst>
        </p:spPr>
        <p:txBody>
          <a:bodyPr wrap="square" lIns="121914" tIns="121917" rIns="121914" bIns="121917">
            <a:spAutoFit/>
          </a:bodyPr>
          <a:lstStyle/>
          <a:p>
            <a:pPr marL="592652" indent="-592652">
              <a:lnSpc>
                <a:spcPct val="150000"/>
              </a:lnSpc>
              <a:spcBef>
                <a:spcPts val="1600"/>
              </a:spcBef>
              <a:buClr>
                <a:srgbClr val="7030A0"/>
              </a:buClr>
              <a:buSzPct val="100000"/>
              <a:buFont typeface="Arial"/>
              <a:buChar char="•"/>
            </a:pPr>
            <a:r>
              <a:rPr dirty="0">
                <a:solidFill>
                  <a:schemeClr val="bg2"/>
                </a:solidFill>
                <a:latin typeface="Arial"/>
                <a:ea typeface="Arial"/>
                <a:cs typeface="Arial"/>
                <a:sym typeface="Arial"/>
              </a:rPr>
              <a:t>Annual Distinguished Lecture </a:t>
            </a:r>
            <a:r>
              <a:rPr dirty="0" smtClean="0">
                <a:solidFill>
                  <a:schemeClr val="bg2"/>
                </a:solidFill>
                <a:latin typeface="Arial"/>
                <a:ea typeface="Arial"/>
                <a:cs typeface="Arial"/>
                <a:sym typeface="Arial"/>
              </a:rPr>
              <a:t>Series</a:t>
            </a:r>
            <a:r>
              <a:rPr lang="en-GB" dirty="0" smtClean="0">
                <a:solidFill>
                  <a:schemeClr val="bg2"/>
                </a:solidFill>
                <a:latin typeface="Arial"/>
                <a:ea typeface="Arial"/>
                <a:cs typeface="Arial"/>
                <a:sym typeface="Arial"/>
              </a:rPr>
              <a:t> (7/11/2019 </a:t>
            </a:r>
            <a:r>
              <a:rPr lang="mr-IN" dirty="0" smtClean="0">
                <a:solidFill>
                  <a:schemeClr val="bg2"/>
                </a:solidFill>
                <a:latin typeface="Arial"/>
                <a:ea typeface="Arial"/>
                <a:cs typeface="Arial"/>
                <a:sym typeface="Arial"/>
              </a:rPr>
              <a:t>–</a:t>
            </a:r>
            <a:r>
              <a:rPr lang="en-GB" dirty="0" smtClean="0">
                <a:solidFill>
                  <a:schemeClr val="bg2"/>
                </a:solidFill>
                <a:latin typeface="Arial"/>
                <a:ea typeface="Arial"/>
                <a:cs typeface="Arial"/>
                <a:sym typeface="Arial"/>
              </a:rPr>
              <a:t> Paul </a:t>
            </a:r>
            <a:r>
              <a:rPr lang="en-GB" dirty="0" err="1" smtClean="0">
                <a:solidFill>
                  <a:schemeClr val="bg2"/>
                </a:solidFill>
                <a:latin typeface="Arial"/>
                <a:ea typeface="Arial"/>
                <a:cs typeface="Arial"/>
                <a:sym typeface="Arial"/>
              </a:rPr>
              <a:t>Spirakis</a:t>
            </a:r>
            <a:r>
              <a:rPr lang="en-GB" dirty="0" smtClean="0">
                <a:solidFill>
                  <a:schemeClr val="bg2"/>
                </a:solidFill>
                <a:latin typeface="Arial"/>
                <a:ea typeface="Arial"/>
                <a:cs typeface="Arial"/>
                <a:sym typeface="Arial"/>
              </a:rPr>
              <a:t>)</a:t>
            </a:r>
            <a:endParaRPr dirty="0">
              <a:solidFill>
                <a:schemeClr val="bg2"/>
              </a:solidFill>
              <a:latin typeface="Arial"/>
              <a:ea typeface="Arial"/>
              <a:cs typeface="Arial"/>
              <a:sym typeface="Arial"/>
            </a:endParaRPr>
          </a:p>
          <a:p>
            <a:pPr marL="592652" indent="-592652">
              <a:lnSpc>
                <a:spcPct val="150000"/>
              </a:lnSpc>
              <a:spcBef>
                <a:spcPts val="1600"/>
              </a:spcBef>
              <a:buClr>
                <a:srgbClr val="7030A0"/>
              </a:buClr>
              <a:buSzPct val="100000"/>
              <a:buFont typeface="Arial"/>
              <a:buChar char="•"/>
            </a:pPr>
            <a:r>
              <a:rPr dirty="0" smtClean="0">
                <a:solidFill>
                  <a:schemeClr val="bg2"/>
                </a:solidFill>
                <a:latin typeface="Arial"/>
                <a:ea typeface="Arial"/>
                <a:cs typeface="Arial"/>
                <a:sym typeface="Arial"/>
              </a:rPr>
              <a:t>Weekly </a:t>
            </a:r>
            <a:r>
              <a:rPr dirty="0">
                <a:solidFill>
                  <a:schemeClr val="bg2"/>
                </a:solidFill>
                <a:latin typeface="Arial"/>
                <a:ea typeface="Arial"/>
                <a:cs typeface="Arial"/>
                <a:sym typeface="Arial"/>
              </a:rPr>
              <a:t>Research Seminar Series</a:t>
            </a:r>
          </a:p>
          <a:p>
            <a:pPr marL="592652" indent="-592652">
              <a:lnSpc>
                <a:spcPct val="150000"/>
              </a:lnSpc>
              <a:spcBef>
                <a:spcPts val="1600"/>
              </a:spcBef>
              <a:buClr>
                <a:srgbClr val="7030A0"/>
              </a:buClr>
              <a:buSzPct val="100000"/>
              <a:buFont typeface="Arial"/>
              <a:buChar char="•"/>
            </a:pPr>
            <a:r>
              <a:rPr dirty="0" smtClean="0">
                <a:solidFill>
                  <a:schemeClr val="bg2"/>
                </a:solidFill>
                <a:latin typeface="Arial"/>
                <a:ea typeface="Arial"/>
                <a:cs typeface="Arial"/>
                <a:sym typeface="Arial"/>
              </a:rPr>
              <a:t>Professional </a:t>
            </a:r>
            <a:r>
              <a:rPr dirty="0">
                <a:solidFill>
                  <a:schemeClr val="bg2"/>
                </a:solidFill>
                <a:latin typeface="Arial"/>
                <a:ea typeface="Arial"/>
                <a:cs typeface="Arial"/>
                <a:sym typeface="Arial"/>
              </a:rPr>
              <a:t>Guest Lectures in Cyber Security</a:t>
            </a:r>
          </a:p>
          <a:p>
            <a:pPr marL="592652" indent="-592652">
              <a:lnSpc>
                <a:spcPct val="150000"/>
              </a:lnSpc>
              <a:spcBef>
                <a:spcPts val="1600"/>
              </a:spcBef>
              <a:buClr>
                <a:srgbClr val="7030A0"/>
              </a:buClr>
              <a:buSzPct val="100000"/>
              <a:buFont typeface="Arial"/>
              <a:buChar char="•"/>
            </a:pPr>
            <a:r>
              <a:rPr dirty="0" smtClean="0">
                <a:solidFill>
                  <a:schemeClr val="bg2"/>
                </a:solidFill>
                <a:latin typeface="Arial"/>
                <a:ea typeface="Arial"/>
                <a:cs typeface="Arial"/>
                <a:sym typeface="Arial"/>
              </a:rPr>
              <a:t>International </a:t>
            </a:r>
            <a:r>
              <a:rPr dirty="0">
                <a:solidFill>
                  <a:schemeClr val="bg2"/>
                </a:solidFill>
                <a:latin typeface="Arial"/>
                <a:ea typeface="Arial"/>
                <a:cs typeface="Arial"/>
                <a:sym typeface="Arial"/>
              </a:rPr>
              <a:t>Symposium on ICS and SCADA Cyber Security Research</a:t>
            </a:r>
          </a:p>
          <a:p>
            <a:pPr marL="592652" indent="-592652">
              <a:lnSpc>
                <a:spcPct val="150000"/>
              </a:lnSpc>
              <a:spcBef>
                <a:spcPts val="1600"/>
              </a:spcBef>
              <a:buClr>
                <a:srgbClr val="7030A0"/>
              </a:buClr>
              <a:buSzPct val="100000"/>
              <a:buFont typeface="Arial"/>
              <a:buChar char="•"/>
            </a:pPr>
            <a:r>
              <a:rPr lang="en-GB" dirty="0" smtClean="0">
                <a:solidFill>
                  <a:schemeClr val="bg2"/>
                </a:solidFill>
                <a:latin typeface="Arial"/>
                <a:ea typeface="Arial"/>
                <a:cs typeface="Arial"/>
                <a:sym typeface="Arial"/>
              </a:rPr>
              <a:t>#</a:t>
            </a:r>
            <a:r>
              <a:rPr lang="en-GB" dirty="0" err="1" smtClean="0">
                <a:solidFill>
                  <a:schemeClr val="bg2"/>
                </a:solidFill>
                <a:latin typeface="Arial"/>
                <a:ea typeface="Arial"/>
                <a:cs typeface="Arial"/>
                <a:sym typeface="Arial"/>
              </a:rPr>
              <a:t>DMUCyberWednesday</a:t>
            </a:r>
            <a:endParaRPr lang="en-GB" dirty="0" smtClean="0">
              <a:solidFill>
                <a:schemeClr val="bg2"/>
              </a:solidFill>
              <a:latin typeface="Arial"/>
              <a:ea typeface="Arial"/>
              <a:cs typeface="Arial"/>
              <a:sym typeface="Arial"/>
            </a:endParaRPr>
          </a:p>
          <a:p>
            <a:pPr marL="592652" indent="-592652">
              <a:lnSpc>
                <a:spcPct val="150000"/>
              </a:lnSpc>
              <a:spcBef>
                <a:spcPts val="1600"/>
              </a:spcBef>
              <a:buClr>
                <a:srgbClr val="7030A0"/>
              </a:buClr>
              <a:buSzPct val="100000"/>
              <a:buFont typeface="Arial"/>
              <a:buChar char="•"/>
            </a:pPr>
            <a:r>
              <a:rPr lang="en-GB" dirty="0" smtClean="0">
                <a:solidFill>
                  <a:schemeClr val="bg2"/>
                </a:solidFill>
                <a:latin typeface="Arial"/>
                <a:ea typeface="Arial"/>
                <a:cs typeface="Arial"/>
                <a:sym typeface="Arial"/>
              </a:rPr>
              <a:t>#</a:t>
            </a:r>
            <a:r>
              <a:rPr lang="en-GB" dirty="0" err="1" smtClean="0">
                <a:solidFill>
                  <a:schemeClr val="bg2"/>
                </a:solidFill>
                <a:latin typeface="Arial"/>
                <a:ea typeface="Arial"/>
                <a:cs typeface="Arial"/>
                <a:sym typeface="Arial"/>
              </a:rPr>
              <a:t>DMUCyberWeek</a:t>
            </a:r>
            <a:endParaRPr lang="en-GB" dirty="0" smtClean="0">
              <a:solidFill>
                <a:schemeClr val="bg2"/>
              </a:solidFill>
              <a:latin typeface="Arial"/>
              <a:ea typeface="Arial"/>
              <a:cs typeface="Arial"/>
              <a:sym typeface="Arial"/>
            </a:endParaRPr>
          </a:p>
          <a:p>
            <a:pPr marL="592652" indent="-592652">
              <a:lnSpc>
                <a:spcPct val="150000"/>
              </a:lnSpc>
              <a:spcBef>
                <a:spcPts val="1600"/>
              </a:spcBef>
              <a:buClr>
                <a:srgbClr val="7030A0"/>
              </a:buClr>
              <a:buSzPct val="100000"/>
              <a:buFont typeface="Arial"/>
              <a:buChar char="•"/>
            </a:pPr>
            <a:r>
              <a:rPr lang="en-GB" dirty="0" smtClean="0">
                <a:solidFill>
                  <a:schemeClr val="bg2"/>
                </a:solidFill>
                <a:latin typeface="Arial"/>
                <a:ea typeface="Arial"/>
                <a:cs typeface="Arial"/>
                <a:sym typeface="Arial"/>
              </a:rPr>
              <a:t>Cyber Peacekeeping at ECCWS’19</a:t>
            </a:r>
          </a:p>
          <a:p>
            <a:pPr marL="592652" indent="-592652">
              <a:lnSpc>
                <a:spcPct val="150000"/>
              </a:lnSpc>
              <a:spcBef>
                <a:spcPts val="1600"/>
              </a:spcBef>
              <a:buClr>
                <a:srgbClr val="7030A0"/>
              </a:buClr>
              <a:buSzPct val="100000"/>
              <a:buFont typeface="Arial"/>
              <a:buChar char="•"/>
            </a:pPr>
            <a:r>
              <a:rPr lang="en-GB" dirty="0">
                <a:solidFill>
                  <a:schemeClr val="bg2"/>
                </a:solidFill>
                <a:latin typeface="Arial"/>
                <a:ea typeface="Arial"/>
                <a:cs typeface="Arial"/>
                <a:sym typeface="Arial"/>
              </a:rPr>
              <a:t>Cyber Security Challenge </a:t>
            </a:r>
            <a:r>
              <a:rPr lang="en-GB" dirty="0" smtClean="0">
                <a:solidFill>
                  <a:schemeClr val="bg2"/>
                </a:solidFill>
                <a:latin typeface="Arial"/>
                <a:ea typeface="Arial"/>
                <a:cs typeface="Arial"/>
                <a:sym typeface="Arial"/>
              </a:rPr>
              <a:t>UK</a:t>
            </a:r>
            <a:r>
              <a:rPr lang="en-GB" dirty="0">
                <a:solidFill>
                  <a:schemeClr val="bg2"/>
                </a:solidFill>
                <a:latin typeface="Arial"/>
                <a:ea typeface="Arial"/>
                <a:cs typeface="Arial"/>
                <a:sym typeface="Arial"/>
              </a:rPr>
              <a:t> </a:t>
            </a:r>
            <a:r>
              <a:rPr lang="mr-IN" dirty="0" smtClean="0">
                <a:solidFill>
                  <a:schemeClr val="bg2"/>
                </a:solidFill>
                <a:latin typeface="Arial"/>
                <a:ea typeface="Arial"/>
                <a:cs typeface="Arial"/>
                <a:sym typeface="Arial"/>
              </a:rPr>
              <a:t>…</a:t>
            </a:r>
            <a:r>
              <a:rPr lang="en-GB" dirty="0" smtClean="0">
                <a:solidFill>
                  <a:schemeClr val="bg2"/>
                </a:solidFill>
                <a:latin typeface="Arial"/>
                <a:ea typeface="Arial"/>
                <a:cs typeface="Arial"/>
                <a:sym typeface="Arial"/>
              </a:rPr>
              <a:t>.</a:t>
            </a:r>
            <a:endParaRPr lang="en-GB" dirty="0">
              <a:solidFill>
                <a:schemeClr val="bg2"/>
              </a:solidFill>
              <a:latin typeface="Arial"/>
              <a:ea typeface="Arial"/>
              <a:cs typeface="Arial"/>
              <a:sym typeface="Arial"/>
            </a:endParaRPr>
          </a:p>
        </p:txBody>
      </p:sp>
      <p:pic>
        <p:nvPicPr>
          <p:cNvPr id="5" name="image65.png"/>
          <p:cNvPicPr/>
          <p:nvPr/>
        </p:nvPicPr>
        <p:blipFill>
          <a:blip r:embed="rId2" cstate="screen">
            <a:extLst>
              <a:ext uri="{28A0092B-C50C-407E-A947-70E740481C1C}">
                <a14:useLocalDpi xmlns:a14="http://schemas.microsoft.com/office/drawing/2010/main"/>
              </a:ext>
            </a:extLst>
          </a:blip>
          <a:srcRect l="6121" r="5982"/>
          <a:stretch>
            <a:fillRect/>
          </a:stretch>
        </p:blipFill>
        <p:spPr>
          <a:xfrm>
            <a:off x="9311680" y="7794104"/>
            <a:ext cx="7632848" cy="3024336"/>
          </a:xfrm>
          <a:prstGeom prst="rect">
            <a:avLst/>
          </a:prstGeom>
          <a:ln w="12700">
            <a:miter lim="400000"/>
          </a:ln>
        </p:spPr>
      </p:pic>
      <p:pic>
        <p:nvPicPr>
          <p:cNvPr id="9" name="Picture 8"/>
          <p:cNvPicPr>
            <a:picLocks noChangeAspect="1"/>
          </p:cNvPicPr>
          <p:nvPr/>
        </p:nvPicPr>
        <p:blipFill>
          <a:blip r:embed="rId3"/>
          <a:stretch>
            <a:fillRect/>
          </a:stretch>
        </p:blipFill>
        <p:spPr>
          <a:xfrm>
            <a:off x="17376576" y="14137"/>
            <a:ext cx="6982549" cy="9910715"/>
          </a:xfrm>
          <a:prstGeom prst="rect">
            <a:avLst/>
          </a:prstGeom>
        </p:spPr>
      </p:pic>
    </p:spTree>
    <p:extLst>
      <p:ext uri="{BB962C8B-B14F-4D97-AF65-F5344CB8AC3E}">
        <p14:creationId xmlns:p14="http://schemas.microsoft.com/office/powerpoint/2010/main" val="714505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Engage with us</a:t>
            </a:r>
            <a:endParaRPr lang="en-GB" dirty="0"/>
          </a:p>
        </p:txBody>
      </p:sp>
      <p:sp>
        <p:nvSpPr>
          <p:cNvPr id="3" name="Content Placeholder 2"/>
          <p:cNvSpPr>
            <a:spLocks noGrp="1"/>
          </p:cNvSpPr>
          <p:nvPr>
            <p:ph idx="1"/>
          </p:nvPr>
        </p:nvSpPr>
        <p:spPr/>
        <p:txBody>
          <a:bodyPr>
            <a:normAutofit/>
          </a:bodyPr>
          <a:lstStyle/>
          <a:p>
            <a:r>
              <a:rPr lang="en-GB" sz="5400" b="1" dirty="0" smtClean="0">
                <a:solidFill>
                  <a:schemeClr val="tx1"/>
                </a:solidFill>
                <a:latin typeface="Akzidenz-Grotesk Pro Bold" pitchFamily="50" charset="0"/>
              </a:rPr>
              <a:t>#air4ics</a:t>
            </a:r>
          </a:p>
          <a:p>
            <a:endParaRPr lang="en-GB" sz="5400" dirty="0" smtClean="0">
              <a:solidFill>
                <a:schemeClr val="tx1"/>
              </a:solidFill>
              <a:latin typeface="Akzidenz-Grotesk Pro Bold" pitchFamily="50" charset="0"/>
            </a:endParaRPr>
          </a:p>
          <a:p>
            <a:r>
              <a:rPr lang="en-GB" sz="5400" dirty="0" smtClean="0">
                <a:solidFill>
                  <a:schemeClr val="tx1"/>
                </a:solidFill>
                <a:latin typeface="Akzidenz-Grotesk Pro Bold" pitchFamily="50" charset="0"/>
              </a:rPr>
              <a:t>E: </a:t>
            </a:r>
            <a:r>
              <a:rPr lang="en-GB" sz="5400" dirty="0" smtClean="0">
                <a:solidFill>
                  <a:schemeClr val="tx1"/>
                </a:solidFill>
                <a:latin typeface="Akzidenz-Grotesk Pro Bold" pitchFamily="50" charset="0"/>
                <a:hlinkClick r:id="rId2"/>
              </a:rPr>
              <a:t>cybertech.support@dmu.ac.uk</a:t>
            </a:r>
            <a:endParaRPr lang="en-GB" sz="5400" dirty="0" smtClean="0">
              <a:solidFill>
                <a:schemeClr val="tx1"/>
              </a:solidFill>
              <a:latin typeface="Akzidenz-Grotesk Pro Bold" pitchFamily="50" charset="0"/>
            </a:endParaRPr>
          </a:p>
          <a:p>
            <a:endParaRPr lang="en-GB" sz="5400" dirty="0" smtClean="0">
              <a:solidFill>
                <a:schemeClr val="tx1"/>
              </a:solidFill>
              <a:latin typeface="Akzidenz-Grotesk Pro Bold" pitchFamily="50" charset="0"/>
            </a:endParaRPr>
          </a:p>
          <a:p>
            <a:r>
              <a:rPr lang="en-GB" sz="5400" dirty="0" smtClean="0">
                <a:solidFill>
                  <a:schemeClr val="tx1"/>
                </a:solidFill>
                <a:latin typeface="Akzidenz-Grotesk Pro Bold" pitchFamily="50" charset="0"/>
              </a:rPr>
              <a:t>W: </a:t>
            </a:r>
            <a:r>
              <a:rPr lang="en-GB" sz="5400" dirty="0" smtClean="0">
                <a:solidFill>
                  <a:schemeClr val="tx1"/>
                </a:solidFill>
                <a:latin typeface="Akzidenz-Grotesk Pro Bold" pitchFamily="50" charset="0"/>
                <a:hlinkClick r:id="rId3"/>
              </a:rPr>
              <a:t>www.dmu.ac.uk/cybertech</a:t>
            </a:r>
            <a:r>
              <a:rPr lang="en-GB" sz="5400" dirty="0" smtClean="0">
                <a:solidFill>
                  <a:schemeClr val="tx1"/>
                </a:solidFill>
                <a:latin typeface="Akzidenz-Grotesk Pro Bold" pitchFamily="50" charset="0"/>
              </a:rPr>
              <a:t> </a:t>
            </a:r>
          </a:p>
          <a:p>
            <a:endParaRPr lang="en-GB" sz="5400" dirty="0" smtClean="0">
              <a:solidFill>
                <a:schemeClr val="tx1"/>
              </a:solidFill>
              <a:latin typeface="Akzidenz-Grotesk Pro Bold" pitchFamily="50" charset="0"/>
            </a:endParaRPr>
          </a:p>
          <a:p>
            <a:r>
              <a:rPr lang="en-GB" sz="5400" dirty="0" smtClean="0">
                <a:solidFill>
                  <a:schemeClr val="tx1"/>
                </a:solidFill>
                <a:latin typeface="Akzidenz-Grotesk Pro Bold" pitchFamily="50" charset="0"/>
              </a:rPr>
              <a:t>Follow us: @DMU_CyberTech  </a:t>
            </a:r>
            <a:endParaRPr lang="en-GB" sz="5400" dirty="0">
              <a:solidFill>
                <a:schemeClr val="tx1"/>
              </a:solidFill>
              <a:latin typeface="Akzidenz-Grotesk Pro Bold" pitchFamily="50" charset="0"/>
            </a:endParaRPr>
          </a:p>
        </p:txBody>
      </p:sp>
    </p:spTree>
    <p:extLst>
      <p:ext uri="{BB962C8B-B14F-4D97-AF65-F5344CB8AC3E}">
        <p14:creationId xmlns:p14="http://schemas.microsoft.com/office/powerpoint/2010/main" val="18775239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5769</TotalTime>
  <Words>671</Words>
  <Application>Microsoft Macintosh PowerPoint</Application>
  <PresentationFormat>Custom</PresentationFormat>
  <Paragraphs>71</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Default</vt:lpstr>
      <vt:lpstr>Custom Design</vt:lpstr>
      <vt:lpstr>PowerPoint Presentation</vt:lpstr>
      <vt:lpstr>AIR4ICS - Overview</vt:lpstr>
      <vt:lpstr>Key motivations for AIR4ICS</vt:lpstr>
      <vt:lpstr>Scope</vt:lpstr>
      <vt:lpstr>Workplan</vt:lpstr>
      <vt:lpstr>Potential Impact and Beneficiaries</vt:lpstr>
      <vt:lpstr>How you can engage with AIR4ICS</vt:lpstr>
      <vt:lpstr>PowerPoint Presentation</vt:lpstr>
      <vt:lpstr> Engage with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Cyber Technology Institute</dc:title>
  <dc:creator>Jo Barwick</dc:creator>
  <cp:lastModifiedBy>Helge Janicke</cp:lastModifiedBy>
  <cp:revision>66</cp:revision>
  <cp:lastPrinted>2018-10-01T09:26:26Z</cp:lastPrinted>
  <dcterms:modified xsi:type="dcterms:W3CDTF">2018-10-18T05:33:19Z</dcterms:modified>
</cp:coreProperties>
</file>