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07A8E-BEF4-41C3-A2A0-5B33DCC39941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F4184-A9DC-4CA3-8DD4-4FD7750E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F784-5FB5-485D-8E43-E81856138DC5}" type="datetime1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0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0" y="365125"/>
            <a:ext cx="903732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01D-51C8-4BF3-A8CE-F8AF6DF69F73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0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4120-3E4D-45DC-84CD-0419C5BB2FDD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0" y="365125"/>
            <a:ext cx="94640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7E5-611D-418B-AD13-86331E0C6C92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6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936-DEE0-4790-8258-59BC4BC59584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7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634" y="365125"/>
            <a:ext cx="949016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60D8-BA56-426C-AF06-207644A19E1D}" type="datetime1">
              <a:rPr lang="en-GB" smtClean="0"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87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896" y="365125"/>
            <a:ext cx="902149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3BCB-FA83-490B-A036-56A3D9E007CE}" type="datetime1">
              <a:rPr lang="en-GB" smtClean="0"/>
              <a:t>16/10/2018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3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606" y="365125"/>
            <a:ext cx="901119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25B0-C454-412B-B79D-90F280E3DFDA}" type="datetime1">
              <a:rPr lang="en-GB" smtClean="0"/>
              <a:t>16/10/2018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4149-5F06-4F19-BFD5-53662610BBC6}" type="datetime1">
              <a:rPr lang="en-GB" smtClean="0"/>
              <a:t>16/10/2018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06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C78D-B541-459F-A107-40524BFD715A}" type="datetime1">
              <a:rPr lang="en-GB" smtClean="0"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8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4BA-E138-46C5-8682-7F5701DEFE1C}" type="datetime1">
              <a:rPr lang="en-GB" smtClean="0"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F57F6C-A829-46ED-922A-48EFDAA4F8F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6877" cy="890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708" y="365125"/>
            <a:ext cx="94680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6996-77CE-4273-82FD-CD52CBB0A4AB}" type="datetime1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C. Rutherford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77CA-5E29-4080-A381-339BBD36C5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5E522B-D961-408F-B02F-8853661E5698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A578EE-193D-47BF-B094-F0ECEE14C961}"/>
              </a:ext>
            </a:extLst>
          </p:cNvPr>
          <p:cNvSpPr/>
          <p:nvPr userDrawn="1"/>
        </p:nvSpPr>
        <p:spPr>
          <a:xfrm>
            <a:off x="0" y="730151"/>
            <a:ext cx="1706877" cy="788126"/>
          </a:xfrm>
          <a:prstGeom prst="rect">
            <a:avLst/>
          </a:prstGeom>
          <a:solidFill>
            <a:srgbClr val="003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School of</a:t>
            </a:r>
          </a:p>
          <a:p>
            <a:r>
              <a:rPr lang="en-GB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Computing Science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841D7-3F44-4B6D-9E92-46137B534564}"/>
              </a:ext>
            </a:extLst>
          </p:cNvPr>
          <p:cNvCxnSpPr>
            <a:cxnSpLocks/>
          </p:cNvCxnSpPr>
          <p:nvPr userDrawn="1"/>
        </p:nvCxnSpPr>
        <p:spPr>
          <a:xfrm>
            <a:off x="178832" y="725046"/>
            <a:ext cx="134921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14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.rutherford.2@research.gla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.rutherford.2@research.gla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9430-C781-4B72-A91A-A5CDFED02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Network Discovery in Industrial Control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CD1AB-CF17-443D-B391-53544CD8B0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Charlie Rutherford</a:t>
            </a:r>
          </a:p>
          <a:p>
            <a:r>
              <a:rPr lang="en-GB" dirty="0">
                <a:hlinkClick r:id="rId2"/>
              </a:rPr>
              <a:t>c.rutherford.2@research.gla.ac.uk</a:t>
            </a:r>
            <a:endParaRPr lang="en-GB" dirty="0"/>
          </a:p>
          <a:p>
            <a:r>
              <a:rPr lang="en-GB" dirty="0"/>
              <a:t>Office: 0141 330 7232</a:t>
            </a:r>
          </a:p>
          <a:p>
            <a:r>
              <a:rPr lang="en-GB" dirty="0"/>
              <a:t>University of Glasgow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E498-2A87-4C36-9E17-CC9EE678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B786-D9F2-4351-BE41-CD3B30839F66}" type="datetime1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F4AD9-ABB1-41CF-AD97-ED3A174E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D92D-3B89-480E-A1A0-173B7E4E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9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A6DA-0C89-4FFB-A3BD-B8F0BBEC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discovery, a (very)</a:t>
            </a:r>
            <a:br>
              <a:rPr lang="en-US" dirty="0"/>
            </a:br>
            <a:r>
              <a:rPr lang="en-US" dirty="0"/>
              <a:t>brief 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B432F-6D64-429F-AD4C-871B4C22C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Definition: Processes to discover hosts on a computer network and information about those hosts.</a:t>
            </a:r>
          </a:p>
          <a:p>
            <a:r>
              <a:rPr lang="en-GB" dirty="0"/>
              <a:t>Active &amp; Passive scanning, Host detection, OS detection, port scanning, service detection</a:t>
            </a:r>
          </a:p>
          <a:p>
            <a:r>
              <a:rPr lang="en-GB" dirty="0"/>
              <a:t>Useful security-related information as specific vulnerabilities are tied to OS, software versions etc.</a:t>
            </a:r>
          </a:p>
          <a:p>
            <a:r>
              <a:rPr lang="en-GB" dirty="0"/>
              <a:t>Can be used to find valuable information for both attackers and defenders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553E-B3EF-4C62-9CFA-C65DBEA0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A88A-74A6-481D-A871-0BE3655DB04C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E558B-3370-47B9-BE95-194A5FF84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B46A9-C1A2-47F0-906D-CF6E19CA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90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C6EE-54F1-4FF3-B24E-D46FA08D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discovery in ICS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8F0B-FE18-49F6-99A1-3AFD09B62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not a lot of public peer-reviewed research on this topic, more public work in enterprise IT domain.</a:t>
            </a:r>
          </a:p>
          <a:p>
            <a:r>
              <a:rPr lang="en-US" dirty="0"/>
              <a:t>Some complications in ICS: Serial protocols, strange network topologies, unsupported protocols, fragile network components in devices, safety-critical environments, also lack of understanding of how and when to apply current tools to networks relating to security policies and standards.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3B73C-A36C-448B-A05F-1CC6638A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042D-5DBE-4966-8AB5-4BCD559329C5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4D740-5211-4A13-B594-5896C643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871A0-322E-414C-AB15-A2BD26B1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680EB-4361-4268-A118-055C00A1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scanning safety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BCE74-575A-404E-B11F-BD7B1E0E8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Network effects: Active scans can send 1000s of packets onto network, can cause increases in latency, retransmissions, dropped packets etc. This is unacceptable in safety-critical or real-time environments. Passive scans can also potentially cause latency and bottlenecks, especially on older hardware.</a:t>
            </a:r>
          </a:p>
          <a:p>
            <a:r>
              <a:rPr lang="en-GB" dirty="0"/>
              <a:t>Device effects: Some devices can react in unpredictable ways when scanned. There have been cases of devices becoming unusable after being scanned on certain ports. Obviously this can be a problem for safety.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5F3C8-7F9F-4F32-BC03-6D4DDD0F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7E5-611D-418B-AD13-86331E0C6C92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458E3-C389-4BBA-8AB6-747F7686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A534F-5498-4691-9189-6E832B2D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1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8944-84AF-4256-BA35-0E7EB89F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been done at Glasgow?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563F-17FE-4AD5-B36A-5F237D939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28518" cy="4351338"/>
          </a:xfrm>
        </p:spPr>
        <p:txBody>
          <a:bodyPr>
            <a:normAutofit/>
          </a:bodyPr>
          <a:lstStyle/>
          <a:p>
            <a:r>
              <a:rPr lang="en-GB" dirty="0"/>
              <a:t>Recreating vendor discovery methods from programming software using packet crafting software (</a:t>
            </a:r>
            <a:r>
              <a:rPr lang="en-GB" dirty="0" err="1"/>
              <a:t>Scapy</a:t>
            </a:r>
            <a:r>
              <a:rPr lang="en-GB" dirty="0"/>
              <a:t>).</a:t>
            </a:r>
          </a:p>
          <a:p>
            <a:r>
              <a:rPr lang="en-GB" dirty="0"/>
              <a:t>Attempts at doing discovery on serial network showed that PLC on serial network can be manipulated from Ethernet network through a gateway, more work needs done to show discovery.</a:t>
            </a:r>
          </a:p>
          <a:p>
            <a:r>
              <a:rPr lang="en-GB" dirty="0"/>
              <a:t>Initial work to examine impact of using IT scanning tools Nmap &amp; Nessus on ICS testbed, and developing scanning methods for ICS with fewer side effects.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CC1C0-4C23-4A9A-9E20-4963D6D5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EA1E-22B9-4DFF-A6BD-25DCF582F489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A7183-A441-4234-945D-03B88DA0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02CE2-7C64-4480-A40D-49C51E13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5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422BEB-0972-4CA1-A9F4-05A355E84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404" y="1474188"/>
            <a:ext cx="2229824" cy="39096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A7968A-28EE-436B-A6F1-BECA6FFCE827}"/>
              </a:ext>
            </a:extLst>
          </p:cNvPr>
          <p:cNvSpPr txBox="1"/>
          <p:nvPr/>
        </p:nvSpPr>
        <p:spPr>
          <a:xfrm>
            <a:off x="9058944" y="5416335"/>
            <a:ext cx="285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Image credit: HMS Industrial</a:t>
            </a:r>
          </a:p>
          <a:p>
            <a:r>
              <a:rPr lang="en-GB" dirty="0"/>
              <a:t>Networks AB</a:t>
            </a:r>
          </a:p>
        </p:txBody>
      </p:sp>
    </p:spTree>
    <p:extLst>
      <p:ext uri="{BB962C8B-B14F-4D97-AF65-F5344CB8AC3E}">
        <p14:creationId xmlns:p14="http://schemas.microsoft.com/office/powerpoint/2010/main" val="403435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F2EED-C344-47C1-BF8C-F55F4639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my research fall in the Purdue model?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C27D9-4D78-4FEB-BF35-3D2E508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7E5-611D-418B-AD13-86331E0C6C92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A363-8C2B-482D-92E9-2905135D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90EAB-5693-45A3-99F6-1ADB7ABD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6</a:t>
            </a:fld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3FA7931-BA64-4BC3-BA42-CA34A19553F1}"/>
              </a:ext>
            </a:extLst>
          </p:cNvPr>
          <p:cNvSpPr/>
          <p:nvPr/>
        </p:nvSpPr>
        <p:spPr>
          <a:xfrm>
            <a:off x="3581400" y="2062228"/>
            <a:ext cx="4114800" cy="5598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Layer 5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265456-CB41-4A97-BE7E-213E35028944}"/>
              </a:ext>
            </a:extLst>
          </p:cNvPr>
          <p:cNvSpPr/>
          <p:nvPr/>
        </p:nvSpPr>
        <p:spPr>
          <a:xfrm>
            <a:off x="3581400" y="2709150"/>
            <a:ext cx="4114800" cy="5598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Layer 4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23065F4-D8EC-47FB-8D08-B7E44D3FAED1}"/>
              </a:ext>
            </a:extLst>
          </p:cNvPr>
          <p:cNvSpPr/>
          <p:nvPr/>
        </p:nvSpPr>
        <p:spPr>
          <a:xfrm>
            <a:off x="3581400" y="3356072"/>
            <a:ext cx="4114800" cy="5598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Layer 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7DD5CD5-3188-4B19-8754-2482F72D8047}"/>
              </a:ext>
            </a:extLst>
          </p:cNvPr>
          <p:cNvSpPr/>
          <p:nvPr/>
        </p:nvSpPr>
        <p:spPr>
          <a:xfrm>
            <a:off x="3581400" y="4002994"/>
            <a:ext cx="4114800" cy="5598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Layer 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54AF309-545E-4C99-9905-B4586C4C12A1}"/>
              </a:ext>
            </a:extLst>
          </p:cNvPr>
          <p:cNvSpPr/>
          <p:nvPr/>
        </p:nvSpPr>
        <p:spPr>
          <a:xfrm>
            <a:off x="3581400" y="4649916"/>
            <a:ext cx="4114800" cy="5598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Layer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BF823B-2E04-43EF-ACD4-4891FED0A367}"/>
              </a:ext>
            </a:extLst>
          </p:cNvPr>
          <p:cNvSpPr txBox="1"/>
          <p:nvPr/>
        </p:nvSpPr>
        <p:spPr>
          <a:xfrm>
            <a:off x="838199" y="2213140"/>
            <a:ext cx="2610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Enterprise network/ Internet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CC6DE1-490B-46D4-BF7B-F1D7CB266072}"/>
              </a:ext>
            </a:extLst>
          </p:cNvPr>
          <p:cNvSpPr txBox="1"/>
          <p:nvPr/>
        </p:nvSpPr>
        <p:spPr>
          <a:xfrm>
            <a:off x="1692712" y="2860062"/>
            <a:ext cx="1755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Local Business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6F39A-6829-4CF8-AC71-E7E3D85B5991}"/>
              </a:ext>
            </a:extLst>
          </p:cNvPr>
          <p:cNvSpPr txBox="1"/>
          <p:nvPr/>
        </p:nvSpPr>
        <p:spPr>
          <a:xfrm>
            <a:off x="1692712" y="3506984"/>
            <a:ext cx="1755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DMZ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3EB0DC-DECC-49E6-9C56-1B13AFE29887}"/>
              </a:ext>
            </a:extLst>
          </p:cNvPr>
          <p:cNvSpPr txBox="1"/>
          <p:nvPr/>
        </p:nvSpPr>
        <p:spPr>
          <a:xfrm>
            <a:off x="1692709" y="4153906"/>
            <a:ext cx="1755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Supervisory layer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6A7424-7E11-4D87-A5E3-10C9C3C9660A}"/>
              </a:ext>
            </a:extLst>
          </p:cNvPr>
          <p:cNvSpPr txBox="1"/>
          <p:nvPr/>
        </p:nvSpPr>
        <p:spPr>
          <a:xfrm>
            <a:off x="1692710" y="4800828"/>
            <a:ext cx="1755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Control layer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FE0B24F-4E8E-465B-83F0-E9F5DA0E5791}"/>
              </a:ext>
            </a:extLst>
          </p:cNvPr>
          <p:cNvSpPr/>
          <p:nvPr/>
        </p:nvSpPr>
        <p:spPr>
          <a:xfrm>
            <a:off x="3581400" y="5280416"/>
            <a:ext cx="4114800" cy="5598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Layer 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A72372-63C2-421A-9700-42560BE7CAB2}"/>
              </a:ext>
            </a:extLst>
          </p:cNvPr>
          <p:cNvSpPr txBox="1"/>
          <p:nvPr/>
        </p:nvSpPr>
        <p:spPr>
          <a:xfrm>
            <a:off x="1692708" y="5447750"/>
            <a:ext cx="1755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Process I/O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A55A08-1AE0-4C46-A5E7-D23F557AFA87}"/>
              </a:ext>
            </a:extLst>
          </p:cNvPr>
          <p:cNvSpPr/>
          <p:nvPr/>
        </p:nvSpPr>
        <p:spPr>
          <a:xfrm>
            <a:off x="3492753" y="3955076"/>
            <a:ext cx="4292081" cy="195994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687C13-28A1-45F4-B0E2-0E756C075AA4}"/>
              </a:ext>
            </a:extLst>
          </p:cNvPr>
          <p:cNvSpPr txBox="1"/>
          <p:nvPr/>
        </p:nvSpPr>
        <p:spPr>
          <a:xfrm>
            <a:off x="8332236" y="4092060"/>
            <a:ext cx="291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Our area of interest/research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394494-8B93-420B-8EF2-D30546A32CE3}"/>
              </a:ext>
            </a:extLst>
          </p:cNvPr>
          <p:cNvCxnSpPr>
            <a:stCxn id="22" idx="1"/>
          </p:cNvCxnSpPr>
          <p:nvPr/>
        </p:nvCxnSpPr>
        <p:spPr>
          <a:xfrm flipH="1">
            <a:off x="7784834" y="4276726"/>
            <a:ext cx="54740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E6057EC-0D10-4AAF-8675-843BA33A4C81}"/>
              </a:ext>
            </a:extLst>
          </p:cNvPr>
          <p:cNvSpPr/>
          <p:nvPr/>
        </p:nvSpPr>
        <p:spPr>
          <a:xfrm>
            <a:off x="3519184" y="1992573"/>
            <a:ext cx="4292081" cy="132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46FEAD-B158-4EA9-915E-1CC3A91419DF}"/>
              </a:ext>
            </a:extLst>
          </p:cNvPr>
          <p:cNvSpPr txBox="1"/>
          <p:nvPr/>
        </p:nvSpPr>
        <p:spPr>
          <a:xfrm>
            <a:off x="8358667" y="2193071"/>
            <a:ext cx="2995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really interested, can apply ‘traditional’ IT discovery techniques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49173E8-0DA0-4A98-B8C4-8C92208EE49D}"/>
              </a:ext>
            </a:extLst>
          </p:cNvPr>
          <p:cNvCxnSpPr>
            <a:cxnSpLocks/>
            <a:stCxn id="26" idx="1"/>
            <a:endCxn id="25" idx="3"/>
          </p:cNvCxnSpPr>
          <p:nvPr/>
        </p:nvCxnSpPr>
        <p:spPr>
          <a:xfrm flipH="1">
            <a:off x="7811265" y="2654736"/>
            <a:ext cx="5474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07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E6761-A146-4314-9AB5-89D4E058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8D41B-C45C-480E-ABDA-EFBCE0628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thorough examination of the effects that existing tools have on control networks: impact of scanning on network, use cases for different levels of “aggressiveness” of scans, investigation of potential safety related problems and solutions</a:t>
            </a:r>
          </a:p>
          <a:p>
            <a:r>
              <a:rPr lang="en-US" dirty="0"/>
              <a:t>Closer look at ICS application level protocols Ethernet/IP and CIP (ABB), Profibus and </a:t>
            </a:r>
            <a:r>
              <a:rPr lang="en-US" dirty="0" err="1"/>
              <a:t>ProfiNet</a:t>
            </a:r>
            <a:r>
              <a:rPr lang="en-US" dirty="0"/>
              <a:t> (Siemens), Modbus TCP (generic), to see the benefits of leveraging vendor discovery techniques, consolidating into a toolset. Work on Industrial wireless and serial discovery methods.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2DFE3-9C97-4594-9A1B-E0A2FBEC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2CC8-8C75-4AEF-B59C-ED9DA5865B47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BD43-867C-4A4D-9AD4-061D678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5544E-2179-4232-B58D-4993A9E3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2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F190-B595-41BF-9250-2D3492F56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Thanks </a:t>
            </a:r>
            <a:br>
              <a:rPr lang="en-GB" dirty="0"/>
            </a:br>
            <a:r>
              <a:rPr lang="en-GB" dirty="0"/>
              <a:t>Any questions?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6F0107F-0042-4549-AAC6-C4A857A68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Charlie Rutherford</a:t>
            </a:r>
          </a:p>
          <a:p>
            <a:r>
              <a:rPr lang="en-GB" dirty="0">
                <a:hlinkClick r:id="rId2"/>
              </a:rPr>
              <a:t>c.rutherford.2@research.gla.ac.uk</a:t>
            </a:r>
            <a:endParaRPr lang="en-GB" dirty="0"/>
          </a:p>
          <a:p>
            <a:r>
              <a:rPr lang="en-GB" dirty="0"/>
              <a:t>Office: 0141 330 7232</a:t>
            </a:r>
          </a:p>
          <a:p>
            <a:r>
              <a:rPr lang="en-GB" dirty="0"/>
              <a:t>University of Glasgow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D5597-9E11-4E18-84F9-7E210789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A804-2BC8-4B48-A6B8-5BF296F17D99}" type="datetime1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1BDD4-996B-4AE3-B93B-709AE586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C. Rutherford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3B515-DA31-487A-ABF1-6B8160D5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77CA-5E29-4080-A381-339BBD36C5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3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569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Network Discovery in Industrial Control Systems</vt:lpstr>
      <vt:lpstr>Network discovery, a (very) brief introduction</vt:lpstr>
      <vt:lpstr>Network discovery in ICS</vt:lpstr>
      <vt:lpstr>Some scanning safety concerns</vt:lpstr>
      <vt:lpstr>What’s been done at Glasgow?</vt:lpstr>
      <vt:lpstr>Where does my research fall in the Purdue model?</vt:lpstr>
      <vt:lpstr>What’s next?</vt:lpstr>
      <vt:lpstr>Thanks 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Title slide: Thesis title</dc:title>
  <dc:creator>Charles Rutherford</dc:creator>
  <cp:lastModifiedBy>Sakya, Prabhat</cp:lastModifiedBy>
  <cp:revision>24</cp:revision>
  <dcterms:created xsi:type="dcterms:W3CDTF">2018-10-15T12:18:30Z</dcterms:created>
  <dcterms:modified xsi:type="dcterms:W3CDTF">2018-10-16T18:57:43Z</dcterms:modified>
</cp:coreProperties>
</file>