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70" r:id="rId2"/>
    <p:sldId id="445" r:id="rId3"/>
    <p:sldId id="407" r:id="rId4"/>
    <p:sldId id="458" r:id="rId5"/>
    <p:sldId id="459" r:id="rId6"/>
    <p:sldId id="461" r:id="rId7"/>
    <p:sldId id="462" r:id="rId8"/>
    <p:sldId id="463" r:id="rId9"/>
    <p:sldId id="436" r:id="rId10"/>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60"/>
    <a:srgbClr val="02BE14"/>
    <a:srgbClr val="03DF37"/>
    <a:srgbClr val="27FD79"/>
    <a:srgbClr val="FCB72C"/>
    <a:srgbClr val="FC8A2C"/>
    <a:srgbClr val="0067A7"/>
    <a:srgbClr val="003865"/>
    <a:srgbClr val="284F76"/>
    <a:srgbClr val="3E4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1"/>
    <p:restoredTop sz="66977"/>
  </p:normalViewPr>
  <p:slideViewPr>
    <p:cSldViewPr>
      <p:cViewPr varScale="1">
        <p:scale>
          <a:sx n="95" d="100"/>
          <a:sy n="95" d="100"/>
        </p:scale>
        <p:origin x="58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10/16/2018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a:t>
            </a:fld>
            <a:endParaRPr lang="en-US"/>
          </a:p>
        </p:txBody>
      </p:sp>
    </p:spTree>
    <p:extLst>
      <p:ext uri="{BB962C8B-B14F-4D97-AF65-F5344CB8AC3E}">
        <p14:creationId xmlns:p14="http://schemas.microsoft.com/office/powerpoint/2010/main" val="37473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71596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490" y="4083945"/>
            <a:ext cx="679450" cy="889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850766"/>
            <a:ext cx="1907704" cy="1122179"/>
          </a:xfrm>
          <a:prstGeom prst="rect">
            <a:avLst/>
          </a:prstGeom>
        </p:spPr>
      </p:pic>
      <p:sp>
        <p:nvSpPr>
          <p:cNvPr id="3" name="TextBox 2">
            <a:extLst>
              <a:ext uri="{FF2B5EF4-FFF2-40B4-BE49-F238E27FC236}">
                <a16:creationId xmlns:a16="http://schemas.microsoft.com/office/drawing/2014/main" id="{9BC81CED-6E5C-4ABB-8CC1-69024F2A3CB4}"/>
              </a:ext>
            </a:extLst>
          </p:cNvPr>
          <p:cNvSpPr txBox="1"/>
          <p:nvPr/>
        </p:nvSpPr>
        <p:spPr>
          <a:xfrm>
            <a:off x="827584" y="1556087"/>
            <a:ext cx="4464496" cy="1015663"/>
          </a:xfrm>
          <a:prstGeom prst="rect">
            <a:avLst/>
          </a:prstGeom>
          <a:noFill/>
        </p:spPr>
        <p:txBody>
          <a:bodyPr wrap="square" rtlCol="0">
            <a:spAutoFit/>
          </a:bodyPr>
          <a:lstStyle/>
          <a:p>
            <a:r>
              <a:rPr lang="en-GB" sz="6000" dirty="0">
                <a:solidFill>
                  <a:schemeClr val="accent5">
                    <a:lumMod val="90000"/>
                    <a:lumOff val="10000"/>
                  </a:schemeClr>
                </a:solidFill>
              </a:rPr>
              <a:t>W</a:t>
            </a:r>
            <a:r>
              <a:rPr lang="en-GB" sz="6000" dirty="0">
                <a:solidFill>
                  <a:srgbClr val="02BE14"/>
                </a:solidFill>
              </a:rPr>
              <a:t>E</a:t>
            </a:r>
            <a:r>
              <a:rPr lang="en-GB" sz="6000" dirty="0">
                <a:solidFill>
                  <a:srgbClr val="27FD79"/>
                </a:solidFill>
              </a:rPr>
              <a:t>L</a:t>
            </a:r>
            <a:r>
              <a:rPr lang="en-GB" sz="6000" dirty="0">
                <a:solidFill>
                  <a:srgbClr val="FCB72C"/>
                </a:solidFill>
              </a:rPr>
              <a:t>C</a:t>
            </a:r>
            <a:r>
              <a:rPr lang="en-GB" sz="6000" dirty="0">
                <a:solidFill>
                  <a:srgbClr val="FC8A2C"/>
                </a:solidFill>
              </a:rPr>
              <a:t>O</a:t>
            </a:r>
            <a:r>
              <a:rPr lang="en-GB" sz="6000" dirty="0">
                <a:solidFill>
                  <a:schemeClr val="tx1">
                    <a:lumMod val="90000"/>
                    <a:lumOff val="10000"/>
                  </a:schemeClr>
                </a:solidFill>
              </a:rPr>
              <a:t>M</a:t>
            </a:r>
            <a:r>
              <a:rPr lang="en-GB" sz="6000" dirty="0">
                <a:solidFill>
                  <a:schemeClr val="tx1">
                    <a:lumMod val="75000"/>
                    <a:lumOff val="25000"/>
                  </a:schemeClr>
                </a:solidFill>
              </a:rPr>
              <a:t>E</a:t>
            </a:r>
          </a:p>
        </p:txBody>
      </p:sp>
    </p:spTree>
    <p:extLst>
      <p:ext uri="{BB962C8B-B14F-4D97-AF65-F5344CB8AC3E}">
        <p14:creationId xmlns:p14="http://schemas.microsoft.com/office/powerpoint/2010/main" val="58777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itle 1"/>
          <p:cNvSpPr>
            <a:spLocks noGrp="1"/>
          </p:cNvSpPr>
          <p:nvPr>
            <p:ph type="title"/>
          </p:nvPr>
        </p:nvSpPr>
        <p:spPr>
          <a:xfrm>
            <a:off x="2195736" y="771550"/>
            <a:ext cx="7416824" cy="1368152"/>
          </a:xfrm>
          <a:prstGeom prst="rect">
            <a:avLst/>
          </a:prstGeom>
        </p:spPr>
        <p:txBody>
          <a:bodyPr/>
          <a:lstStyle/>
          <a:p>
            <a:r>
              <a:rPr lang="en-US" sz="2400" dirty="0">
                <a:solidFill>
                  <a:schemeClr val="tx1">
                    <a:lumMod val="10000"/>
                    <a:lumOff val="90000"/>
                  </a:schemeClr>
                </a:solidFill>
              </a:rPr>
              <a:t>Developing Pedagogy to </a:t>
            </a:r>
            <a:r>
              <a:rPr lang="en-US" sz="2400" dirty="0" err="1">
                <a:solidFill>
                  <a:schemeClr val="tx1">
                    <a:lumMod val="10000"/>
                    <a:lumOff val="90000"/>
                  </a:schemeClr>
                </a:solidFill>
              </a:rPr>
              <a:t>Optimise</a:t>
            </a:r>
            <a:r>
              <a:rPr lang="en-US" sz="2400" dirty="0">
                <a:solidFill>
                  <a:schemeClr val="tx1">
                    <a:lumMod val="10000"/>
                    <a:lumOff val="90000"/>
                  </a:schemeClr>
                </a:solidFill>
              </a:rPr>
              <a:t> Forensic Training in Safety Related ICS </a:t>
            </a:r>
          </a:p>
        </p:txBody>
      </p:sp>
      <p:sp>
        <p:nvSpPr>
          <p:cNvPr id="7" name="Content Placeholder 2"/>
          <p:cNvSpPr>
            <a:spLocks noGrp="1"/>
          </p:cNvSpPr>
          <p:nvPr>
            <p:ph idx="4294967295"/>
          </p:nvPr>
        </p:nvSpPr>
        <p:spPr>
          <a:xfrm>
            <a:off x="611560" y="2427734"/>
            <a:ext cx="3024336" cy="1368152"/>
          </a:xfrm>
          <a:prstGeom prst="rect">
            <a:avLst/>
          </a:prstGeom>
        </p:spPr>
        <p:txBody>
          <a:bodyPr/>
          <a:lstStyle/>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249945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3059833" y="610869"/>
            <a:ext cx="2592288" cy="504055"/>
          </a:xfrm>
          <a:prstGeom prst="rect">
            <a:avLst/>
          </a:prstGeom>
        </p:spPr>
        <p:txBody>
          <a:bodyPr/>
          <a:lstStyle/>
          <a:p>
            <a:r>
              <a:rPr lang="en-US" sz="2400" dirty="0"/>
              <a:t>Background</a:t>
            </a:r>
          </a:p>
        </p:txBody>
      </p:sp>
      <p:sp>
        <p:nvSpPr>
          <p:cNvPr id="6" name="Content Placeholder 2"/>
          <p:cNvSpPr>
            <a:spLocks noGrp="1"/>
          </p:cNvSpPr>
          <p:nvPr>
            <p:ph idx="4294967295"/>
          </p:nvPr>
        </p:nvSpPr>
        <p:spPr>
          <a:xfrm>
            <a:off x="201179" y="1681581"/>
            <a:ext cx="8712970" cy="2916157"/>
          </a:xfrm>
          <a:prstGeom prst="rect">
            <a:avLst/>
          </a:prstGeom>
        </p:spPr>
        <p:txBody>
          <a:bodyPr/>
          <a:lstStyle/>
          <a:p>
            <a:pPr marL="285750" indent="-285750">
              <a:buFont typeface="Arial" panose="020B0604020202020204" pitchFamily="34" charset="0"/>
              <a:buChar char="•"/>
            </a:pPr>
            <a:r>
              <a:rPr lang="en-US" dirty="0">
                <a:latin typeface="Arial" charset="0"/>
                <a:ea typeface="Arial" charset="0"/>
                <a:cs typeface="Arial" charset="0"/>
              </a:rPr>
              <a:t>Pedagogy – the theory and practice of teaching and how these influence student learning.</a:t>
            </a:r>
          </a:p>
          <a:p>
            <a:pPr marL="285750" indent="-285750">
              <a:buFont typeface="Arial" panose="020B0604020202020204" pitchFamily="34" charset="0"/>
              <a:buChar char="•"/>
            </a:pPr>
            <a:r>
              <a:rPr lang="en-US" dirty="0">
                <a:latin typeface="Arial" charset="0"/>
                <a:ea typeface="Arial" charset="0"/>
                <a:cs typeface="Arial" charset="0"/>
              </a:rPr>
              <a:t>The Research Institute in Science of Cyber Security (RISCS) workshop stressed the role GCHQ Research Institutes must play in influencing best practice in this area.</a:t>
            </a:r>
          </a:p>
          <a:p>
            <a:pPr marL="285750" indent="-285750">
              <a:buFont typeface="Arial" panose="020B0604020202020204" pitchFamily="34" charset="0"/>
              <a:buChar char="•"/>
            </a:pPr>
            <a:r>
              <a:rPr lang="en-US" dirty="0">
                <a:latin typeface="Arial" charset="0"/>
                <a:ea typeface="Arial" charset="0"/>
                <a:cs typeface="Arial" charset="0"/>
              </a:rPr>
              <a:t>The researchers expressed their concern that research findings tend to disappear into a vortex, which they call “The Void”. </a:t>
            </a:r>
          </a:p>
          <a:p>
            <a:pPr marL="285750" indent="-285750">
              <a:buFont typeface="Arial" panose="020B0604020202020204" pitchFamily="34" charset="0"/>
              <a:buChar char="•"/>
            </a:pPr>
            <a:r>
              <a:rPr lang="en-US" dirty="0">
                <a:latin typeface="Arial" charset="0"/>
                <a:ea typeface="Arial" charset="0"/>
                <a:cs typeface="Arial" charset="0"/>
              </a:rPr>
              <a:t>Well summed up by the CISO of a global </a:t>
            </a:r>
            <a:r>
              <a:rPr lang="en-US" dirty="0" err="1">
                <a:latin typeface="Arial" charset="0"/>
                <a:ea typeface="Arial" charset="0"/>
                <a:cs typeface="Arial" charset="0"/>
              </a:rPr>
              <a:t>organisation</a:t>
            </a:r>
            <a:r>
              <a:rPr lang="en-US" dirty="0">
                <a:latin typeface="Arial" charset="0"/>
                <a:ea typeface="Arial" charset="0"/>
                <a:cs typeface="Arial" charset="0"/>
              </a:rPr>
              <a:t>, who told them that academic research was generally not well disseminated outside of academic circles and did not reach him in a form that’s useful in the real world.</a:t>
            </a:r>
          </a:p>
          <a:p>
            <a:pPr marL="285750" indent="-285750">
              <a:buFont typeface="Arial" panose="020B0604020202020204" pitchFamily="34" charset="0"/>
              <a:buChar char="•"/>
            </a:pPr>
            <a:r>
              <a:rPr lang="en-US" dirty="0">
                <a:latin typeface="Arial" charset="0"/>
                <a:ea typeface="Arial" charset="0"/>
                <a:cs typeface="Arial" charset="0"/>
              </a:rPr>
              <a:t>We have found that there is little or no empirical work on effective approaches for training professional systems engineers.</a:t>
            </a:r>
          </a:p>
          <a:p>
            <a:pPr marL="285750" indent="-285750">
              <a:buFont typeface="Arial" panose="020B0604020202020204" pitchFamily="34"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206081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3059833" y="610869"/>
            <a:ext cx="2592288" cy="504055"/>
          </a:xfrm>
          <a:prstGeom prst="rect">
            <a:avLst/>
          </a:prstGeom>
        </p:spPr>
        <p:txBody>
          <a:bodyPr/>
          <a:lstStyle/>
          <a:p>
            <a:r>
              <a:rPr lang="en-US" sz="2400" dirty="0"/>
              <a:t>Background</a:t>
            </a:r>
          </a:p>
        </p:txBody>
      </p:sp>
      <p:sp>
        <p:nvSpPr>
          <p:cNvPr id="6" name="Content Placeholder 2"/>
          <p:cNvSpPr>
            <a:spLocks noGrp="1"/>
          </p:cNvSpPr>
          <p:nvPr>
            <p:ph idx="4294967295"/>
          </p:nvPr>
        </p:nvSpPr>
        <p:spPr>
          <a:xfrm>
            <a:off x="201179" y="1681581"/>
            <a:ext cx="8712970" cy="2916157"/>
          </a:xfrm>
          <a:prstGeom prst="rect">
            <a:avLst/>
          </a:prstGeom>
        </p:spPr>
        <p:txBody>
          <a:bodyPr/>
          <a:lstStyle/>
          <a:p>
            <a:pPr marL="285750" indent="-285750">
              <a:buFont typeface="Arial" panose="020B0604020202020204" pitchFamily="34" charset="0"/>
              <a:buChar char="•"/>
            </a:pPr>
            <a:r>
              <a:rPr lang="en-US" dirty="0">
                <a:latin typeface="Arial" charset="0"/>
                <a:ea typeface="Arial" charset="0"/>
                <a:cs typeface="Arial" charset="0"/>
              </a:rPr>
              <a:t>Very few courses on ICS address forensics.</a:t>
            </a:r>
          </a:p>
          <a:p>
            <a:pPr marL="285750" indent="-285750">
              <a:buFont typeface="Arial" panose="020B0604020202020204" pitchFamily="34" charset="0"/>
              <a:buChar char="•"/>
            </a:pPr>
            <a:r>
              <a:rPr lang="en-US" dirty="0">
                <a:latin typeface="Arial" charset="0"/>
                <a:ea typeface="Arial" charset="0"/>
                <a:cs typeface="Arial" charset="0"/>
              </a:rPr>
              <a:t>They will include Kali Linux as a tool box but little else.</a:t>
            </a:r>
          </a:p>
          <a:p>
            <a:pPr marL="285750" indent="-285750">
              <a:buFont typeface="Arial" panose="020B0604020202020204" pitchFamily="34" charset="0"/>
              <a:buChar char="•"/>
            </a:pPr>
            <a:r>
              <a:rPr lang="en-US" dirty="0">
                <a:latin typeface="Arial" charset="0"/>
                <a:ea typeface="Arial" charset="0"/>
                <a:cs typeface="Arial" charset="0"/>
              </a:rPr>
              <a:t>Now with NIS requirements industry need to be able to identify when they have been attacked.</a:t>
            </a:r>
          </a:p>
          <a:p>
            <a:pPr marL="285750" indent="-285750">
              <a:buFont typeface="Arial" panose="020B0604020202020204" pitchFamily="34" charset="0"/>
              <a:buChar char="•"/>
            </a:pPr>
            <a:r>
              <a:rPr lang="en-US" dirty="0">
                <a:latin typeface="Arial" charset="0"/>
                <a:ea typeface="Arial" charset="0"/>
                <a:cs typeface="Arial" charset="0"/>
              </a:rPr>
              <a:t>This can be very difficult in an IT environment but it is even harder in an ICS environment.</a:t>
            </a:r>
          </a:p>
          <a:p>
            <a:pPr marL="285750" indent="-285750">
              <a:buFont typeface="Arial" panose="020B0604020202020204" pitchFamily="34" charset="0"/>
              <a:buChar char="•"/>
            </a:pPr>
            <a:r>
              <a:rPr lang="en-US" dirty="0">
                <a:latin typeface="Arial" charset="0"/>
                <a:ea typeface="Arial" charset="0"/>
                <a:cs typeface="Arial" charset="0"/>
              </a:rPr>
              <a:t>Courses also need to be able to explain the consequence of investigation actions and appropriate steps for safety and safety related systems.  </a:t>
            </a:r>
          </a:p>
          <a:p>
            <a:pPr marL="285750" indent="-285750">
              <a:buFont typeface="Arial" panose="020B0604020202020204" pitchFamily="34" charset="0"/>
              <a:buChar char="•"/>
            </a:pPr>
            <a:r>
              <a:rPr lang="en-US" dirty="0">
                <a:latin typeface="Arial" charset="0"/>
                <a:ea typeface="Arial" charset="0"/>
                <a:cs typeface="Arial" charset="0"/>
              </a:rPr>
              <a:t>There is significant gaps in this area.   </a:t>
            </a:r>
          </a:p>
        </p:txBody>
      </p:sp>
    </p:spTree>
    <p:extLst>
      <p:ext uri="{BB962C8B-B14F-4D97-AF65-F5344CB8AC3E}">
        <p14:creationId xmlns:p14="http://schemas.microsoft.com/office/powerpoint/2010/main" val="424399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3059833" y="610869"/>
            <a:ext cx="2592288" cy="504055"/>
          </a:xfrm>
          <a:prstGeom prst="rect">
            <a:avLst/>
          </a:prstGeom>
        </p:spPr>
        <p:txBody>
          <a:bodyPr/>
          <a:lstStyle/>
          <a:p>
            <a:r>
              <a:rPr lang="en-US" sz="2400" dirty="0"/>
              <a:t>Way Ahead</a:t>
            </a:r>
          </a:p>
        </p:txBody>
      </p:sp>
      <p:sp>
        <p:nvSpPr>
          <p:cNvPr id="6" name="Content Placeholder 2"/>
          <p:cNvSpPr>
            <a:spLocks noGrp="1"/>
          </p:cNvSpPr>
          <p:nvPr>
            <p:ph idx="4294967295"/>
          </p:nvPr>
        </p:nvSpPr>
        <p:spPr>
          <a:xfrm>
            <a:off x="215515" y="1275606"/>
            <a:ext cx="8712970" cy="3312368"/>
          </a:xfrm>
          <a:prstGeom prst="rect">
            <a:avLst/>
          </a:prstGeom>
        </p:spPr>
        <p:txBody>
          <a:bodyPr/>
          <a:lstStyle/>
          <a:p>
            <a:pPr marL="285750" indent="-285750">
              <a:buFont typeface="Arial" panose="020B0604020202020204" pitchFamily="34" charset="0"/>
              <a:buChar char="•"/>
            </a:pPr>
            <a:r>
              <a:rPr lang="en-US" dirty="0">
                <a:latin typeface="Arial" charset="0"/>
                <a:ea typeface="Arial" charset="0"/>
                <a:cs typeface="Arial" charset="0"/>
              </a:rPr>
              <a:t>We need to look at how we are using ICS test beds.</a:t>
            </a:r>
          </a:p>
          <a:p>
            <a:pPr marL="285750" indent="-285750">
              <a:buFont typeface="Arial" panose="020B0604020202020204" pitchFamily="34" charset="0"/>
              <a:buChar char="•"/>
            </a:pPr>
            <a:r>
              <a:rPr lang="en-US" dirty="0">
                <a:latin typeface="Arial" charset="0"/>
                <a:ea typeface="Arial" charset="0"/>
                <a:cs typeface="Arial" charset="0"/>
              </a:rPr>
              <a:t>What are the engineers getting from time on the test beds?</a:t>
            </a:r>
          </a:p>
          <a:p>
            <a:pPr marL="285750" indent="-285750">
              <a:buFont typeface="Arial" panose="020B0604020202020204" pitchFamily="34" charset="0"/>
              <a:buChar char="•"/>
            </a:pPr>
            <a:r>
              <a:rPr lang="en-US" dirty="0">
                <a:latin typeface="Arial" charset="0"/>
                <a:ea typeface="Arial" charset="0"/>
                <a:cs typeface="Arial" charset="0"/>
              </a:rPr>
              <a:t>What are we (UK) getting for these investments?</a:t>
            </a:r>
          </a:p>
          <a:p>
            <a:pPr marL="285750" indent="-285750">
              <a:buFont typeface="Arial" panose="020B0604020202020204" pitchFamily="34" charset="0"/>
              <a:buChar char="•"/>
            </a:pPr>
            <a:r>
              <a:rPr lang="en-US" dirty="0">
                <a:latin typeface="Arial" charset="0"/>
                <a:ea typeface="Arial" charset="0"/>
                <a:cs typeface="Arial" charset="0"/>
              </a:rPr>
              <a:t>Is the existing setup actually producing the skill set industry and the country needs.</a:t>
            </a:r>
          </a:p>
          <a:p>
            <a:pPr marL="285750" indent="-285750">
              <a:buFont typeface="Arial" panose="020B0604020202020204" pitchFamily="34" charset="0"/>
              <a:buChar char="•"/>
            </a:pPr>
            <a:r>
              <a:rPr lang="en-US" dirty="0">
                <a:latin typeface="Arial" charset="0"/>
                <a:ea typeface="Arial" charset="0"/>
                <a:cs typeface="Arial" charset="0"/>
              </a:rPr>
              <a:t>The US DoD have done some work in looking at SCADA test beds and the proficiency of the teams in the exercises. </a:t>
            </a:r>
          </a:p>
          <a:p>
            <a:pPr marL="285750" indent="-285750">
              <a:buFont typeface="Arial" panose="020B0604020202020204" pitchFamily="34" charset="0"/>
              <a:buChar char="•"/>
            </a:pPr>
            <a:r>
              <a:rPr lang="en-US" dirty="0">
                <a:latin typeface="Arial" charset="0"/>
                <a:ea typeface="Arial" charset="0"/>
                <a:cs typeface="Arial" charset="0"/>
              </a:rPr>
              <a:t>The results showed that the teams were not meeting the expectations of the NIST 800-61 standard.</a:t>
            </a:r>
          </a:p>
          <a:p>
            <a:pPr marL="285750" indent="-285750">
              <a:buFont typeface="Arial" panose="020B0604020202020204" pitchFamily="34" charset="0"/>
              <a:buChar char="•"/>
            </a:pPr>
            <a:r>
              <a:rPr lang="en-US" dirty="0">
                <a:latin typeface="Arial" charset="0"/>
                <a:ea typeface="Arial" charset="0"/>
                <a:cs typeface="Arial" charset="0"/>
              </a:rPr>
              <a:t>Does the NIST standard need to be reviewed against actual response times.</a:t>
            </a:r>
          </a:p>
          <a:p>
            <a:pPr marL="285750" indent="-285750">
              <a:buFont typeface="Arial" panose="020B0604020202020204" pitchFamily="34" charset="0"/>
              <a:buChar char="•"/>
            </a:pPr>
            <a:r>
              <a:rPr lang="en-US" dirty="0">
                <a:latin typeface="Arial" charset="0"/>
                <a:ea typeface="Arial" charset="0"/>
                <a:cs typeface="Arial" charset="0"/>
              </a:rPr>
              <a:t>It is important that the research is build on actual experiences so that realistic timelines can be set. </a:t>
            </a:r>
          </a:p>
        </p:txBody>
      </p:sp>
    </p:spTree>
    <p:extLst>
      <p:ext uri="{BB962C8B-B14F-4D97-AF65-F5344CB8AC3E}">
        <p14:creationId xmlns:p14="http://schemas.microsoft.com/office/powerpoint/2010/main" val="30607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5255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3059833" y="610869"/>
            <a:ext cx="2592288" cy="504055"/>
          </a:xfrm>
          <a:prstGeom prst="rect">
            <a:avLst/>
          </a:prstGeom>
        </p:spPr>
        <p:txBody>
          <a:bodyPr/>
          <a:lstStyle/>
          <a:p>
            <a:r>
              <a:rPr lang="en-US" sz="2400" dirty="0"/>
              <a:t>Phase 1</a:t>
            </a:r>
          </a:p>
        </p:txBody>
      </p:sp>
      <p:sp>
        <p:nvSpPr>
          <p:cNvPr id="6" name="Content Placeholder 2"/>
          <p:cNvSpPr>
            <a:spLocks noGrp="1"/>
          </p:cNvSpPr>
          <p:nvPr>
            <p:ph idx="4294967295"/>
          </p:nvPr>
        </p:nvSpPr>
        <p:spPr>
          <a:xfrm>
            <a:off x="215515" y="1275606"/>
            <a:ext cx="8712970" cy="3312368"/>
          </a:xfrm>
          <a:prstGeom prst="rect">
            <a:avLst/>
          </a:prstGeom>
        </p:spPr>
        <p:txBody>
          <a:bodyPr/>
          <a:lstStyle/>
          <a:p>
            <a:pPr marL="285750" indent="-285750">
              <a:buFont typeface="Arial" panose="020B0604020202020204" pitchFamily="34" charset="0"/>
              <a:buChar char="•"/>
            </a:pPr>
            <a:r>
              <a:rPr lang="en-US" dirty="0">
                <a:latin typeface="Arial" charset="0"/>
                <a:ea typeface="Arial" charset="0"/>
                <a:cs typeface="Arial" charset="0"/>
              </a:rPr>
              <a:t>In Phase 1 we will consider 3 groups:</a:t>
            </a:r>
          </a:p>
          <a:p>
            <a:pPr marL="1314450" lvl="3" indent="-285750">
              <a:buFont typeface="Arial" panose="020B0604020202020204" pitchFamily="34" charset="0"/>
              <a:buChar char="•"/>
            </a:pPr>
            <a:r>
              <a:rPr lang="en-US" dirty="0">
                <a:latin typeface="Arial" charset="0"/>
                <a:ea typeface="Arial" charset="0"/>
                <a:cs typeface="Arial" charset="0"/>
              </a:rPr>
              <a:t>Cyber Apprentices</a:t>
            </a:r>
          </a:p>
          <a:p>
            <a:pPr marL="1314450" lvl="3" indent="-285750">
              <a:buFont typeface="Arial" panose="020B0604020202020204" pitchFamily="34" charset="0"/>
              <a:buChar char="•"/>
            </a:pPr>
            <a:r>
              <a:rPr lang="en-US" dirty="0">
                <a:latin typeface="Arial" charset="0"/>
                <a:ea typeface="Arial" charset="0"/>
                <a:cs typeface="Arial" charset="0"/>
              </a:rPr>
              <a:t>Engineers from the UK CNI</a:t>
            </a:r>
          </a:p>
          <a:p>
            <a:pPr marL="1314450" lvl="3" indent="-285750">
              <a:buFont typeface="Arial" panose="020B0604020202020204" pitchFamily="34" charset="0"/>
              <a:buChar char="•"/>
            </a:pPr>
            <a:r>
              <a:rPr lang="en-US" dirty="0">
                <a:latin typeface="Arial" charset="0"/>
                <a:ea typeface="Arial" charset="0"/>
                <a:cs typeface="Arial" charset="0"/>
              </a:rPr>
              <a:t>GCHQ RIs</a:t>
            </a:r>
          </a:p>
          <a:p>
            <a:pPr marL="285750" indent="-285750">
              <a:buFont typeface="Arial" panose="020B0604020202020204" pitchFamily="34" charset="0"/>
              <a:buChar char="•"/>
            </a:pPr>
            <a:r>
              <a:rPr lang="en-US" dirty="0">
                <a:latin typeface="Arial" charset="0"/>
                <a:ea typeface="Arial" charset="0"/>
                <a:cs typeface="Arial" charset="0"/>
              </a:rPr>
              <a:t>The Cyber Apprentices into the lab to work along side the students.</a:t>
            </a:r>
          </a:p>
          <a:p>
            <a:pPr marL="1314450" lvl="3" indent="-285750">
              <a:buFont typeface="Arial" panose="020B0604020202020204" pitchFamily="34" charset="0"/>
              <a:buChar char="•"/>
            </a:pPr>
            <a:r>
              <a:rPr lang="en-US" dirty="0">
                <a:latin typeface="Arial" charset="0"/>
                <a:ea typeface="Arial" charset="0"/>
                <a:cs typeface="Arial" charset="0"/>
              </a:rPr>
              <a:t>It will also allow the Apprentices to get direct insight into the research being carried out and get time to experiment on the devices.</a:t>
            </a:r>
          </a:p>
          <a:p>
            <a:pPr marL="1314450" lvl="3" indent="-285750">
              <a:buFont typeface="Arial" panose="020B0604020202020204" pitchFamily="34" charset="0"/>
              <a:buChar char="•"/>
            </a:pPr>
            <a:r>
              <a:rPr lang="en-US" dirty="0">
                <a:latin typeface="Arial" charset="0"/>
                <a:ea typeface="Arial" charset="0"/>
                <a:cs typeface="Arial" charset="0"/>
              </a:rPr>
              <a:t>The aim is to give them hands on time with the tool sets we have been developing and getting feedback from the users.</a:t>
            </a:r>
          </a:p>
          <a:p>
            <a:pPr marL="285750" indent="-285750">
              <a:buFont typeface="Arial" panose="020B0604020202020204" pitchFamily="34" charset="0"/>
              <a:buChar char="•"/>
            </a:pPr>
            <a:r>
              <a:rPr lang="en-US" dirty="0">
                <a:latin typeface="Arial" charset="0"/>
                <a:ea typeface="Arial" charset="0"/>
                <a:cs typeface="Arial" charset="0"/>
              </a:rPr>
              <a:t>We are not worried if they “break” something because that’s part of working in the lab, we can always re install code.</a:t>
            </a:r>
          </a:p>
          <a:p>
            <a:pPr marL="285750" indent="-285750">
              <a:buFont typeface="Arial" panose="020B0604020202020204" pitchFamily="34" charset="0"/>
              <a:buChar char="•"/>
            </a:pPr>
            <a:r>
              <a:rPr lang="en-US" dirty="0">
                <a:latin typeface="Arial" charset="0"/>
                <a:ea typeface="Arial" charset="0"/>
                <a:cs typeface="Arial" charset="0"/>
              </a:rPr>
              <a:t>We also plan to open up the lab to plant computer specialists from the UK CNI and GCHQ RIs to observe the interaction in peer learning between the groups and the students.</a:t>
            </a:r>
          </a:p>
        </p:txBody>
      </p:sp>
    </p:spTree>
    <p:extLst>
      <p:ext uri="{BB962C8B-B14F-4D97-AF65-F5344CB8AC3E}">
        <p14:creationId xmlns:p14="http://schemas.microsoft.com/office/powerpoint/2010/main" val="89196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 y="-8497"/>
            <a:ext cx="9144000" cy="135255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3059833" y="610869"/>
            <a:ext cx="2592288" cy="504055"/>
          </a:xfrm>
          <a:prstGeom prst="rect">
            <a:avLst/>
          </a:prstGeom>
        </p:spPr>
        <p:txBody>
          <a:bodyPr/>
          <a:lstStyle/>
          <a:p>
            <a:r>
              <a:rPr lang="en-US" sz="2400" dirty="0"/>
              <a:t>Phase 2</a:t>
            </a:r>
          </a:p>
        </p:txBody>
      </p:sp>
      <p:sp>
        <p:nvSpPr>
          <p:cNvPr id="6" name="Content Placeholder 2"/>
          <p:cNvSpPr>
            <a:spLocks noGrp="1"/>
          </p:cNvSpPr>
          <p:nvPr>
            <p:ph idx="4294967295"/>
          </p:nvPr>
        </p:nvSpPr>
        <p:spPr>
          <a:xfrm>
            <a:off x="215515" y="1275606"/>
            <a:ext cx="8712970" cy="3312368"/>
          </a:xfrm>
          <a:prstGeom prst="rect">
            <a:avLst/>
          </a:prstGeom>
        </p:spPr>
        <p:txBody>
          <a:bodyPr/>
          <a:lstStyle/>
          <a:p>
            <a:pPr marL="285750" indent="-285750">
              <a:buFont typeface="Arial" panose="020B0604020202020204" pitchFamily="34" charset="0"/>
              <a:buChar char="•"/>
            </a:pPr>
            <a:r>
              <a:rPr lang="en-US" dirty="0">
                <a:latin typeface="Arial" charset="0"/>
                <a:ea typeface="Arial" charset="0"/>
                <a:cs typeface="Arial" charset="0"/>
              </a:rPr>
              <a:t>In this phase we plan to analysis the work done in Phase 1.</a:t>
            </a:r>
          </a:p>
          <a:p>
            <a:pPr marL="285750" indent="-285750">
              <a:buFont typeface="Arial" panose="020B0604020202020204" pitchFamily="34" charset="0"/>
              <a:buChar char="•"/>
            </a:pPr>
            <a:r>
              <a:rPr lang="en-US" dirty="0">
                <a:latin typeface="Arial" charset="0"/>
                <a:ea typeface="Arial" charset="0"/>
                <a:cs typeface="Arial" charset="0"/>
              </a:rPr>
              <a:t>Also consider the work done at Stanford/UNO on IT forensic training courses to see how this can be adopted to this research.</a:t>
            </a:r>
          </a:p>
          <a:p>
            <a:pPr marL="285750" indent="-285750">
              <a:buFont typeface="Arial" panose="020B0604020202020204" pitchFamily="34" charset="0"/>
              <a:buChar char="•"/>
            </a:pPr>
            <a:r>
              <a:rPr lang="en-US" dirty="0">
                <a:latin typeface="Arial" charset="0"/>
                <a:ea typeface="Arial" charset="0"/>
                <a:cs typeface="Arial" charset="0"/>
              </a:rPr>
              <a:t>Looking to develop some of the Stanford work along side the ICS cyber security question set developed by UK CNI.</a:t>
            </a:r>
          </a:p>
          <a:p>
            <a:pPr marL="285750" indent="-285750">
              <a:buFont typeface="Arial" panose="020B0604020202020204" pitchFamily="34" charset="0"/>
              <a:buChar char="•"/>
            </a:pPr>
            <a:r>
              <a:rPr lang="en-US" dirty="0">
                <a:latin typeface="Arial" charset="0"/>
                <a:ea typeface="Arial" charset="0"/>
                <a:cs typeface="Arial" charset="0"/>
              </a:rPr>
              <a:t>The aim is to design, deliver and review pure peer forensic courses suitable for the 3 different groups studied in Phase 1</a:t>
            </a:r>
          </a:p>
          <a:p>
            <a:pPr marL="285750" indent="-285750">
              <a:buFont typeface="Arial" panose="020B0604020202020204" pitchFamily="34" charset="0"/>
              <a:buChar char="•"/>
            </a:pPr>
            <a:r>
              <a:rPr lang="en-US" dirty="0">
                <a:latin typeface="Arial" charset="0"/>
                <a:ea typeface="Arial" charset="0"/>
                <a:cs typeface="Arial" charset="0"/>
              </a:rPr>
              <a:t>Present a strategy for establishing the scientific basis needed to ensure validity of future pedagogy to increase the UK resilience of UK CNI.</a:t>
            </a:r>
          </a:p>
          <a:p>
            <a:pPr marL="285750" indent="-285750">
              <a:buFont typeface="Arial" panose="020B0604020202020204" pitchFamily="34" charset="0"/>
              <a:buChar char="•"/>
            </a:pPr>
            <a:r>
              <a:rPr lang="en-US" dirty="0">
                <a:latin typeface="Arial" charset="0"/>
                <a:ea typeface="Arial" charset="0"/>
                <a:cs typeface="Arial" charset="0"/>
              </a:rPr>
              <a:t>Finally building on existing contacts with US DHS and ENISA to host an international workshop at Glasgow Uni on this topic.</a:t>
            </a:r>
          </a:p>
        </p:txBody>
      </p:sp>
    </p:spTree>
    <p:extLst>
      <p:ext uri="{BB962C8B-B14F-4D97-AF65-F5344CB8AC3E}">
        <p14:creationId xmlns:p14="http://schemas.microsoft.com/office/powerpoint/2010/main" val="220064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 y="-8497"/>
            <a:ext cx="9144000" cy="1352550"/>
          </a:xfrm>
          <a:prstGeom prst="rect">
            <a:avLst/>
          </a:prstGeom>
        </p:spPr>
      </p:pic>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3059833" y="610869"/>
            <a:ext cx="2592288" cy="504055"/>
          </a:xfrm>
          <a:prstGeom prst="rect">
            <a:avLst/>
          </a:prstGeom>
        </p:spPr>
        <p:txBody>
          <a:bodyPr/>
          <a:lstStyle/>
          <a:p>
            <a:r>
              <a:rPr lang="en-US" sz="2400" dirty="0"/>
              <a:t>Future</a:t>
            </a:r>
          </a:p>
        </p:txBody>
      </p:sp>
      <p:sp>
        <p:nvSpPr>
          <p:cNvPr id="6" name="Content Placeholder 2"/>
          <p:cNvSpPr>
            <a:spLocks noGrp="1"/>
          </p:cNvSpPr>
          <p:nvPr>
            <p:ph idx="4294967295"/>
          </p:nvPr>
        </p:nvSpPr>
        <p:spPr>
          <a:xfrm>
            <a:off x="485545" y="1371622"/>
            <a:ext cx="7596845" cy="3312368"/>
          </a:xfrm>
          <a:prstGeom prst="rect">
            <a:avLst/>
          </a:prstGeom>
        </p:spPr>
        <p:txBody>
          <a:bodyPr/>
          <a:lstStyle/>
          <a:p>
            <a:pPr marL="285750" indent="-285750">
              <a:buFont typeface="Arial" panose="020B0604020202020204" pitchFamily="34" charset="0"/>
              <a:buChar char="•"/>
            </a:pPr>
            <a:r>
              <a:rPr lang="en-US" dirty="0">
                <a:latin typeface="Arial" charset="0"/>
                <a:ea typeface="Arial" charset="0"/>
                <a:cs typeface="Arial" charset="0"/>
              </a:rPr>
              <a:t>Need to identify effective training in forensics for different levels of expertise and skills.</a:t>
            </a:r>
          </a:p>
          <a:p>
            <a:pPr marL="285750" indent="-285750">
              <a:buFont typeface="Arial" panose="020B0604020202020204" pitchFamily="34" charset="0"/>
              <a:buChar char="•"/>
            </a:pPr>
            <a:r>
              <a:rPr lang="en-US" dirty="0">
                <a:latin typeface="Arial" charset="0"/>
                <a:ea typeface="Arial" charset="0"/>
                <a:cs typeface="Arial" charset="0"/>
              </a:rPr>
              <a:t>How we provide CISOs with an overview of ICS forensic techniques.</a:t>
            </a:r>
          </a:p>
        </p:txBody>
      </p:sp>
    </p:spTree>
    <p:extLst>
      <p:ext uri="{BB962C8B-B14F-4D97-AF65-F5344CB8AC3E}">
        <p14:creationId xmlns:p14="http://schemas.microsoft.com/office/powerpoint/2010/main" val="80742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36" name="Group 35"/>
          <p:cNvGrpSpPr/>
          <p:nvPr/>
        </p:nvGrpSpPr>
        <p:grpSpPr>
          <a:xfrm>
            <a:off x="6596152" y="4321035"/>
            <a:ext cx="2584360" cy="639175"/>
            <a:chOff x="6596152" y="4321035"/>
            <a:chExt cx="2584360" cy="639175"/>
          </a:xfrm>
        </p:grpSpPr>
        <p:sp>
          <p:nvSpPr>
            <p:cNvPr id="37" name="TextBox 36"/>
            <p:cNvSpPr txBox="1"/>
            <p:nvPr/>
          </p:nvSpPr>
          <p:spPr>
            <a:xfrm>
              <a:off x="6596152" y="4321035"/>
              <a:ext cx="2584360" cy="369332"/>
            </a:xfrm>
            <a:prstGeom prst="rect">
              <a:avLst/>
            </a:prstGeom>
            <a:noFill/>
            <a:effectLst>
              <a:outerShdw blurRad="1270000" dist="50800" dir="5400000" sx="200000" sy="200000" algn="ctr" rotWithShape="0">
                <a:schemeClr val="tx1"/>
              </a:outerShdw>
            </a:effectLst>
          </p:spPr>
          <p:txBody>
            <a:bodyPr wrap="square" rtlCol="0">
              <a:spAutoFit/>
            </a:bodyPr>
            <a:lstStyle/>
            <a:p>
              <a:r>
                <a:rPr lang="en-US" sz="1800" b="1" dirty="0">
                  <a:solidFill>
                    <a:schemeClr val="bg1"/>
                  </a:solidFill>
                </a:rPr>
                <a:t>#</a:t>
              </a:r>
              <a:r>
                <a:rPr lang="en-US" sz="1800" b="1" dirty="0" err="1">
                  <a:solidFill>
                    <a:schemeClr val="bg1"/>
                  </a:solidFill>
                </a:rPr>
                <a:t>UofGWorldChangers</a:t>
              </a:r>
              <a:endParaRPr lang="en-US" sz="1800" b="1" dirty="0">
                <a:solidFill>
                  <a:schemeClr val="bg1"/>
                </a:solidFill>
              </a:endParaRPr>
            </a:p>
          </p:txBody>
        </p:sp>
        <p:grpSp>
          <p:nvGrpSpPr>
            <p:cNvPr id="38" name="Group 37"/>
            <p:cNvGrpSpPr/>
            <p:nvPr/>
          </p:nvGrpSpPr>
          <p:grpSpPr>
            <a:xfrm>
              <a:off x="6732240" y="4713989"/>
              <a:ext cx="2127863" cy="246221"/>
              <a:chOff x="6372200" y="4380462"/>
              <a:chExt cx="2127863" cy="246221"/>
            </a:xfrm>
          </p:grpSpPr>
          <p:sp>
            <p:nvSpPr>
              <p:cNvPr id="39" name="TextBox 38"/>
              <p:cNvSpPr txBox="1"/>
              <p:nvPr/>
            </p:nvSpPr>
            <p:spPr>
              <a:xfrm>
                <a:off x="7380312" y="4380462"/>
                <a:ext cx="1119751" cy="246221"/>
              </a:xfrm>
              <a:prstGeom prst="rect">
                <a:avLst/>
              </a:prstGeom>
              <a:noFill/>
            </p:spPr>
            <p:txBody>
              <a:bodyPr wrap="square" rtlCol="0">
                <a:spAutoFit/>
              </a:bodyPr>
              <a:lstStyle/>
              <a:p>
                <a:r>
                  <a:rPr lang="en-US" sz="1000" b="1" dirty="0">
                    <a:solidFill>
                      <a:schemeClr val="bg1"/>
                    </a:solidFill>
                    <a:ea typeface="Arial" charset="0"/>
                    <a:cs typeface="Arial" charset="0"/>
                  </a:rPr>
                  <a:t>@</a:t>
                </a:r>
                <a:r>
                  <a:rPr lang="en-US" sz="1000" b="1" dirty="0" err="1">
                    <a:solidFill>
                      <a:schemeClr val="bg1"/>
                    </a:solidFill>
                    <a:ea typeface="Arial" charset="0"/>
                    <a:cs typeface="Arial" charset="0"/>
                  </a:rPr>
                  <a:t>UofGlasgow</a:t>
                </a:r>
                <a:endParaRPr lang="en-US" sz="1000" b="1" dirty="0">
                  <a:solidFill>
                    <a:schemeClr val="bg1"/>
                  </a:solidFill>
                  <a:ea typeface="Arial" charset="0"/>
                  <a:cs typeface="Arial" charset="0"/>
                </a:endParaRPr>
              </a:p>
            </p:txBody>
          </p:sp>
          <p:grpSp>
            <p:nvGrpSpPr>
              <p:cNvPr id="40" name="Group 39"/>
              <p:cNvGrpSpPr/>
              <p:nvPr/>
            </p:nvGrpSpPr>
            <p:grpSpPr>
              <a:xfrm>
                <a:off x="6372200" y="4400085"/>
                <a:ext cx="986878" cy="202182"/>
                <a:chOff x="5868219" y="4773800"/>
                <a:chExt cx="986878" cy="202182"/>
              </a:xfrm>
            </p:grpSpPr>
            <p:pic>
              <p:nvPicPr>
                <p:cNvPr id="41" name="Picture 40"/>
                <p:cNvPicPr>
                  <a:picLocks noChangeAspect="1"/>
                </p:cNvPicPr>
                <p:nvPr/>
              </p:nvPicPr>
              <p:blipFill>
                <a:blip r:embed="rId4"/>
                <a:stretch>
                  <a:fillRect/>
                </a:stretch>
              </p:blipFill>
              <p:spPr>
                <a:xfrm>
                  <a:off x="6372200" y="4773800"/>
                  <a:ext cx="242653" cy="201600"/>
                </a:xfrm>
                <a:prstGeom prst="rect">
                  <a:avLst/>
                </a:prstGeom>
              </p:spPr>
            </p:pic>
            <p:pic>
              <p:nvPicPr>
                <p:cNvPr id="42" name="Picture 4" descr="C:\Users\am384c\Desktop\snapch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326" y="4773800"/>
                  <a:ext cx="202181" cy="2021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497" y="4773800"/>
                  <a:ext cx="201600" cy="201600"/>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219" y="4778594"/>
                  <a:ext cx="197388" cy="197388"/>
                </a:xfrm>
                <a:prstGeom prst="rect">
                  <a:avLst/>
                </a:prstGeom>
              </p:spPr>
            </p:pic>
          </p:grpSp>
        </p:grpSp>
      </p:grpSp>
      <p:sp>
        <p:nvSpPr>
          <p:cNvPr id="15" name="Title 1"/>
          <p:cNvSpPr>
            <a:spLocks noGrp="1"/>
          </p:cNvSpPr>
          <p:nvPr>
            <p:ph type="title"/>
          </p:nvPr>
        </p:nvSpPr>
        <p:spPr>
          <a:xfrm>
            <a:off x="539552" y="1923678"/>
            <a:ext cx="5184775" cy="487546"/>
          </a:xfrm>
          <a:prstGeom prst="rect">
            <a:avLst/>
          </a:prstGeom>
        </p:spPr>
        <p:txBody>
          <a:bodyPr/>
          <a:lstStyle/>
          <a:p>
            <a:pPr>
              <a:defRPr/>
            </a:pPr>
            <a:r>
              <a:rPr lang="en-GB" sz="4800" dirty="0">
                <a:solidFill>
                  <a:schemeClr val="accent5">
                    <a:lumMod val="90000"/>
                    <a:lumOff val="10000"/>
                  </a:schemeClr>
                </a:solidFill>
              </a:rPr>
              <a:t>T</a:t>
            </a:r>
            <a:r>
              <a:rPr lang="en-GB" sz="4800" dirty="0">
                <a:solidFill>
                  <a:srgbClr val="02BE14"/>
                </a:solidFill>
              </a:rPr>
              <a:t>H</a:t>
            </a:r>
            <a:r>
              <a:rPr lang="en-GB" sz="4800" dirty="0">
                <a:solidFill>
                  <a:srgbClr val="27FD79"/>
                </a:solidFill>
              </a:rPr>
              <a:t>A</a:t>
            </a:r>
            <a:r>
              <a:rPr lang="en-GB" sz="4800" dirty="0">
                <a:solidFill>
                  <a:srgbClr val="FCB72C"/>
                </a:solidFill>
              </a:rPr>
              <a:t>N</a:t>
            </a:r>
            <a:r>
              <a:rPr lang="en-GB" sz="4800" dirty="0">
                <a:solidFill>
                  <a:srgbClr val="FC8A2C"/>
                </a:solidFill>
              </a:rPr>
              <a:t>K </a:t>
            </a:r>
            <a:r>
              <a:rPr lang="en-GB" sz="4800" dirty="0">
                <a:solidFill>
                  <a:schemeClr val="accent3">
                    <a:lumMod val="75000"/>
                  </a:schemeClr>
                </a:solidFill>
              </a:rPr>
              <a:t>Y</a:t>
            </a:r>
            <a:r>
              <a:rPr lang="en-GB" sz="4800" dirty="0">
                <a:solidFill>
                  <a:schemeClr val="tx1">
                    <a:lumMod val="90000"/>
                    <a:lumOff val="10000"/>
                  </a:schemeClr>
                </a:solidFill>
              </a:rPr>
              <a:t>O</a:t>
            </a:r>
            <a:r>
              <a:rPr lang="en-GB" sz="4800" dirty="0">
                <a:solidFill>
                  <a:schemeClr val="tx1">
                    <a:lumMod val="75000"/>
                    <a:lumOff val="25000"/>
                  </a:schemeClr>
                </a:solidFill>
              </a:rPr>
              <a:t>U</a:t>
            </a:r>
            <a:br>
              <a:rPr lang="en-GB" sz="4800" dirty="0">
                <a:solidFill>
                  <a:schemeClr val="tx1">
                    <a:lumMod val="75000"/>
                    <a:lumOff val="25000"/>
                  </a:schemeClr>
                </a:solidFill>
              </a:rPr>
            </a:br>
            <a:r>
              <a:rPr lang="en-US" dirty="0">
                <a:solidFill>
                  <a:srgbClr val="002D4A"/>
                </a:solidFill>
              </a:rPr>
              <a:t> </a:t>
            </a:r>
            <a:endParaRPr lang="en-US" dirty="0">
              <a:solidFill>
                <a:srgbClr val="002D4A"/>
              </a:solidFill>
              <a:ea typeface="+mj-ea"/>
            </a:endParaRPr>
          </a:p>
        </p:txBody>
      </p:sp>
    </p:spTree>
    <p:extLst>
      <p:ext uri="{BB962C8B-B14F-4D97-AF65-F5344CB8AC3E}">
        <p14:creationId xmlns:p14="http://schemas.microsoft.com/office/powerpoint/2010/main" val="2083895208"/>
      </p:ext>
    </p:extLst>
  </p:cSld>
  <p:clrMapOvr>
    <a:masterClrMapping/>
  </p:clrMapOvr>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8597</TotalTime>
  <Words>660</Words>
  <Application>Microsoft Office PowerPoint</Application>
  <PresentationFormat>On-screen Show (16:9)</PresentationFormat>
  <Paragraphs>49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Times New Roman</vt:lpstr>
      <vt:lpstr>ヒラギノ角ゴ Pro W3</vt:lpstr>
      <vt:lpstr>UoG_PowerPoint_16.9</vt:lpstr>
      <vt:lpstr>PowerPoint Presentation</vt:lpstr>
      <vt:lpstr>Developing Pedagogy to Optimise Forensic Training in Safety Related ICS </vt:lpstr>
      <vt:lpstr>Background</vt:lpstr>
      <vt:lpstr>Background</vt:lpstr>
      <vt:lpstr>Way Ahead</vt:lpstr>
      <vt:lpstr>Phase 1</vt:lpstr>
      <vt:lpstr>Phase 2</vt:lpstr>
      <vt:lpstr>Future</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Sakya, Prabhat</cp:lastModifiedBy>
  <cp:revision>204</cp:revision>
  <dcterms:created xsi:type="dcterms:W3CDTF">2016-02-16T11:44:26Z</dcterms:created>
  <dcterms:modified xsi:type="dcterms:W3CDTF">2018-10-16T19:05:34Z</dcterms:modified>
  <cp:category/>
</cp:coreProperties>
</file>