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1" r:id="rId2"/>
    <p:sldId id="266" r:id="rId3"/>
    <p:sldId id="419" r:id="rId4"/>
    <p:sldId id="442" r:id="rId5"/>
    <p:sldId id="439" r:id="rId6"/>
    <p:sldId id="440" r:id="rId7"/>
    <p:sldId id="441" r:id="rId8"/>
    <p:sldId id="430" r:id="rId9"/>
    <p:sldId id="408" r:id="rId10"/>
    <p:sldId id="429" r:id="rId11"/>
    <p:sldId id="431" r:id="rId12"/>
    <p:sldId id="433" r:id="rId13"/>
    <p:sldId id="434" r:id="rId14"/>
    <p:sldId id="435" r:id="rId15"/>
    <p:sldId id="436" r:id="rId16"/>
    <p:sldId id="437" r:id="rId17"/>
    <p:sldId id="438" r:id="rId18"/>
    <p:sldId id="422" r:id="rId19"/>
    <p:sldId id="417" r:id="rId20"/>
    <p:sldId id="425" r:id="rId21"/>
    <p:sldId id="418" r:id="rId22"/>
    <p:sldId id="4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30F41-846F-E347-80D5-241DFABB36E8}" v="29" dt="2018-10-17T09:59:40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4"/>
    <p:restoredTop sz="88779"/>
  </p:normalViewPr>
  <p:slideViewPr>
    <p:cSldViewPr snapToGrid="0">
      <p:cViewPr varScale="1">
        <p:scale>
          <a:sx n="64" d="100"/>
          <a:sy n="64" d="100"/>
        </p:scale>
        <p:origin x="19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3A0E0E-CFA9-104F-9E43-F372E32C7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6F0B2-F212-D84C-B054-054C45736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2A99-3606-064B-9627-B3462F6B241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D7A4E-4E80-3F41-BEEC-C02A53205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1F190-903F-864A-BB96-F58E2087C0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8DAB-21EA-2F4D-B631-1FAE40C1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2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8E85A-35ED-47FD-B205-BC3FF6792B5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4DFF-627B-44BF-A8ED-F8F3AB8E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8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Here to report latest Decisions &amp; Disruptions findings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You’ve probably seen me hanging around with a box of </a:t>
            </a:r>
            <a:r>
              <a:rPr lang="en-US" dirty="0" err="1"/>
              <a:t>lego</a:t>
            </a:r>
            <a:r>
              <a:rPr lang="en-US" dirty="0"/>
              <a:t> at various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Game developed to explore how orgs go about making OT and IT/IS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Traditional interviews were not working</a:t>
            </a:r>
            <a:r>
              <a:rPr lang="en-US" dirty="0"/>
              <a:t>, people would talk to us off the record but never on the 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Game provides alternative approach </a:t>
            </a:r>
            <a:r>
              <a:rPr lang="en-US" dirty="0"/>
              <a:t>- providing participants with generic </a:t>
            </a:r>
            <a:r>
              <a:rPr lang="en-US" dirty="0" err="1"/>
              <a:t>lego</a:t>
            </a:r>
            <a:r>
              <a:rPr lang="en-US" dirty="0"/>
              <a:t>-based organization that they can relate 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 called experts very complacent when faced with an unusual approach, assume they know everything.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8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Level of interest scores</a:t>
            </a:r>
            <a:r>
              <a:rPr lang="en-US" dirty="0"/>
              <a:t> - based on round that defense is played: Round 1 = 4, Round 2 = 3 etc.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Data (protection) = Encryption of PCs and DBs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Basic cyber security = Firewalls, Antivirus, Patches (PCs, Server, Controller)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Advanced cyber security = Network monitoring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Physical Security = CCTV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Human Factors = Security Training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Intelligence gathering = Asset audit + Threat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So, the way that people discuss their decisions varies wildly:</a:t>
            </a:r>
          </a:p>
          <a:p>
            <a:r>
              <a:rPr lang="en-US" dirty="0"/>
              <a:t>	- Managers spend a lot of time discussing the value of data and the need to protect it</a:t>
            </a:r>
          </a:p>
          <a:p>
            <a:r>
              <a:rPr lang="en-US" dirty="0"/>
              <a:t>	- They (managers) are also more interested in ensuring basic cyber hygiene than advanced options</a:t>
            </a:r>
          </a:p>
          <a:p>
            <a:r>
              <a:rPr lang="en-US" dirty="0"/>
              <a:t>	- The security experts are definitely more concerned with advanced cyber security investments (network monitoring)</a:t>
            </a:r>
          </a:p>
          <a:p>
            <a:r>
              <a:rPr lang="en-US" dirty="0"/>
              <a:t>	- Managers actually neglect physical security</a:t>
            </a:r>
          </a:p>
          <a:p>
            <a:r>
              <a:rPr lang="en-US" dirty="0"/>
              <a:t>	- Ditto the human side of security, meanwhile the computer scientists and security experts pay attention to both</a:t>
            </a:r>
          </a:p>
          <a:p>
            <a:r>
              <a:rPr lang="en-US" dirty="0"/>
              <a:t>	- Everyone pays some credence to gathering intelligence information, they have a tendency toward making informed choices (even if the so called experts don’t like the information they receive).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36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Characteristics of decision making process: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Procedure-driven 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Experience-driven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Scenario-driven</a:t>
            </a:r>
          </a:p>
          <a:p>
            <a:pPr marL="628650" lvl="1" indent="-171450">
              <a:buFontTx/>
              <a:buChar char="-"/>
            </a:pPr>
            <a:r>
              <a:rPr lang="en-US" b="0" dirty="0"/>
              <a:t>Intuition-driven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1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Analysis of arguments from transcripts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Chart 1: The proportion of argument types (procedural, experience based, scenario driven or intuitive)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Chart 2: Whether evaluations are largely positive or negative by team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The best players are not the ones you think….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TO DO: Find link to core three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Major take away no 1: Balance is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5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Takeaway no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9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Takeaway no.3.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5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History to date: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Original </a:t>
            </a:r>
            <a:r>
              <a:rPr lang="en-US" b="1" dirty="0"/>
              <a:t>development and data gathering</a:t>
            </a:r>
            <a:r>
              <a:rPr lang="en-US" dirty="0"/>
              <a:t> completed by </a:t>
            </a:r>
            <a:r>
              <a:rPr lang="en-US" dirty="0" err="1"/>
              <a:t>Dr</a:t>
            </a:r>
            <a:r>
              <a:rPr lang="en-US" dirty="0"/>
              <a:t> Sylvain Frey ~ 50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those initial sessions the game has assumed a life of it’s own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Adopted by metropolitan police, they now have 10 trained game masters and their own kit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of the Regional </a:t>
            </a:r>
            <a:r>
              <a:rPr lang="en-US" dirty="0" err="1"/>
              <a:t>Organised</a:t>
            </a:r>
            <a:r>
              <a:rPr lang="en-US" dirty="0"/>
              <a:t> Crime units are getting in on the action as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exercise has been run with 700+ individuals in some 50+ organizations including various gov. groups, charities and FTSE 100 companies.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I’ve been busy, there have been too many sessions to run and too much data to process – papers in the pipeline that you will have to wait for.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5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0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200" b="1" kern="1200" dirty="0">
                <a:solidFill>
                  <a:srgbClr val="731F43"/>
                </a:solidFill>
                <a:latin typeface="Lucida Grande" pitchFamily="80" charset="0"/>
                <a:ea typeface="ＭＳ Ｐゴシック" charset="-128"/>
                <a:cs typeface="+mn-cs"/>
              </a:rPr>
              <a:t>This is the latest paper to finally make it out of the publication machine based on dataset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89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51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7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Written by these lovely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the game looks like</a:t>
            </a:r>
          </a:p>
          <a:p>
            <a:r>
              <a:rPr lang="en-US" dirty="0"/>
              <a:t>This is what participants are presented with at the start of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2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8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2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Participants in study</a:t>
            </a:r>
          </a:p>
          <a:p>
            <a:pPr marL="171450" indent="-171450">
              <a:buFontTx/>
              <a:buChar char="-"/>
            </a:pPr>
            <a:r>
              <a:rPr lang="en-US" dirty="0"/>
              <a:t>43 players, across 12 teams from Academia and industry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 backgrounds, some managers, others computer scientists (not security) and others so called ‘security experts’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Transcripts created from the teams gameplay and their decisions at the end of each round evaluated.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then, what did we find…..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6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Overall game scores: number of attacks successfully defended against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Total of 33 attacks typically used by Script Kiddies and </a:t>
            </a:r>
            <a:r>
              <a:rPr lang="en-US" b="0" dirty="0" err="1"/>
              <a:t>Organised</a:t>
            </a:r>
            <a:r>
              <a:rPr lang="en-US" b="0" dirty="0"/>
              <a:t> Crime Groups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The + symbol shows the average score, with Comp Sci, then Mangers and Security Experts last.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Not an absolute measure of security skill, but perhaps an indicator of sorts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security experts seem to do worst of all….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F4DFF-627B-44BF-A8ED-F8F3AB8EF4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8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276097" y="1477214"/>
            <a:ext cx="8572824" cy="317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1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2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4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17/10/2018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3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42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3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7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2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7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352585" y="105828"/>
            <a:ext cx="3523030" cy="861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765E-6947-4112-A313-D7450D70040B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FFD5-857D-4E78-9487-744EAAF262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76097" y="1477214"/>
            <a:ext cx="8572824" cy="317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592678" y="5411849"/>
            <a:ext cx="1551322" cy="1446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052" y="0"/>
            <a:ext cx="9926052" cy="5688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9D72D-A5A4-2F4D-AAB0-D5D7F05B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25" y="5688281"/>
            <a:ext cx="8229600" cy="1143000"/>
          </a:xfrm>
        </p:spPr>
        <p:txBody>
          <a:bodyPr/>
          <a:lstStyle/>
          <a:p>
            <a:r>
              <a:rPr lang="en-US" dirty="0"/>
              <a:t>Decisions &amp; Disruptions</a:t>
            </a:r>
          </a:p>
        </p:txBody>
      </p:sp>
    </p:spTree>
    <p:extLst>
      <p:ext uri="{BB962C8B-B14F-4D97-AF65-F5344CB8AC3E}">
        <p14:creationId xmlns:p14="http://schemas.microsoft.com/office/powerpoint/2010/main" val="254815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20" y="1484052"/>
            <a:ext cx="787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“We are security experts, we don’t need a threat assessment.”</a:t>
            </a:r>
            <a:r>
              <a:rPr lang="en-US" sz="3600" dirty="0"/>
              <a:t> </a:t>
            </a:r>
            <a:r>
              <a:rPr lang="en-US" sz="3600" i="1" dirty="0"/>
              <a:t>Team SA1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619" y="3701884"/>
            <a:ext cx="7879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“You told us what we already knew.”</a:t>
            </a:r>
            <a:r>
              <a:rPr lang="en-US" sz="3600" dirty="0"/>
              <a:t> </a:t>
            </a:r>
            <a:r>
              <a:rPr lang="en-US" sz="3600" i="1" dirty="0"/>
              <a:t>Team SI1</a:t>
            </a:r>
          </a:p>
        </p:txBody>
      </p:sp>
    </p:spTree>
    <p:extLst>
      <p:ext uri="{BB962C8B-B14F-4D97-AF65-F5344CB8AC3E}">
        <p14:creationId xmlns:p14="http://schemas.microsoft.com/office/powerpoint/2010/main" val="34214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0"/>
            <a:ext cx="768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4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300" y="413097"/>
            <a:ext cx="8366209" cy="1569660"/>
            <a:chOff x="382514" y="596685"/>
            <a:chExt cx="8366209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382514" y="596685"/>
              <a:ext cx="3262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Security Experts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44277" y="596685"/>
              <a:ext cx="42044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+ +</a:t>
              </a:r>
              <a:r>
                <a:rPr lang="en-US" sz="2400" dirty="0"/>
                <a:t>  Advanced cyber protection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− −</a:t>
              </a:r>
              <a:r>
                <a:rPr lang="en-US" sz="2400" dirty="0"/>
                <a:t>  Basic cyber protection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− −</a:t>
              </a:r>
              <a:r>
                <a:rPr lang="en-US" sz="2400" dirty="0"/>
                <a:t>  Intelligence gathering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300" y="2262310"/>
            <a:ext cx="8366209" cy="2062103"/>
            <a:chOff x="381908" y="2432031"/>
            <a:chExt cx="8366209" cy="2062103"/>
          </a:xfrm>
        </p:grpSpPr>
        <p:sp>
          <p:nvSpPr>
            <p:cNvPr id="7" name="TextBox 6"/>
            <p:cNvSpPr txBox="1"/>
            <p:nvPr/>
          </p:nvSpPr>
          <p:spPr>
            <a:xfrm>
              <a:off x="381908" y="2432031"/>
              <a:ext cx="4015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Computer Scientists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3671" y="2432031"/>
              <a:ext cx="4204446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+ +</a:t>
              </a:r>
              <a:r>
                <a:rPr lang="en-US" sz="2400" dirty="0"/>
                <a:t>  Intelligence gathering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+ +</a:t>
              </a:r>
              <a:r>
                <a:rPr lang="en-US" sz="2400" dirty="0"/>
                <a:t>  Human factors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− −</a:t>
              </a:r>
              <a:r>
                <a:rPr lang="en-US" sz="2400" dirty="0"/>
                <a:t>  Advanced cyber protection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− −</a:t>
              </a:r>
              <a:r>
                <a:rPr lang="en-US" sz="2400" dirty="0"/>
                <a:t>  Data protection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300" y="4603966"/>
            <a:ext cx="8366209" cy="2062103"/>
            <a:chOff x="381300" y="4634564"/>
            <a:chExt cx="8366209" cy="2062103"/>
          </a:xfrm>
        </p:grpSpPr>
        <p:sp>
          <p:nvSpPr>
            <p:cNvPr id="6" name="TextBox 5"/>
            <p:cNvSpPr txBox="1"/>
            <p:nvPr/>
          </p:nvSpPr>
          <p:spPr>
            <a:xfrm>
              <a:off x="381300" y="4634564"/>
              <a:ext cx="20912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Managers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43063" y="4634564"/>
              <a:ext cx="4204446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+ +</a:t>
              </a:r>
              <a:r>
                <a:rPr lang="en-US" sz="2400" dirty="0"/>
                <a:t>  Basic cyber protection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+ +</a:t>
              </a:r>
              <a:r>
                <a:rPr lang="en-US" sz="2400" dirty="0"/>
                <a:t>  Advanced cyber protection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+ +</a:t>
              </a:r>
              <a:r>
                <a:rPr lang="en-US" sz="2400" dirty="0"/>
                <a:t>  Data protection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− −</a:t>
              </a:r>
              <a:r>
                <a:rPr lang="en-US" sz="2400" dirty="0"/>
                <a:t>  Human factors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21312" y="2096030"/>
            <a:ext cx="8614218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1312" y="4436258"/>
            <a:ext cx="8614218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74196" y="183610"/>
            <a:ext cx="8614218" cy="1535481"/>
            <a:chOff x="274196" y="229507"/>
            <a:chExt cx="8614218" cy="1535481"/>
          </a:xfrm>
        </p:grpSpPr>
        <p:sp>
          <p:nvSpPr>
            <p:cNvPr id="4" name="TextBox 3"/>
            <p:cNvSpPr txBox="1"/>
            <p:nvPr/>
          </p:nvSpPr>
          <p:spPr>
            <a:xfrm>
              <a:off x="274196" y="229507"/>
              <a:ext cx="352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Procedure-driven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196" y="810881"/>
              <a:ext cx="86142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“We should start with an asset audit, then we can know what we are protecting and invest accordingly.”</a:t>
              </a:r>
              <a:endParaRPr lang="en-US" sz="24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092" y="1824346"/>
            <a:ext cx="8763306" cy="1935771"/>
            <a:chOff x="350092" y="1804761"/>
            <a:chExt cx="8763306" cy="1935771"/>
          </a:xfrm>
        </p:grpSpPr>
        <p:sp>
          <p:nvSpPr>
            <p:cNvPr id="6" name="TextBox 5"/>
            <p:cNvSpPr txBox="1"/>
            <p:nvPr/>
          </p:nvSpPr>
          <p:spPr>
            <a:xfrm>
              <a:off x="350092" y="1804761"/>
              <a:ext cx="3650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Experience-driven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092" y="2355537"/>
              <a:ext cx="87633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“I have never seen an IT infrastructure without a firewall.”, “Remember the news last week? They got owned by a phishing email, we should care about it.”</a:t>
              </a:r>
              <a:endParaRPr lang="en-US" sz="24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094" y="3865372"/>
            <a:ext cx="8614218" cy="1550780"/>
            <a:chOff x="350094" y="3594797"/>
            <a:chExt cx="8614218" cy="1550780"/>
          </a:xfrm>
        </p:grpSpPr>
        <p:sp>
          <p:nvSpPr>
            <p:cNvPr id="8" name="TextBox 7"/>
            <p:cNvSpPr txBox="1"/>
            <p:nvPr/>
          </p:nvSpPr>
          <p:spPr>
            <a:xfrm>
              <a:off x="350094" y="3594797"/>
              <a:ext cx="3194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Scenario-driven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94" y="4191470"/>
              <a:ext cx="86142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“What if someone got access to our database? We need to encrypt it.”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792" y="5521406"/>
            <a:ext cx="8614218" cy="1135192"/>
            <a:chOff x="334792" y="5200127"/>
            <a:chExt cx="8614218" cy="1135192"/>
          </a:xfrm>
        </p:grpSpPr>
        <p:sp>
          <p:nvSpPr>
            <p:cNvPr id="10" name="TextBox 9"/>
            <p:cNvSpPr txBox="1"/>
            <p:nvPr/>
          </p:nvSpPr>
          <p:spPr>
            <a:xfrm>
              <a:off x="334792" y="5200127"/>
              <a:ext cx="3211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Intuition-driven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792" y="5812099"/>
              <a:ext cx="8614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“I like the antivirus.”</a:t>
              </a:r>
              <a:endParaRPr lang="en-US" sz="2400" i="1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21312" y="1820648"/>
            <a:ext cx="8614218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312" y="3854884"/>
            <a:ext cx="8614218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1312" y="5537234"/>
            <a:ext cx="8614218" cy="0"/>
          </a:xfrm>
          <a:prstGeom prst="line">
            <a:avLst/>
          </a:prstGeom>
          <a:ln w="762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333" y="257100"/>
            <a:ext cx="4793775" cy="6486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D3A5AD-A76A-054D-ABC7-2A127115F86A}"/>
              </a:ext>
            </a:extLst>
          </p:cNvPr>
          <p:cNvSpPr txBox="1"/>
          <p:nvPr/>
        </p:nvSpPr>
        <p:spPr>
          <a:xfrm>
            <a:off x="3110171" y="0"/>
            <a:ext cx="27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of arguments used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70074-124F-654B-8D7D-05B8F56144FE}"/>
              </a:ext>
            </a:extLst>
          </p:cNvPr>
          <p:cNvSpPr txBox="1"/>
          <p:nvPr/>
        </p:nvSpPr>
        <p:spPr>
          <a:xfrm>
            <a:off x="2424630" y="3315928"/>
            <a:ext cx="411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 of self-confidence in suggestions</a:t>
            </a:r>
          </a:p>
        </p:txBody>
      </p:sp>
    </p:spTree>
    <p:extLst>
      <p:ext uri="{BB962C8B-B14F-4D97-AF65-F5344CB8AC3E}">
        <p14:creationId xmlns:p14="http://schemas.microsoft.com/office/powerpoint/2010/main" val="261778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2" y="538004"/>
            <a:ext cx="4216400" cy="553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660" y="1514656"/>
            <a:ext cx="2864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Balance is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9660" y="3625392"/>
            <a:ext cx="393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Beginner’s Syndrome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774C1-7C19-CB46-80E0-C3B646E27896}"/>
              </a:ext>
            </a:extLst>
          </p:cNvPr>
          <p:cNvSpPr txBox="1"/>
          <p:nvPr/>
        </p:nvSpPr>
        <p:spPr>
          <a:xfrm>
            <a:off x="275822" y="94594"/>
            <a:ext cx="304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Characteristic game play styles</a:t>
            </a:r>
          </a:p>
        </p:txBody>
      </p:sp>
    </p:spTree>
    <p:extLst>
      <p:ext uri="{BB962C8B-B14F-4D97-AF65-F5344CB8AC3E}">
        <p14:creationId xmlns:p14="http://schemas.microsoft.com/office/powerpoint/2010/main" val="33566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06" y="657801"/>
            <a:ext cx="3403600" cy="55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6321" y="1254565"/>
            <a:ext cx="405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little knowledge is a dangerous thing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6321" y="3747788"/>
            <a:ext cx="40570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Beware of the champion! </a:t>
            </a:r>
            <a:endParaRPr lang="en-US" sz="3600" dirty="0"/>
          </a:p>
          <a:p>
            <a:r>
              <a:rPr lang="en-US" sz="3600" i="1" dirty="0">
                <a:solidFill>
                  <a:srgbClr val="FF0000"/>
                </a:solidFill>
              </a:rPr>
              <a:t>For better or worse</a:t>
            </a:r>
          </a:p>
        </p:txBody>
      </p:sp>
    </p:spTree>
    <p:extLst>
      <p:ext uri="{BB962C8B-B14F-4D97-AF65-F5344CB8AC3E}">
        <p14:creationId xmlns:p14="http://schemas.microsoft.com/office/powerpoint/2010/main" val="1067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3" y="627201"/>
            <a:ext cx="3060700" cy="549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7416" y="933281"/>
            <a:ext cx="405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“tunnel vision” syndrome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7416" y="2447932"/>
            <a:ext cx="465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“This company’s data has little value: you could publish it all.”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7416" y="4696348"/>
            <a:ext cx="4651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“I don’t feel the encryption is any priority even though there has been a data breach.”</a:t>
            </a: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6133102" y="3402039"/>
            <a:ext cx="0" cy="129430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0640"/>
            <a:ext cx="5788071" cy="325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82" y="1819298"/>
            <a:ext cx="4876119" cy="32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www.decisions-disruptions.org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57" y="1923142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187" y="1941285"/>
            <a:ext cx="3347357" cy="44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8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180" y="3559559"/>
            <a:ext cx="8454754" cy="2991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68375" y="4407959"/>
            <a:ext cx="7826375" cy="1016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A Study of Security Decisions in </a:t>
            </a:r>
            <a:br>
              <a:rPr lang="en-US" sz="4000" b="1" dirty="0"/>
            </a:br>
            <a:r>
              <a:rPr lang="en-US" sz="4000" b="1" dirty="0"/>
              <a:t>a Cyber-Physical Systems Game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12" y="-2822"/>
            <a:ext cx="9180265" cy="37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5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300"/>
            <a:ext cx="9144000" cy="40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288" y="1687321"/>
            <a:ext cx="8425184" cy="491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Sylvain Frey, Awais Rashid, Pauline </a:t>
            </a:r>
            <a:r>
              <a:rPr lang="en-US" sz="2800" dirty="0" err="1"/>
              <a:t>Anthonysamy</a:t>
            </a:r>
            <a:r>
              <a:rPr lang="en-US" sz="2800" dirty="0"/>
              <a:t>,   Maria Pinto-Albuquerque, and Syed </a:t>
            </a:r>
            <a:r>
              <a:rPr lang="en-US" sz="2800" dirty="0" err="1"/>
              <a:t>Asad</a:t>
            </a:r>
            <a:r>
              <a:rPr lang="en-US" sz="2800" dirty="0"/>
              <a:t> </a:t>
            </a:r>
            <a:r>
              <a:rPr lang="en-US" sz="2800" dirty="0" err="1"/>
              <a:t>Naqvi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i="1" dirty="0"/>
              <a:t>The Good, the Bad and the Ugly: A Study of Security Decisions in a Cyber-Physical Systems Game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IEEE Transactions on Software Engineering (Pre-print is online)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EPSRC Grant: </a:t>
            </a:r>
            <a:r>
              <a:rPr lang="is-IS" sz="2800" i="1"/>
              <a:t>EP/M002780/1</a:t>
            </a:r>
            <a:endParaRPr lang="en-US" sz="2800" i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391039" y="476672"/>
            <a:ext cx="6696744" cy="1152128"/>
          </a:xfrm>
        </p:spPr>
        <p:txBody>
          <a:bodyPr/>
          <a:lstStyle/>
          <a:p>
            <a:r>
              <a:rPr lang="en-US" dirty="0"/>
              <a:t>Full paper</a:t>
            </a:r>
          </a:p>
        </p:txBody>
      </p:sp>
    </p:spTree>
    <p:extLst>
      <p:ext uri="{BB962C8B-B14F-4D97-AF65-F5344CB8AC3E}">
        <p14:creationId xmlns:p14="http://schemas.microsoft.com/office/powerpoint/2010/main" val="335441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6941" y="2583512"/>
            <a:ext cx="7210190" cy="1152128"/>
          </a:xfrm>
        </p:spPr>
        <p:txBody>
          <a:bodyPr>
            <a:normAutofit/>
          </a:bodyPr>
          <a:lstStyle/>
          <a:p>
            <a:r>
              <a:rPr lang="en-US" sz="4800" dirty="0" err="1"/>
              <a:t>ben.shreeve@bristol.ac.uk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579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53" y="193719"/>
            <a:ext cx="1951830" cy="1931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74" y="4620448"/>
            <a:ext cx="2043047" cy="191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72" y="2347288"/>
            <a:ext cx="2120616" cy="1900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6887" y="550781"/>
            <a:ext cx="3119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Sylvain Frey</a:t>
            </a:r>
          </a:p>
          <a:p>
            <a:r>
              <a:rPr lang="en-US" i="1" dirty="0"/>
              <a:t>University of Southampton, UK</a:t>
            </a:r>
          </a:p>
          <a:p>
            <a:r>
              <a:rPr lang="en-US" i="1" dirty="0"/>
              <a:t>(Now at Google </a:t>
            </a:r>
            <a:r>
              <a:rPr lang="en-US" i="1" dirty="0" err="1"/>
              <a:t>DeepMind</a:t>
            </a:r>
            <a:r>
              <a:rPr lang="en-US" i="1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6880" y="2906309"/>
            <a:ext cx="277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Awais Rashid</a:t>
            </a:r>
          </a:p>
          <a:p>
            <a:r>
              <a:rPr lang="en-US" sz="2000" b="1" i="1" dirty="0"/>
              <a:t>University of Bristol, UK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484" y="5231828"/>
            <a:ext cx="27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Pauline </a:t>
            </a:r>
            <a:r>
              <a:rPr lang="en-US" dirty="0" err="1"/>
              <a:t>Anthonysamy</a:t>
            </a:r>
            <a:endParaRPr lang="en-US" dirty="0"/>
          </a:p>
          <a:p>
            <a:r>
              <a:rPr lang="en-US" i="1" dirty="0"/>
              <a:t>Google Zurich, Switzerland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5363" y="1896544"/>
            <a:ext cx="2657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Maria Pinto-Albuquerque</a:t>
            </a:r>
          </a:p>
          <a:p>
            <a:r>
              <a:rPr lang="en-US" i="1" dirty="0" err="1"/>
              <a:t>Instituto</a:t>
            </a:r>
            <a:r>
              <a:rPr lang="en-US" i="1" dirty="0"/>
              <a:t> </a:t>
            </a:r>
            <a:r>
              <a:rPr lang="en-US" i="1" dirty="0" err="1"/>
              <a:t>Universitario</a:t>
            </a:r>
            <a:r>
              <a:rPr lang="en-US" i="1" dirty="0"/>
              <a:t> de </a:t>
            </a:r>
          </a:p>
          <a:p>
            <a:r>
              <a:rPr lang="en-US" i="1" dirty="0" err="1"/>
              <a:t>Lisboa</a:t>
            </a:r>
            <a:r>
              <a:rPr lang="en-US" i="1" dirty="0"/>
              <a:t>, Portugal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4758" y="4114376"/>
            <a:ext cx="251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Syed </a:t>
            </a:r>
            <a:r>
              <a:rPr lang="en-US" dirty="0" err="1"/>
              <a:t>Asad</a:t>
            </a:r>
            <a:r>
              <a:rPr lang="en-US" dirty="0"/>
              <a:t> Ali </a:t>
            </a:r>
            <a:r>
              <a:rPr lang="en-US" dirty="0" err="1"/>
              <a:t>Naqvi</a:t>
            </a:r>
            <a:endParaRPr lang="en-US" dirty="0"/>
          </a:p>
          <a:p>
            <a:r>
              <a:rPr lang="en-US" i="1"/>
              <a:t>Lancaster University, UK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030" y="3683988"/>
            <a:ext cx="1552803" cy="1598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126" y="1705252"/>
            <a:ext cx="1641202" cy="15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CB86DE-620E-764C-B75A-0064BBF3E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0" y="968800"/>
            <a:ext cx="8855553" cy="4311122"/>
          </a:xfrm>
        </p:spPr>
      </p:pic>
    </p:spTree>
    <p:extLst>
      <p:ext uri="{BB962C8B-B14F-4D97-AF65-F5344CB8AC3E}">
        <p14:creationId xmlns:p14="http://schemas.microsoft.com/office/powerpoint/2010/main" val="235951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0"/>
            <a:ext cx="743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0"/>
            <a:ext cx="5017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32D9B-981B-3642-8400-CB13D1338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" y="110708"/>
            <a:ext cx="2288072" cy="3246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38E08-311E-0B41-9F6B-CEEDEC441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70" y="110708"/>
            <a:ext cx="2288072" cy="3246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FD4858-AAD5-714F-8B13-C1C1DCB55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4" y="3516515"/>
            <a:ext cx="2288072" cy="3246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77631-72D8-544E-BF76-5F8C9AF9F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98" y="3516516"/>
            <a:ext cx="2288072" cy="3246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0A41D-86D8-AA4E-9F95-BE016A145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42" y="110707"/>
            <a:ext cx="2288072" cy="32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6394"/>
            <a:ext cx="9144000" cy="3167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715" y="1178060"/>
            <a:ext cx="8451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43 Players, divided into 12 homogeneous groups</a:t>
            </a:r>
          </a:p>
        </p:txBody>
      </p:sp>
    </p:spTree>
    <p:extLst>
      <p:ext uri="{BB962C8B-B14F-4D97-AF65-F5344CB8AC3E}">
        <p14:creationId xmlns:p14="http://schemas.microsoft.com/office/powerpoint/2010/main" val="428214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3937" y="262479"/>
            <a:ext cx="6696744" cy="1152128"/>
          </a:xfrm>
        </p:spPr>
        <p:txBody>
          <a:bodyPr/>
          <a:lstStyle/>
          <a:p>
            <a:r>
              <a:rPr lang="en-US" b="1" dirty="0"/>
              <a:t>The best players are </a:t>
            </a:r>
            <a:r>
              <a:rPr lang="mr-IN" b="1" dirty="0"/>
              <a:t>…</a:t>
            </a:r>
            <a:r>
              <a:rPr lang="en-GB" b="1" dirty="0"/>
              <a:t>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8933"/>
            <a:ext cx="9144000" cy="39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936</Words>
  <Application>Microsoft Office PowerPoint</Application>
  <PresentationFormat>On-screen Show (4:3)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Lucida Grande</vt:lpstr>
      <vt:lpstr>Mangal</vt:lpstr>
      <vt:lpstr>Office Theme</vt:lpstr>
      <vt:lpstr>Decisions &amp; Disruptions</vt:lpstr>
      <vt:lpstr>A Study of Security Decisions in  a Cyber-Physical Systems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players are 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www.decisions-disruptions.org</vt:lpstr>
      <vt:lpstr>PowerPoint Presentation</vt:lpstr>
      <vt:lpstr>Full paper</vt:lpstr>
      <vt:lpstr>ben.shreeve@bristol.ac.uk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1:  presentation title goes here</dc:title>
  <dc:creator>Sanson, Jennie-Marie</dc:creator>
  <cp:lastModifiedBy>Sakya, Prabhat</cp:lastModifiedBy>
  <cp:revision>403</cp:revision>
  <cp:lastPrinted>2018-10-16T14:47:05Z</cp:lastPrinted>
  <dcterms:created xsi:type="dcterms:W3CDTF">2014-09-30T09:05:22Z</dcterms:created>
  <dcterms:modified xsi:type="dcterms:W3CDTF">2018-10-17T11:26:22Z</dcterms:modified>
</cp:coreProperties>
</file>